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3"/>
  </p:notesMasterIdLst>
  <p:sldIdLst>
    <p:sldId id="306" r:id="rId2"/>
    <p:sldId id="309" r:id="rId3"/>
    <p:sldId id="316" r:id="rId4"/>
    <p:sldId id="307" r:id="rId5"/>
    <p:sldId id="308" r:id="rId6"/>
    <p:sldId id="310" r:id="rId7"/>
    <p:sldId id="315" r:id="rId8"/>
    <p:sldId id="311" r:id="rId9"/>
    <p:sldId id="312" r:id="rId10"/>
    <p:sldId id="313" r:id="rId11"/>
    <p:sldId id="314"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324E"/>
    <a:srgbClr val="F26624"/>
    <a:srgbClr val="1E36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256" autoAdjust="0"/>
  </p:normalViewPr>
  <p:slideViewPr>
    <p:cSldViewPr snapToGrid="0">
      <p:cViewPr varScale="1">
        <p:scale>
          <a:sx n="63" d="100"/>
          <a:sy n="63" d="100"/>
        </p:scale>
        <p:origin x="1426"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2" tIns="46586" rIns="93172" bIns="46586" rtlCol="0"/>
          <a:lstStyle>
            <a:lvl1pPr algn="r">
              <a:defRPr sz="1300"/>
            </a:lvl1pPr>
          </a:lstStyle>
          <a:p>
            <a:fld id="{BA914EDD-F509-8846-8371-EF2FA214BB97}" type="datetimeFigureOut">
              <a:rPr lang="en-US" smtClean="0"/>
              <a:t>11/21/2017</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2" tIns="46586" rIns="93172"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2" tIns="46586" rIns="93172" bIns="46586" rtlCol="0" anchor="b"/>
          <a:lstStyle>
            <a:lvl1pPr algn="r">
              <a:defRPr sz="1300"/>
            </a:lvl1pPr>
          </a:lstStyle>
          <a:p>
            <a:fld id="{22C097C2-C593-3B4D-8A33-8B22B6E7CB4E}" type="slidenum">
              <a:rPr lang="en-US" smtClean="0"/>
              <a:t>‹#›</a:t>
            </a:fld>
            <a:endParaRPr lang="en-US"/>
          </a:p>
        </p:txBody>
      </p:sp>
    </p:spTree>
    <p:extLst>
      <p:ext uri="{BB962C8B-B14F-4D97-AF65-F5344CB8AC3E}">
        <p14:creationId xmlns:p14="http://schemas.microsoft.com/office/powerpoint/2010/main" val="832899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C097C2-C593-3B4D-8A33-8B22B6E7CB4E}" type="slidenum">
              <a:rPr lang="en-US" smtClean="0"/>
              <a:t>1</a:t>
            </a:fld>
            <a:endParaRPr lang="en-US"/>
          </a:p>
        </p:txBody>
      </p:sp>
    </p:spTree>
    <p:extLst>
      <p:ext uri="{BB962C8B-B14F-4D97-AF65-F5344CB8AC3E}">
        <p14:creationId xmlns:p14="http://schemas.microsoft.com/office/powerpoint/2010/main" val="1175104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261" indent="-165261">
              <a:buFont typeface="Arial" panose="020B0604020202020204" pitchFamily="34" charset="0"/>
              <a:buChar char="•"/>
            </a:pPr>
            <a:r>
              <a:rPr lang="en-US" dirty="0" smtClean="0"/>
              <a:t>Give them approximately 10 minutes (or whatever</a:t>
            </a:r>
            <a:r>
              <a:rPr lang="en-US" baseline="0" dirty="0" smtClean="0"/>
              <a:t> you can) to come up with ideas for Strategic Directions and then gather them up and get them back to Todd.</a:t>
            </a:r>
            <a:endParaRPr lang="en-US" dirty="0"/>
          </a:p>
        </p:txBody>
      </p:sp>
      <p:sp>
        <p:nvSpPr>
          <p:cNvPr id="4" name="Slide Number Placeholder 3"/>
          <p:cNvSpPr>
            <a:spLocks noGrp="1"/>
          </p:cNvSpPr>
          <p:nvPr>
            <p:ph type="sldNum" sz="quarter" idx="10"/>
          </p:nvPr>
        </p:nvSpPr>
        <p:spPr/>
        <p:txBody>
          <a:bodyPr/>
          <a:lstStyle/>
          <a:p>
            <a:fld id="{22C097C2-C593-3B4D-8A33-8B22B6E7CB4E}" type="slidenum">
              <a:rPr lang="en-US" smtClean="0"/>
              <a:t>10</a:t>
            </a:fld>
            <a:endParaRPr lang="en-US"/>
          </a:p>
        </p:txBody>
      </p:sp>
    </p:spTree>
    <p:extLst>
      <p:ext uri="{BB962C8B-B14F-4D97-AF65-F5344CB8AC3E}">
        <p14:creationId xmlns:p14="http://schemas.microsoft.com/office/powerpoint/2010/main" val="8786687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261" indent="-165261">
              <a:buFont typeface="Arial" panose="020B0604020202020204" pitchFamily="34" charset="0"/>
              <a:buChar char="•"/>
            </a:pPr>
            <a:r>
              <a:rPr lang="en-US" dirty="0" smtClean="0"/>
              <a:t>Also remind them they can provide initiatives</a:t>
            </a:r>
            <a:r>
              <a:rPr lang="en-US" baseline="0" dirty="0" smtClean="0"/>
              <a:t> later via our online form (I would not show them this until AFTER the activity is done.</a:t>
            </a:r>
          </a:p>
          <a:p>
            <a:pPr marL="165261" indent="-165261">
              <a:buFont typeface="Arial" panose="020B0604020202020204" pitchFamily="34" charset="0"/>
              <a:buChar char="•"/>
            </a:pPr>
            <a:r>
              <a:rPr lang="en-US" baseline="0" dirty="0" smtClean="0"/>
              <a:t>I would also remind them there will be opportunities in the spring to review the final initiatives that get chosen to be included in our updated plan.  This also sets the expectation that not all initiatives will be included. </a:t>
            </a:r>
            <a:r>
              <a:rPr lang="en-US" baseline="0" smtClean="0">
                <a:sym typeface="Wingdings" panose="05000000000000000000" pitchFamily="2" charset="2"/>
              </a:rPr>
              <a:t></a:t>
            </a:r>
            <a:endParaRPr lang="en-US" baseline="0" smtClean="0"/>
          </a:p>
        </p:txBody>
      </p:sp>
      <p:sp>
        <p:nvSpPr>
          <p:cNvPr id="4" name="Slide Number Placeholder 3"/>
          <p:cNvSpPr>
            <a:spLocks noGrp="1"/>
          </p:cNvSpPr>
          <p:nvPr>
            <p:ph type="sldNum" sz="quarter" idx="10"/>
          </p:nvPr>
        </p:nvSpPr>
        <p:spPr/>
        <p:txBody>
          <a:bodyPr/>
          <a:lstStyle/>
          <a:p>
            <a:fld id="{22C097C2-C593-3B4D-8A33-8B22B6E7CB4E}" type="slidenum">
              <a:rPr lang="en-US" smtClean="0"/>
              <a:t>11</a:t>
            </a:fld>
            <a:endParaRPr lang="en-US"/>
          </a:p>
        </p:txBody>
      </p:sp>
    </p:spTree>
    <p:extLst>
      <p:ext uri="{BB962C8B-B14F-4D97-AF65-F5344CB8AC3E}">
        <p14:creationId xmlns:p14="http://schemas.microsoft.com/office/powerpoint/2010/main" val="3768350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C097C2-C593-3B4D-8A33-8B22B6E7CB4E}" type="slidenum">
              <a:rPr lang="en-US" smtClean="0"/>
              <a:t>2</a:t>
            </a:fld>
            <a:endParaRPr lang="en-US"/>
          </a:p>
        </p:txBody>
      </p:sp>
    </p:spTree>
    <p:extLst>
      <p:ext uri="{BB962C8B-B14F-4D97-AF65-F5344CB8AC3E}">
        <p14:creationId xmlns:p14="http://schemas.microsoft.com/office/powerpoint/2010/main" val="110506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Reminder that al</a:t>
            </a:r>
            <a:r>
              <a:rPr lang="en-US" baseline="0" dirty="0" smtClean="0"/>
              <a:t>l initiatives should be in alignment with the mission of the college.</a:t>
            </a:r>
            <a:endParaRPr lang="en-US" dirty="0"/>
          </a:p>
        </p:txBody>
      </p:sp>
      <p:sp>
        <p:nvSpPr>
          <p:cNvPr id="4" name="Slide Number Placeholder 3"/>
          <p:cNvSpPr>
            <a:spLocks noGrp="1"/>
          </p:cNvSpPr>
          <p:nvPr>
            <p:ph type="sldNum" sz="quarter" idx="10"/>
          </p:nvPr>
        </p:nvSpPr>
        <p:spPr/>
        <p:txBody>
          <a:bodyPr/>
          <a:lstStyle/>
          <a:p>
            <a:fld id="{22C097C2-C593-3B4D-8A33-8B22B6E7CB4E}" type="slidenum">
              <a:rPr lang="en-US" smtClean="0"/>
              <a:t>3</a:t>
            </a:fld>
            <a:endParaRPr lang="en-US"/>
          </a:p>
        </p:txBody>
      </p:sp>
    </p:spTree>
    <p:extLst>
      <p:ext uri="{BB962C8B-B14F-4D97-AF65-F5344CB8AC3E}">
        <p14:creationId xmlns:p14="http://schemas.microsoft.com/office/powerpoint/2010/main" val="568245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261" indent="-165261">
              <a:buFont typeface="Arial" panose="020B0604020202020204" pitchFamily="34" charset="0"/>
              <a:buChar char="•"/>
            </a:pPr>
            <a:r>
              <a:rPr lang="en-US" dirty="0" smtClean="0"/>
              <a:t>Remind</a:t>
            </a:r>
            <a:r>
              <a:rPr lang="en-US" baseline="0" dirty="0" smtClean="0"/>
              <a:t> the audience of what our previous Strategic Directions document looked like.</a:t>
            </a:r>
          </a:p>
          <a:p>
            <a:pPr marL="165261" indent="-165261">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22C097C2-C593-3B4D-8A33-8B22B6E7CB4E}" type="slidenum">
              <a:rPr lang="en-US" smtClean="0"/>
              <a:t>4</a:t>
            </a:fld>
            <a:endParaRPr lang="en-US"/>
          </a:p>
        </p:txBody>
      </p:sp>
    </p:spTree>
    <p:extLst>
      <p:ext uri="{BB962C8B-B14F-4D97-AF65-F5344CB8AC3E}">
        <p14:creationId xmlns:p14="http://schemas.microsoft.com/office/powerpoint/2010/main" val="3464713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261" indent="-165261" defTabSz="881390">
              <a:buFont typeface="Arial" panose="020B0604020202020204" pitchFamily="34" charset="0"/>
              <a:buChar char="•"/>
              <a:defRPr/>
            </a:pPr>
            <a:r>
              <a:rPr lang="en-US" baseline="0" dirty="0" smtClean="0"/>
              <a:t>Explain that we are developing the Strategic Directions for the next 3 years starting July 1, 2018.</a:t>
            </a:r>
          </a:p>
          <a:p>
            <a:pPr marL="165261" indent="-165261" defTabSz="881390">
              <a:buFont typeface="Arial" panose="020B0604020202020204" pitchFamily="34" charset="0"/>
              <a:buChar char="•"/>
              <a:defRPr/>
            </a:pPr>
            <a:r>
              <a:rPr lang="en-US" baseline="0" dirty="0" smtClean="0"/>
              <a:t>We need their help in coming up with new initiatives to help get us moving in our four strategic directions.</a:t>
            </a:r>
          </a:p>
          <a:p>
            <a:endParaRPr lang="en-US" dirty="0"/>
          </a:p>
        </p:txBody>
      </p:sp>
      <p:sp>
        <p:nvSpPr>
          <p:cNvPr id="4" name="Slide Number Placeholder 3"/>
          <p:cNvSpPr>
            <a:spLocks noGrp="1"/>
          </p:cNvSpPr>
          <p:nvPr>
            <p:ph type="sldNum" sz="quarter" idx="10"/>
          </p:nvPr>
        </p:nvSpPr>
        <p:spPr/>
        <p:txBody>
          <a:bodyPr/>
          <a:lstStyle/>
          <a:p>
            <a:fld id="{22C097C2-C593-3B4D-8A33-8B22B6E7CB4E}" type="slidenum">
              <a:rPr lang="en-US" smtClean="0"/>
              <a:t>5</a:t>
            </a:fld>
            <a:endParaRPr lang="en-US"/>
          </a:p>
        </p:txBody>
      </p:sp>
    </p:spTree>
    <p:extLst>
      <p:ext uri="{BB962C8B-B14F-4D97-AF65-F5344CB8AC3E}">
        <p14:creationId xmlns:p14="http://schemas.microsoft.com/office/powerpoint/2010/main" val="3541200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261" indent="-165261">
              <a:buFont typeface="Arial" panose="020B0604020202020204" pitchFamily="34" charset="0"/>
              <a:buChar char="•"/>
            </a:pPr>
            <a:r>
              <a:rPr lang="en-US" dirty="0" smtClean="0"/>
              <a:t>We try to constantly improve</a:t>
            </a:r>
            <a:r>
              <a:rPr lang="en-US" baseline="0" dirty="0" smtClean="0"/>
              <a:t> our processes and this includes improving our process we’ve used to develop our Strategic Directions.</a:t>
            </a:r>
          </a:p>
          <a:p>
            <a:pPr marL="165261" indent="-165261">
              <a:buFont typeface="Arial" panose="020B0604020202020204" pitchFamily="34" charset="0"/>
              <a:buChar char="•"/>
            </a:pPr>
            <a:r>
              <a:rPr lang="en-US" baseline="0" dirty="0" smtClean="0"/>
              <a:t>(Walk through the four bullet points above)</a:t>
            </a:r>
            <a:endParaRPr lang="en-US" dirty="0"/>
          </a:p>
        </p:txBody>
      </p:sp>
      <p:sp>
        <p:nvSpPr>
          <p:cNvPr id="4" name="Slide Number Placeholder 3"/>
          <p:cNvSpPr>
            <a:spLocks noGrp="1"/>
          </p:cNvSpPr>
          <p:nvPr>
            <p:ph type="sldNum" sz="quarter" idx="10"/>
          </p:nvPr>
        </p:nvSpPr>
        <p:spPr/>
        <p:txBody>
          <a:bodyPr/>
          <a:lstStyle/>
          <a:p>
            <a:fld id="{22C097C2-C593-3B4D-8A33-8B22B6E7CB4E}" type="slidenum">
              <a:rPr lang="en-US" smtClean="0"/>
              <a:t>6</a:t>
            </a:fld>
            <a:endParaRPr lang="en-US"/>
          </a:p>
        </p:txBody>
      </p:sp>
    </p:spTree>
    <p:extLst>
      <p:ext uri="{BB962C8B-B14F-4D97-AF65-F5344CB8AC3E}">
        <p14:creationId xmlns:p14="http://schemas.microsoft.com/office/powerpoint/2010/main" val="688738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261" indent="-165261">
              <a:buFont typeface="Arial" panose="020B0604020202020204" pitchFamily="34" charset="0"/>
              <a:buChar char="•"/>
            </a:pPr>
            <a:r>
              <a:rPr lang="en-US" dirty="0" smtClean="0"/>
              <a:t>(Walk</a:t>
            </a:r>
            <a:r>
              <a:rPr lang="en-US" baseline="0" dirty="0" smtClean="0"/>
              <a:t> through the bullet points above).</a:t>
            </a:r>
          </a:p>
          <a:p>
            <a:pPr marL="165261" indent="-165261">
              <a:buFont typeface="Arial" panose="020B0604020202020204" pitchFamily="34" charset="0"/>
              <a:buChar char="•"/>
            </a:pPr>
            <a:r>
              <a:rPr lang="en-US" baseline="0" dirty="0" smtClean="0"/>
              <a:t>Remind them that with the removal of Direction #4, we know have a total of four SD’s.</a:t>
            </a:r>
            <a:endParaRPr lang="en-US" dirty="0"/>
          </a:p>
        </p:txBody>
      </p:sp>
      <p:sp>
        <p:nvSpPr>
          <p:cNvPr id="4" name="Slide Number Placeholder 3"/>
          <p:cNvSpPr>
            <a:spLocks noGrp="1"/>
          </p:cNvSpPr>
          <p:nvPr>
            <p:ph type="sldNum" sz="quarter" idx="10"/>
          </p:nvPr>
        </p:nvSpPr>
        <p:spPr/>
        <p:txBody>
          <a:bodyPr/>
          <a:lstStyle/>
          <a:p>
            <a:fld id="{22C097C2-C593-3B4D-8A33-8B22B6E7CB4E}" type="slidenum">
              <a:rPr lang="en-US" smtClean="0"/>
              <a:t>7</a:t>
            </a:fld>
            <a:endParaRPr lang="en-US"/>
          </a:p>
        </p:txBody>
      </p:sp>
    </p:spTree>
    <p:extLst>
      <p:ext uri="{BB962C8B-B14F-4D97-AF65-F5344CB8AC3E}">
        <p14:creationId xmlns:p14="http://schemas.microsoft.com/office/powerpoint/2010/main" val="1640121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261" indent="-165261">
              <a:buFont typeface="Arial" panose="020B0604020202020204" pitchFamily="34" charset="0"/>
              <a:buChar char="•"/>
            </a:pPr>
            <a:r>
              <a:rPr lang="en-US" dirty="0" smtClean="0"/>
              <a:t>Re-iterate our four directions.</a:t>
            </a:r>
            <a:endParaRPr lang="en-US" dirty="0"/>
          </a:p>
        </p:txBody>
      </p:sp>
      <p:sp>
        <p:nvSpPr>
          <p:cNvPr id="4" name="Slide Number Placeholder 3"/>
          <p:cNvSpPr>
            <a:spLocks noGrp="1"/>
          </p:cNvSpPr>
          <p:nvPr>
            <p:ph type="sldNum" sz="quarter" idx="10"/>
          </p:nvPr>
        </p:nvSpPr>
        <p:spPr/>
        <p:txBody>
          <a:bodyPr/>
          <a:lstStyle/>
          <a:p>
            <a:fld id="{22C097C2-C593-3B4D-8A33-8B22B6E7CB4E}" type="slidenum">
              <a:rPr lang="en-US" smtClean="0"/>
              <a:t>8</a:t>
            </a:fld>
            <a:endParaRPr lang="en-US"/>
          </a:p>
        </p:txBody>
      </p:sp>
    </p:spTree>
    <p:extLst>
      <p:ext uri="{BB962C8B-B14F-4D97-AF65-F5344CB8AC3E}">
        <p14:creationId xmlns:p14="http://schemas.microsoft.com/office/powerpoint/2010/main" val="296834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261" indent="-165261">
              <a:buFont typeface="Arial" panose="020B0604020202020204" pitchFamily="34" charset="0"/>
              <a:buChar char="•"/>
            </a:pPr>
            <a:r>
              <a:rPr lang="en-US" dirty="0" smtClean="0"/>
              <a:t>Explain</a:t>
            </a:r>
            <a:r>
              <a:rPr lang="en-US" baseline="0" dirty="0" smtClean="0"/>
              <a:t> that for each initiative we develop, we are interested in gathering the six pieces of information above.</a:t>
            </a:r>
          </a:p>
          <a:p>
            <a:pPr marL="165261" indent="-165261">
              <a:buFont typeface="Arial" panose="020B0604020202020204" pitchFamily="34" charset="0"/>
              <a:buChar char="•"/>
            </a:pPr>
            <a:r>
              <a:rPr lang="en-US" baseline="0" dirty="0" smtClean="0"/>
              <a:t>(Walk through the 6 points above)</a:t>
            </a:r>
            <a:endParaRPr lang="en-US" dirty="0"/>
          </a:p>
        </p:txBody>
      </p:sp>
      <p:sp>
        <p:nvSpPr>
          <p:cNvPr id="4" name="Slide Number Placeholder 3"/>
          <p:cNvSpPr>
            <a:spLocks noGrp="1"/>
          </p:cNvSpPr>
          <p:nvPr>
            <p:ph type="sldNum" sz="quarter" idx="10"/>
          </p:nvPr>
        </p:nvSpPr>
        <p:spPr/>
        <p:txBody>
          <a:bodyPr/>
          <a:lstStyle/>
          <a:p>
            <a:fld id="{22C097C2-C593-3B4D-8A33-8B22B6E7CB4E}" type="slidenum">
              <a:rPr lang="en-US" smtClean="0"/>
              <a:t>9</a:t>
            </a:fld>
            <a:endParaRPr lang="en-US"/>
          </a:p>
        </p:txBody>
      </p:sp>
    </p:spTree>
    <p:extLst>
      <p:ext uri="{BB962C8B-B14F-4D97-AF65-F5344CB8AC3E}">
        <p14:creationId xmlns:p14="http://schemas.microsoft.com/office/powerpoint/2010/main" val="387875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5628442-CECC-0E4F-9F33-76CA9DB20E28}" type="datetime1">
              <a:rPr lang="en-US" smtClean="0">
                <a:solidFill>
                  <a:prstClr val="black">
                    <a:tint val="75000"/>
                  </a:prstClr>
                </a:solidFill>
              </a:rPr>
              <a:t>11/21/2017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909669-4B6E-8A45-A579-E4A6CCE9846E}" type="datetime1">
              <a:rPr lang="en-US" smtClean="0">
                <a:solidFill>
                  <a:prstClr val="black">
                    <a:tint val="75000"/>
                  </a:prstClr>
                </a:solidFill>
              </a:rPr>
              <a:t>11/21/2017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6D7A7C-6095-324A-B215-53EC91ED073A}" type="datetime1">
              <a:rPr lang="en-US" smtClean="0">
                <a:solidFill>
                  <a:prstClr val="black">
                    <a:tint val="75000"/>
                  </a:prstClr>
                </a:solidFill>
              </a:rPr>
              <a:t>11/21/2017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76002B-890E-5146-BF34-099FA8EC6D37}" type="datetime1">
              <a:rPr lang="en-US" smtClean="0">
                <a:solidFill>
                  <a:prstClr val="black">
                    <a:tint val="75000"/>
                  </a:prstClr>
                </a:solidFill>
              </a:rPr>
              <a:t>11/21/2017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9B029-6847-044E-92EF-27E041D9A206}" type="datetime1">
              <a:rPr lang="en-US" smtClean="0">
                <a:solidFill>
                  <a:prstClr val="black">
                    <a:tint val="75000"/>
                  </a:prstClr>
                </a:solidFill>
              </a:rPr>
              <a:t>11/21/2017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112617F-44F8-DD49-80AD-3CFB77053CDC}" type="datetime1">
              <a:rPr lang="en-US" smtClean="0">
                <a:solidFill>
                  <a:prstClr val="black">
                    <a:tint val="75000"/>
                  </a:prstClr>
                </a:solidFill>
              </a:rPr>
              <a:t>11/21/2017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486C9B3-427F-6A46-A0CB-FF1B00533608}" type="datetime1">
              <a:rPr lang="en-US" smtClean="0">
                <a:solidFill>
                  <a:prstClr val="black">
                    <a:tint val="75000"/>
                  </a:prstClr>
                </a:solidFill>
              </a:rPr>
              <a:t>11/21/2017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FF27FAE-4410-D246-BD0D-136016BACB50}" type="datetime1">
              <a:rPr lang="en-US" smtClean="0">
                <a:solidFill>
                  <a:prstClr val="black">
                    <a:tint val="75000"/>
                  </a:prstClr>
                </a:solidFill>
              </a:rPr>
              <a:t>11/21/2017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6BE23C-87F1-7B48-87E5-84D21A68085A}" type="datetime1">
              <a:rPr lang="en-US" smtClean="0">
                <a:solidFill>
                  <a:prstClr val="black">
                    <a:tint val="75000"/>
                  </a:prstClr>
                </a:solidFill>
              </a:rPr>
              <a:t>11/21/2017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BEF8ED7-0C4F-0441-AC2D-3B95139F84AA}" type="datetime1">
              <a:rPr lang="en-US" smtClean="0">
                <a:solidFill>
                  <a:prstClr val="black">
                    <a:tint val="75000"/>
                  </a:prstClr>
                </a:solidFill>
              </a:rPr>
              <a:t>11/21/2017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B14533-F014-C445-9C31-A53899233B18}" type="datetime1">
              <a:rPr lang="en-US" smtClean="0">
                <a:solidFill>
                  <a:prstClr val="black">
                    <a:tint val="75000"/>
                  </a:prstClr>
                </a:solidFill>
              </a:rPr>
              <a:t>11/21/2017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EF102BEE-1299-4698-85A7-11C02541A2D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B6D527-3AAF-2643-8180-E957AC8F508A}" type="datetime1">
              <a:rPr lang="en-US" smtClean="0">
                <a:solidFill>
                  <a:prstClr val="black">
                    <a:tint val="75000"/>
                  </a:prstClr>
                </a:solidFill>
              </a:rPr>
              <a:t>11/21/2017</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E5E507D8-6DC6-4D2C-8233-08C18F3EF4D6}" type="slidenum">
              <a:rPr lang="en-US" smtClean="0"/>
              <a:pPr/>
              <a:t>‹#›</a:t>
            </a:fld>
            <a:endParaRPr lang="en-US"/>
          </a:p>
        </p:txBody>
      </p:sp>
    </p:spTree>
    <p:extLst>
      <p:ext uri="{BB962C8B-B14F-4D97-AF65-F5344CB8AC3E}">
        <p14:creationId xmlns:p14="http://schemas.microsoft.com/office/powerpoint/2010/main" val="154048425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Copperplate Gothic Bold" charset="0"/>
          <a:ea typeface="Copperplate Gothic Bold" charset="0"/>
          <a:cs typeface="Copperplate Gothic Bold"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charset="0"/>
          <a:ea typeface="Cambria" charset="0"/>
          <a:cs typeface="Cambria"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charset="0"/>
          <a:ea typeface="Cambria" charset="0"/>
          <a:cs typeface="Cambria"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charset="0"/>
          <a:ea typeface="Cambria" charset="0"/>
          <a:cs typeface="Cambria"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charset="0"/>
          <a:ea typeface="Cambria" charset="0"/>
          <a:cs typeface="Cambria"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charset="0"/>
          <a:ea typeface="Cambria" charset="0"/>
          <a:cs typeface="Cambria"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www.surveymonkey.com/r/strategic-initiativ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302549" y="1339531"/>
            <a:ext cx="7910638" cy="1569660"/>
          </a:xfrm>
          <a:prstGeom prst="rect">
            <a:avLst/>
          </a:prstGeom>
          <a:noFill/>
          <a:ln>
            <a:noFill/>
          </a:ln>
        </p:spPr>
        <p:txBody>
          <a:bodyPr wrap="square" rtlCol="0">
            <a:spAutoFit/>
          </a:bodyPr>
          <a:lstStyle/>
          <a:p>
            <a:pPr algn="ctr"/>
            <a:r>
              <a:rPr lang="en-US" sz="4800" b="1">
                <a:solidFill>
                  <a:srgbClr val="C00000"/>
                </a:solidFill>
                <a:latin typeface="Copperplate Gothic Bold" charset="0"/>
                <a:ea typeface="Copperplate Gothic Bold" charset="0"/>
                <a:cs typeface="Copperplate Gothic Bold" charset="0"/>
              </a:rPr>
              <a:t>Strategic Directions Committee</a:t>
            </a:r>
            <a:endParaRPr lang="en-US" sz="4800">
              <a:solidFill>
                <a:srgbClr val="C00000"/>
              </a:solidFill>
              <a:latin typeface="Copperplate Gothic Bold" charset="0"/>
              <a:ea typeface="Copperplate Gothic Bold" charset="0"/>
              <a:cs typeface="Copperplate Gothic Bold" charset="0"/>
            </a:endParaRPr>
          </a:p>
        </p:txBody>
      </p:sp>
      <p:sp>
        <p:nvSpPr>
          <p:cNvPr id="4" name="Slide Number Placeholder 3"/>
          <p:cNvSpPr>
            <a:spLocks noGrp="1"/>
          </p:cNvSpPr>
          <p:nvPr>
            <p:ph type="sldNum" sz="quarter" idx="12"/>
          </p:nvPr>
        </p:nvSpPr>
        <p:spPr/>
        <p:txBody>
          <a:bodyPr/>
          <a:lstStyle/>
          <a:p>
            <a:fld id="{EF102BEE-1299-4698-85A7-11C02541A2D2}" type="slidenum">
              <a:rPr lang="en-US" smtClean="0"/>
              <a:pPr/>
              <a:t>1</a:t>
            </a:fld>
            <a:endParaRPr lang="en-US"/>
          </a:p>
        </p:txBody>
      </p:sp>
      <p:sp>
        <p:nvSpPr>
          <p:cNvPr id="6" name="TextBox 5"/>
          <p:cNvSpPr txBox="1"/>
          <p:nvPr/>
        </p:nvSpPr>
        <p:spPr>
          <a:xfrm>
            <a:off x="2612375" y="3277982"/>
            <a:ext cx="7910638" cy="584775"/>
          </a:xfrm>
          <a:prstGeom prst="rect">
            <a:avLst/>
          </a:prstGeom>
          <a:noFill/>
          <a:ln>
            <a:noFill/>
          </a:ln>
        </p:spPr>
        <p:txBody>
          <a:bodyPr wrap="square" rtlCol="0">
            <a:spAutoFit/>
          </a:bodyPr>
          <a:lstStyle/>
          <a:p>
            <a:pPr algn="ctr"/>
            <a:r>
              <a:rPr lang="en-US" sz="3200" b="1">
                <a:latin typeface="Cambria" charset="0"/>
                <a:ea typeface="Cambria" charset="0"/>
                <a:cs typeface="Cambria" charset="0"/>
              </a:rPr>
              <a:t>Data Gathering</a:t>
            </a:r>
            <a:endParaRPr lang="en-US" sz="3200">
              <a:latin typeface="Cambria" charset="0"/>
              <a:ea typeface="Cambria" charset="0"/>
              <a:cs typeface="Cambria" charset="0"/>
            </a:endParaRPr>
          </a:p>
        </p:txBody>
      </p:sp>
    </p:spTree>
    <p:extLst>
      <p:ext uri="{BB962C8B-B14F-4D97-AF65-F5344CB8AC3E}">
        <p14:creationId xmlns:p14="http://schemas.microsoft.com/office/powerpoint/2010/main" val="1420759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Activity</a:t>
            </a:r>
          </a:p>
        </p:txBody>
      </p:sp>
      <p:sp>
        <p:nvSpPr>
          <p:cNvPr id="3" name="Content Placeholder 2"/>
          <p:cNvSpPr>
            <a:spLocks noGrp="1"/>
          </p:cNvSpPr>
          <p:nvPr>
            <p:ph type="body" idx="1"/>
          </p:nvPr>
        </p:nvSpPr>
        <p:spPr>
          <a:xfrm>
            <a:off x="839788" y="1523507"/>
            <a:ext cx="10514012" cy="823912"/>
          </a:xfrm>
        </p:spPr>
        <p:txBody>
          <a:bodyPr>
            <a:noAutofit/>
          </a:bodyPr>
          <a:lstStyle/>
          <a:p>
            <a:r>
              <a:rPr lang="en-US" sz="2800" b="0"/>
              <a:t>From your committee’s perspective, what initiatives can you think of to move us in the direction of the four directions?</a:t>
            </a:r>
          </a:p>
        </p:txBody>
      </p:sp>
      <p:sp>
        <p:nvSpPr>
          <p:cNvPr id="5" name="Content Placeholder 4"/>
          <p:cNvSpPr>
            <a:spLocks noGrp="1"/>
          </p:cNvSpPr>
          <p:nvPr>
            <p:ph sz="half" idx="2"/>
          </p:nvPr>
        </p:nvSpPr>
        <p:spPr>
          <a:xfrm>
            <a:off x="839788" y="2736295"/>
            <a:ext cx="5157787" cy="3684588"/>
          </a:xfrm>
        </p:spPr>
        <p:txBody>
          <a:bodyPr/>
          <a:lstStyle/>
          <a:p>
            <a:pPr marL="0" indent="0">
              <a:buNone/>
            </a:pPr>
            <a:r>
              <a:rPr lang="en-US" b="1"/>
              <a:t>Strategic Directions</a:t>
            </a:r>
          </a:p>
          <a:p>
            <a:pPr marL="514350" indent="-514350">
              <a:buFont typeface="+mj-lt"/>
              <a:buAutoNum type="arabicPeriod"/>
            </a:pPr>
            <a:r>
              <a:rPr lang="en-US"/>
              <a:t>Student Learning</a:t>
            </a:r>
          </a:p>
          <a:p>
            <a:pPr marL="514350" indent="-514350">
              <a:buFont typeface="+mj-lt"/>
              <a:buAutoNum type="arabicPeriod"/>
            </a:pPr>
            <a:r>
              <a:rPr lang="en-US"/>
              <a:t>Student Progression and Completion</a:t>
            </a:r>
          </a:p>
          <a:p>
            <a:pPr marL="514350" indent="-514350">
              <a:buFont typeface="+mj-lt"/>
              <a:buAutoNum type="arabicPeriod"/>
            </a:pPr>
            <a:r>
              <a:rPr lang="en-US"/>
              <a:t>Facilities (and Technology)</a:t>
            </a:r>
          </a:p>
          <a:p>
            <a:pPr marL="514350" indent="-514350">
              <a:buFont typeface="+mj-lt"/>
              <a:buAutoNum type="arabicPeriod"/>
            </a:pPr>
            <a:r>
              <a:rPr lang="en-US"/>
              <a:t>Leadership and Engagement</a:t>
            </a:r>
          </a:p>
        </p:txBody>
      </p:sp>
      <p:sp>
        <p:nvSpPr>
          <p:cNvPr id="7" name="Content Placeholder 6"/>
          <p:cNvSpPr>
            <a:spLocks noGrp="1"/>
          </p:cNvSpPr>
          <p:nvPr>
            <p:ph sz="quarter" idx="4"/>
          </p:nvPr>
        </p:nvSpPr>
        <p:spPr>
          <a:xfrm>
            <a:off x="6172200" y="2767825"/>
            <a:ext cx="5183188" cy="3684588"/>
          </a:xfrm>
        </p:spPr>
        <p:txBody>
          <a:bodyPr>
            <a:normAutofit fontScale="92500" lnSpcReduction="20000"/>
          </a:bodyPr>
          <a:lstStyle/>
          <a:p>
            <a:pPr marL="0" indent="0">
              <a:buNone/>
            </a:pPr>
            <a:r>
              <a:rPr lang="en-US" b="1" dirty="0"/>
              <a:t>Pathway Pillars</a:t>
            </a:r>
          </a:p>
          <a:p>
            <a:pPr marL="514350" indent="-514350">
              <a:buFont typeface="+mj-lt"/>
              <a:buAutoNum type="arabicPeriod"/>
            </a:pPr>
            <a:r>
              <a:rPr lang="en-US" dirty="0"/>
              <a:t>Clarify the Path (Mapping Pathways to Student End Goals)</a:t>
            </a:r>
          </a:p>
          <a:p>
            <a:pPr marL="514350" indent="-514350">
              <a:buFont typeface="+mj-lt"/>
              <a:buAutoNum type="arabicPeriod"/>
            </a:pPr>
            <a:r>
              <a:rPr lang="en-US" dirty="0"/>
              <a:t>Get Students on the </a:t>
            </a:r>
            <a:r>
              <a:rPr lang="en-US"/>
              <a:t>Path </a:t>
            </a:r>
            <a:r>
              <a:rPr lang="en-US" smtClean="0"/>
              <a:t>(Enter)</a:t>
            </a:r>
            <a:endParaRPr lang="en-US" dirty="0"/>
          </a:p>
          <a:p>
            <a:pPr marL="514350" indent="-514350">
              <a:buFont typeface="+mj-lt"/>
              <a:buAutoNum type="arabicPeriod"/>
            </a:pPr>
            <a:r>
              <a:rPr lang="en-US" dirty="0"/>
              <a:t>Keeping Students on Path (Intrusive Advising and Academic Support)</a:t>
            </a:r>
          </a:p>
          <a:p>
            <a:pPr marL="514350" indent="-514350">
              <a:buFont typeface="+mj-lt"/>
              <a:buAutoNum type="arabicPeriod"/>
            </a:pPr>
            <a:r>
              <a:rPr lang="en-US" dirty="0"/>
              <a:t>Learning with Intentional Outcomes</a:t>
            </a:r>
          </a:p>
        </p:txBody>
      </p:sp>
      <p:sp>
        <p:nvSpPr>
          <p:cNvPr id="4" name="Slide Number Placeholder 3"/>
          <p:cNvSpPr>
            <a:spLocks noGrp="1"/>
          </p:cNvSpPr>
          <p:nvPr>
            <p:ph type="sldNum" sz="quarter" idx="12"/>
          </p:nvPr>
        </p:nvSpPr>
        <p:spPr/>
        <p:txBody>
          <a:bodyPr/>
          <a:lstStyle/>
          <a:p>
            <a:fld id="{EF102BEE-1299-4698-85A7-11C02541A2D2}" type="slidenum">
              <a:rPr lang="en-US" smtClean="0"/>
              <a:pPr/>
              <a:t>10</a:t>
            </a:fld>
            <a:endParaRPr lang="en-US"/>
          </a:p>
        </p:txBody>
      </p:sp>
    </p:spTree>
    <p:extLst>
      <p:ext uri="{BB962C8B-B14F-4D97-AF65-F5344CB8AC3E}">
        <p14:creationId xmlns:p14="http://schemas.microsoft.com/office/powerpoint/2010/main" val="2356883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Initiative Form</a:t>
            </a:r>
          </a:p>
        </p:txBody>
      </p:sp>
      <p:sp>
        <p:nvSpPr>
          <p:cNvPr id="9" name="Content Placeholder 8"/>
          <p:cNvSpPr>
            <a:spLocks noGrp="1"/>
          </p:cNvSpPr>
          <p:nvPr>
            <p:ph idx="1"/>
          </p:nvPr>
        </p:nvSpPr>
        <p:spPr/>
        <p:txBody>
          <a:bodyPr vert="horz" lIns="91440" tIns="45720" rIns="91440" bIns="45720" rtlCol="0" anchor="t">
            <a:normAutofit/>
          </a:bodyPr>
          <a:lstStyle/>
          <a:p>
            <a:r>
              <a:rPr lang="en-US"/>
              <a:t>Survey Monkey: </a:t>
            </a:r>
            <a:r>
              <a:rPr lang="en-US">
                <a:hlinkClick r:id="rId3"/>
              </a:rPr>
              <a:t>https://www.surveymonkey.com/r/strategic-initiatives</a:t>
            </a:r>
            <a:endParaRPr lang="en-US"/>
          </a:p>
          <a:p>
            <a:endParaRPr lang="en-US"/>
          </a:p>
          <a:p>
            <a:endParaRPr lang="en-US"/>
          </a:p>
        </p:txBody>
      </p:sp>
      <p:sp>
        <p:nvSpPr>
          <p:cNvPr id="7" name="Slide Number Placeholder 6"/>
          <p:cNvSpPr>
            <a:spLocks noGrp="1"/>
          </p:cNvSpPr>
          <p:nvPr>
            <p:ph type="sldNum" sz="quarter" idx="12"/>
          </p:nvPr>
        </p:nvSpPr>
        <p:spPr/>
        <p:txBody>
          <a:bodyPr/>
          <a:lstStyle/>
          <a:p>
            <a:fld id="{EF102BEE-1299-4698-85A7-11C02541A2D2}" type="slidenum">
              <a:rPr lang="en-US" smtClean="0"/>
              <a:pPr/>
              <a:t>11</a:t>
            </a:fld>
            <a:endParaRPr lang="en-US"/>
          </a:p>
        </p:txBody>
      </p:sp>
    </p:spTree>
    <p:extLst>
      <p:ext uri="{BB962C8B-B14F-4D97-AF65-F5344CB8AC3E}">
        <p14:creationId xmlns:p14="http://schemas.microsoft.com/office/powerpoint/2010/main" val="1730421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Strategic Directions Core Team</a:t>
            </a:r>
          </a:p>
        </p:txBody>
      </p:sp>
      <p:sp>
        <p:nvSpPr>
          <p:cNvPr id="3" name="Content Placeholder 2"/>
          <p:cNvSpPr>
            <a:spLocks noGrp="1"/>
          </p:cNvSpPr>
          <p:nvPr>
            <p:ph idx="1"/>
          </p:nvPr>
        </p:nvSpPr>
        <p:spPr/>
        <p:txBody>
          <a:bodyPr>
            <a:normAutofit lnSpcReduction="10000"/>
          </a:bodyPr>
          <a:lstStyle/>
          <a:p>
            <a:r>
              <a:rPr lang="en-US"/>
              <a:t>Todd Coston, Information Technology (Lead)</a:t>
            </a:r>
          </a:p>
          <a:p>
            <a:r>
              <a:rPr lang="en-US"/>
              <a:t>Grace Commiso, Interim Dean of Counseling, Student Services</a:t>
            </a:r>
          </a:p>
          <a:p>
            <a:r>
              <a:rPr lang="en-US"/>
              <a:t>Liz Rozell, Dean of Instruction, Academic Affairs</a:t>
            </a:r>
          </a:p>
          <a:p>
            <a:r>
              <a:rPr lang="en-US"/>
              <a:t>Bill Moseley, Dean of Instruction, AIQ Representative</a:t>
            </a:r>
          </a:p>
          <a:p>
            <a:r>
              <a:rPr lang="en-US"/>
              <a:t>Jessica Wojtysiak, Faculty, AIQ Representative</a:t>
            </a:r>
          </a:p>
          <a:p>
            <a:r>
              <a:rPr lang="en-US"/>
              <a:t>Marcelyn Allen, Faculty</a:t>
            </a:r>
          </a:p>
          <a:p>
            <a:r>
              <a:rPr lang="en-US"/>
              <a:t>Teresa Mcallister, Faculty</a:t>
            </a:r>
          </a:p>
          <a:p>
            <a:r>
              <a:rPr lang="en-US"/>
              <a:t>Aricia Leighton, Web Team</a:t>
            </a:r>
          </a:p>
          <a:p>
            <a:r>
              <a:rPr lang="en-US"/>
              <a:t>Somaly Boles, Clerical Support</a:t>
            </a:r>
          </a:p>
        </p:txBody>
      </p:sp>
      <p:sp>
        <p:nvSpPr>
          <p:cNvPr id="4" name="Slide Number Placeholder 3"/>
          <p:cNvSpPr>
            <a:spLocks noGrp="1"/>
          </p:cNvSpPr>
          <p:nvPr>
            <p:ph type="sldNum" sz="quarter" idx="12"/>
          </p:nvPr>
        </p:nvSpPr>
        <p:spPr/>
        <p:txBody>
          <a:bodyPr/>
          <a:lstStyle/>
          <a:p>
            <a:fld id="{EF102BEE-1299-4698-85A7-11C02541A2D2}" type="slidenum">
              <a:rPr lang="en-US" smtClean="0"/>
              <a:pPr/>
              <a:t>2</a:t>
            </a:fld>
            <a:endParaRPr lang="en-US"/>
          </a:p>
        </p:txBody>
      </p:sp>
    </p:spTree>
    <p:extLst>
      <p:ext uri="{BB962C8B-B14F-4D97-AF65-F5344CB8AC3E}">
        <p14:creationId xmlns:p14="http://schemas.microsoft.com/office/powerpoint/2010/main" val="3895727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BC Mission</a:t>
            </a:r>
            <a:endParaRPr lang="en-US" dirty="0"/>
          </a:p>
        </p:txBody>
      </p:sp>
      <p:sp>
        <p:nvSpPr>
          <p:cNvPr id="3" name="Content Placeholder 2"/>
          <p:cNvSpPr>
            <a:spLocks noGrp="1"/>
          </p:cNvSpPr>
          <p:nvPr>
            <p:ph idx="1"/>
          </p:nvPr>
        </p:nvSpPr>
        <p:spPr>
          <a:xfrm>
            <a:off x="838200" y="1825625"/>
            <a:ext cx="10515600" cy="3258439"/>
          </a:xfrm>
        </p:spPr>
        <p:txBody>
          <a:bodyPr/>
          <a:lstStyle/>
          <a:p>
            <a:pPr marL="0" indent="0">
              <a:buNone/>
            </a:pPr>
            <a:r>
              <a:rPr lang="en-US" dirty="0"/>
              <a:t>Bakersfield College provides opportunities for students from diverse economic, cultural, and educational backgrounds to attain Associate and Baccalaureate degrees and certificates, workplace skills, and preparation for transfer. Our rigorous and supportive learning environment fosters students’ abilities to think critically, communicate effectively, and demonstrate competencies and skills in order to engage productively in their communities and the world.</a:t>
            </a:r>
            <a:endParaRPr lang="en-US" dirty="0"/>
          </a:p>
        </p:txBody>
      </p:sp>
      <p:sp>
        <p:nvSpPr>
          <p:cNvPr id="4" name="Slide Number Placeholder 3"/>
          <p:cNvSpPr>
            <a:spLocks noGrp="1"/>
          </p:cNvSpPr>
          <p:nvPr>
            <p:ph type="sldNum" sz="quarter" idx="12"/>
          </p:nvPr>
        </p:nvSpPr>
        <p:spPr/>
        <p:txBody>
          <a:bodyPr/>
          <a:lstStyle/>
          <a:p>
            <a:fld id="{EF102BEE-1299-4698-85A7-11C02541A2D2}" type="slidenum">
              <a:rPr lang="en-US" smtClean="0"/>
              <a:pPr/>
              <a:t>3</a:t>
            </a:fld>
            <a:endParaRPr lang="en-US"/>
          </a:p>
        </p:txBody>
      </p:sp>
    </p:spTree>
    <p:extLst>
      <p:ext uri="{BB962C8B-B14F-4D97-AF65-F5344CB8AC3E}">
        <p14:creationId xmlns:p14="http://schemas.microsoft.com/office/powerpoint/2010/main" val="1643799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2015-2018 Strategic Directions for Bakersfield College</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80428" y="1825625"/>
            <a:ext cx="5631143" cy="435133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Slide Number Placeholder 3"/>
          <p:cNvSpPr>
            <a:spLocks noGrp="1"/>
          </p:cNvSpPr>
          <p:nvPr>
            <p:ph type="sldNum" sz="quarter" idx="12"/>
          </p:nvPr>
        </p:nvSpPr>
        <p:spPr/>
        <p:txBody>
          <a:bodyPr/>
          <a:lstStyle/>
          <a:p>
            <a:fld id="{EF102BEE-1299-4698-85A7-11C02541A2D2}" type="slidenum">
              <a:rPr lang="en-US" smtClean="0"/>
              <a:pPr/>
              <a:t>4</a:t>
            </a:fld>
            <a:endParaRPr lang="en-US"/>
          </a:p>
        </p:txBody>
      </p:sp>
    </p:spTree>
    <p:extLst>
      <p:ext uri="{BB962C8B-B14F-4D97-AF65-F5344CB8AC3E}">
        <p14:creationId xmlns:p14="http://schemas.microsoft.com/office/powerpoint/2010/main" val="353273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2018-2021 Strategic Directions for Bakersfield College</a:t>
            </a:r>
          </a:p>
        </p:txBody>
      </p:sp>
      <p:sp>
        <p:nvSpPr>
          <p:cNvPr id="3" name="Content Placeholder 2"/>
          <p:cNvSpPr>
            <a:spLocks noGrp="1"/>
          </p:cNvSpPr>
          <p:nvPr>
            <p:ph idx="1"/>
          </p:nvPr>
        </p:nvSpPr>
        <p:spPr/>
        <p:txBody>
          <a:bodyPr/>
          <a:lstStyle/>
          <a:p>
            <a:endParaRPr lang="en-US"/>
          </a:p>
          <a:p>
            <a:r>
              <a:rPr lang="en-US"/>
              <a:t>In 2015 Bakersfield College completed the three-year strategic plan that would provide the direction through June 30, 2018. </a:t>
            </a:r>
          </a:p>
          <a:p>
            <a:endParaRPr lang="en-US"/>
          </a:p>
          <a:p>
            <a:r>
              <a:rPr lang="en-US"/>
              <a:t>It is time to evaluate, develop and prepare for the next three-year cycle of our strategic plan.</a:t>
            </a:r>
          </a:p>
        </p:txBody>
      </p:sp>
      <p:sp>
        <p:nvSpPr>
          <p:cNvPr id="4" name="Slide Number Placeholder 3"/>
          <p:cNvSpPr>
            <a:spLocks noGrp="1"/>
          </p:cNvSpPr>
          <p:nvPr>
            <p:ph type="sldNum" sz="quarter" idx="12"/>
          </p:nvPr>
        </p:nvSpPr>
        <p:spPr/>
        <p:txBody>
          <a:bodyPr/>
          <a:lstStyle/>
          <a:p>
            <a:fld id="{EF102BEE-1299-4698-85A7-11C02541A2D2}" type="slidenum">
              <a:rPr lang="en-US" smtClean="0"/>
              <a:pPr/>
              <a:t>5</a:t>
            </a:fld>
            <a:endParaRPr lang="en-US"/>
          </a:p>
        </p:txBody>
      </p:sp>
    </p:spTree>
    <p:extLst>
      <p:ext uri="{BB962C8B-B14F-4D97-AF65-F5344CB8AC3E}">
        <p14:creationId xmlns:p14="http://schemas.microsoft.com/office/powerpoint/2010/main" val="3314537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We Learned</a:t>
            </a:r>
          </a:p>
        </p:txBody>
      </p:sp>
      <p:sp>
        <p:nvSpPr>
          <p:cNvPr id="3" name="Content Placeholder 2"/>
          <p:cNvSpPr>
            <a:spLocks noGrp="1"/>
          </p:cNvSpPr>
          <p:nvPr>
            <p:ph idx="1"/>
          </p:nvPr>
        </p:nvSpPr>
        <p:spPr/>
        <p:txBody>
          <a:bodyPr>
            <a:normAutofit/>
          </a:bodyPr>
          <a:lstStyle/>
          <a:p>
            <a:r>
              <a:rPr lang="en-US"/>
              <a:t>Initiatives must be clearly stated.</a:t>
            </a:r>
          </a:p>
          <a:p>
            <a:r>
              <a:rPr lang="en-US"/>
              <a:t>Initiatives must be singular, not a list of items (no ands).</a:t>
            </a:r>
          </a:p>
          <a:p>
            <a:r>
              <a:rPr lang="en-US"/>
              <a:t>Initiatives must be measurable.</a:t>
            </a:r>
          </a:p>
          <a:p>
            <a:pPr lvl="1"/>
            <a:r>
              <a:rPr lang="en-US"/>
              <a:t>How the initiative will be measured must be stated.</a:t>
            </a:r>
          </a:p>
          <a:p>
            <a:r>
              <a:rPr lang="en-US"/>
              <a:t>Initiatives must have an end date. (Do not lend themselves to be scored as “perpetually in progress”)</a:t>
            </a:r>
          </a:p>
        </p:txBody>
      </p:sp>
      <p:sp>
        <p:nvSpPr>
          <p:cNvPr id="4" name="Slide Number Placeholder 3"/>
          <p:cNvSpPr>
            <a:spLocks noGrp="1"/>
          </p:cNvSpPr>
          <p:nvPr>
            <p:ph type="sldNum" sz="quarter" idx="12"/>
          </p:nvPr>
        </p:nvSpPr>
        <p:spPr/>
        <p:txBody>
          <a:bodyPr/>
          <a:lstStyle/>
          <a:p>
            <a:fld id="{EF102BEE-1299-4698-85A7-11C02541A2D2}" type="slidenum">
              <a:rPr lang="en-US" smtClean="0"/>
              <a:pPr/>
              <a:t>6</a:t>
            </a:fld>
            <a:endParaRPr lang="en-US"/>
          </a:p>
        </p:txBody>
      </p:sp>
    </p:spTree>
    <p:extLst>
      <p:ext uri="{BB962C8B-B14F-4D97-AF65-F5344CB8AC3E}">
        <p14:creationId xmlns:p14="http://schemas.microsoft.com/office/powerpoint/2010/main" val="3897899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We Learned </a:t>
            </a:r>
            <a:r>
              <a:rPr lang="en-US" sz="2000"/>
              <a:t>(cont.)</a:t>
            </a:r>
          </a:p>
        </p:txBody>
      </p:sp>
      <p:sp>
        <p:nvSpPr>
          <p:cNvPr id="3" name="Content Placeholder 2"/>
          <p:cNvSpPr>
            <a:spLocks noGrp="1"/>
          </p:cNvSpPr>
          <p:nvPr>
            <p:ph idx="1"/>
          </p:nvPr>
        </p:nvSpPr>
        <p:spPr/>
        <p:txBody>
          <a:bodyPr>
            <a:normAutofit/>
          </a:bodyPr>
          <a:lstStyle/>
          <a:p>
            <a:r>
              <a:rPr lang="en-US" dirty="0"/>
              <a:t>Initiatives should indicate a tie to Pathways where possible.</a:t>
            </a:r>
          </a:p>
          <a:p>
            <a:r>
              <a:rPr lang="en-US" dirty="0"/>
              <a:t>Initiative scoring must be the responsibility of one lead.</a:t>
            </a:r>
          </a:p>
          <a:p>
            <a:pPr lvl="1"/>
            <a:r>
              <a:rPr lang="en-US" dirty="0"/>
              <a:t>Committees are involved, but a tie breaker must have the final decision.</a:t>
            </a:r>
          </a:p>
          <a:p>
            <a:r>
              <a:rPr lang="en-US" dirty="0"/>
              <a:t>Previous Strategic Direction #4 removed, Oversight and Accountability is embedded in all </a:t>
            </a:r>
            <a:r>
              <a:rPr lang="en-US" dirty="0" smtClean="0"/>
              <a:t>directions.</a:t>
            </a:r>
          </a:p>
          <a:p>
            <a:r>
              <a:rPr lang="en-US" dirty="0" smtClean="0"/>
              <a:t>Alignment with the mission of the college.</a:t>
            </a:r>
            <a:endParaRPr lang="en-US" dirty="0"/>
          </a:p>
        </p:txBody>
      </p:sp>
      <p:sp>
        <p:nvSpPr>
          <p:cNvPr id="4" name="Slide Number Placeholder 3"/>
          <p:cNvSpPr>
            <a:spLocks noGrp="1"/>
          </p:cNvSpPr>
          <p:nvPr>
            <p:ph type="sldNum" sz="quarter" idx="12"/>
          </p:nvPr>
        </p:nvSpPr>
        <p:spPr/>
        <p:txBody>
          <a:bodyPr/>
          <a:lstStyle/>
          <a:p>
            <a:fld id="{EF102BEE-1299-4698-85A7-11C02541A2D2}" type="slidenum">
              <a:rPr lang="en-US" smtClean="0"/>
              <a:pPr/>
              <a:t>7</a:t>
            </a:fld>
            <a:endParaRPr lang="en-US"/>
          </a:p>
        </p:txBody>
      </p:sp>
    </p:spTree>
    <p:extLst>
      <p:ext uri="{BB962C8B-B14F-4D97-AF65-F5344CB8AC3E}">
        <p14:creationId xmlns:p14="http://schemas.microsoft.com/office/powerpoint/2010/main" val="1389429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Four Strategic Directions</a:t>
            </a:r>
          </a:p>
        </p:txBody>
      </p:sp>
      <p:sp>
        <p:nvSpPr>
          <p:cNvPr id="3" name="Content Placeholder 2"/>
          <p:cNvSpPr>
            <a:spLocks noGrp="1"/>
          </p:cNvSpPr>
          <p:nvPr>
            <p:ph idx="1"/>
          </p:nvPr>
        </p:nvSpPr>
        <p:spPr/>
        <p:txBody>
          <a:bodyPr/>
          <a:lstStyle/>
          <a:p>
            <a:pPr marL="514350" indent="-514350">
              <a:buFont typeface="+mj-lt"/>
              <a:buAutoNum type="arabicPeriod"/>
            </a:pPr>
            <a:r>
              <a:rPr lang="en-US"/>
              <a:t>Student Learning</a:t>
            </a:r>
          </a:p>
          <a:p>
            <a:pPr marL="514350" indent="-514350">
              <a:buFont typeface="+mj-lt"/>
              <a:buAutoNum type="arabicPeriod"/>
            </a:pPr>
            <a:r>
              <a:rPr lang="en-US"/>
              <a:t>Student Progression and Completion</a:t>
            </a:r>
          </a:p>
          <a:p>
            <a:pPr marL="514350" indent="-514350">
              <a:buFont typeface="+mj-lt"/>
              <a:buAutoNum type="arabicPeriod"/>
            </a:pPr>
            <a:r>
              <a:rPr lang="en-US"/>
              <a:t>Facilities and Technology</a:t>
            </a:r>
          </a:p>
          <a:p>
            <a:pPr marL="514350" indent="-514350">
              <a:buFont typeface="+mj-lt"/>
              <a:buAutoNum type="arabicPeriod"/>
            </a:pPr>
            <a:r>
              <a:rPr lang="en-US"/>
              <a:t>Leadership and Engagement</a:t>
            </a:r>
          </a:p>
        </p:txBody>
      </p:sp>
      <p:sp>
        <p:nvSpPr>
          <p:cNvPr id="4" name="Slide Number Placeholder 3"/>
          <p:cNvSpPr>
            <a:spLocks noGrp="1"/>
          </p:cNvSpPr>
          <p:nvPr>
            <p:ph type="sldNum" sz="quarter" idx="12"/>
          </p:nvPr>
        </p:nvSpPr>
        <p:spPr/>
        <p:txBody>
          <a:bodyPr/>
          <a:lstStyle/>
          <a:p>
            <a:fld id="{EF102BEE-1299-4698-85A7-11C02541A2D2}" type="slidenum">
              <a:rPr lang="en-US" smtClean="0"/>
              <a:pPr/>
              <a:t>8</a:t>
            </a:fld>
            <a:endParaRPr lang="en-US"/>
          </a:p>
        </p:txBody>
      </p:sp>
    </p:spTree>
    <p:extLst>
      <p:ext uri="{BB962C8B-B14F-4D97-AF65-F5344CB8AC3E}">
        <p14:creationId xmlns:p14="http://schemas.microsoft.com/office/powerpoint/2010/main" val="1290191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Writing Initiatives</a:t>
            </a:r>
          </a:p>
        </p:txBody>
      </p:sp>
      <p:sp>
        <p:nvSpPr>
          <p:cNvPr id="3" name="Content Placeholder 2"/>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a:t>Strategic Direction </a:t>
            </a:r>
          </a:p>
          <a:p>
            <a:pPr marL="514350" indent="-514350">
              <a:buAutoNum type="arabicPeriod"/>
            </a:pPr>
            <a:r>
              <a:rPr lang="en-US"/>
              <a:t>Initiative</a:t>
            </a:r>
          </a:p>
          <a:p>
            <a:pPr marL="514350" indent="-514350">
              <a:buFont typeface="+mj-lt"/>
              <a:buAutoNum type="arabicPeriod"/>
            </a:pPr>
            <a:r>
              <a:rPr lang="en-US"/>
              <a:t>Guided Pathways Pillar (where possible)</a:t>
            </a:r>
          </a:p>
          <a:p>
            <a:pPr marL="514350" indent="-514350">
              <a:buFont typeface="+mj-lt"/>
              <a:buAutoNum type="arabicPeriod"/>
            </a:pPr>
            <a:r>
              <a:rPr lang="en-US"/>
              <a:t>How will you evaluate and document the initiative's success?</a:t>
            </a:r>
          </a:p>
          <a:p>
            <a:pPr marL="514350" indent="-514350">
              <a:buFont typeface="+mj-lt"/>
              <a:buAutoNum type="arabicPeriod"/>
            </a:pPr>
            <a:r>
              <a:rPr lang="en-US"/>
              <a:t>What lead would be responsible for scoring?</a:t>
            </a:r>
          </a:p>
          <a:p>
            <a:pPr marL="514350" indent="-514350">
              <a:buFont typeface="+mj-lt"/>
              <a:buAutoNum type="arabicPeriod"/>
            </a:pPr>
            <a:r>
              <a:rPr lang="en-US"/>
              <a:t>What other positions and committees need to be involved?</a:t>
            </a:r>
          </a:p>
          <a:p>
            <a:pPr marL="514350" indent="-514350">
              <a:buFont typeface="+mj-lt"/>
              <a:buAutoNum type="arabicPeriod"/>
            </a:pPr>
            <a:endParaRPr lang="en-US"/>
          </a:p>
          <a:p>
            <a:pPr marL="514350" indent="-514350">
              <a:buFont typeface="+mj-lt"/>
              <a:buAutoNum type="arabicPeriod"/>
            </a:pPr>
            <a:endParaRPr lang="en-US"/>
          </a:p>
        </p:txBody>
      </p:sp>
      <p:sp>
        <p:nvSpPr>
          <p:cNvPr id="4" name="Slide Number Placeholder 3"/>
          <p:cNvSpPr>
            <a:spLocks noGrp="1"/>
          </p:cNvSpPr>
          <p:nvPr>
            <p:ph type="sldNum" sz="quarter" idx="12"/>
          </p:nvPr>
        </p:nvSpPr>
        <p:spPr/>
        <p:txBody>
          <a:bodyPr/>
          <a:lstStyle/>
          <a:p>
            <a:fld id="{EF102BEE-1299-4698-85A7-11C02541A2D2}" type="slidenum">
              <a:rPr lang="en-US" smtClean="0"/>
              <a:pPr/>
              <a:t>9</a:t>
            </a:fld>
            <a:endParaRPr lang="en-US"/>
          </a:p>
        </p:txBody>
      </p:sp>
    </p:spTree>
    <p:extLst>
      <p:ext uri="{BB962C8B-B14F-4D97-AF65-F5344CB8AC3E}">
        <p14:creationId xmlns:p14="http://schemas.microsoft.com/office/powerpoint/2010/main" val="37690835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TotalTime>
  <Words>727</Words>
  <Application>Microsoft Office PowerPoint</Application>
  <PresentationFormat>Widescreen</PresentationFormat>
  <Paragraphs>94</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Cambria</vt:lpstr>
      <vt:lpstr>Copperplate Gothic Bold</vt:lpstr>
      <vt:lpstr>Wingdings</vt:lpstr>
      <vt:lpstr>Office Theme</vt:lpstr>
      <vt:lpstr>PowerPoint Presentation</vt:lpstr>
      <vt:lpstr>Strategic Directions Core Team</vt:lpstr>
      <vt:lpstr>BC Mission</vt:lpstr>
      <vt:lpstr>2015-2018 Strategic Directions for Bakersfield College</vt:lpstr>
      <vt:lpstr>2018-2021 Strategic Directions for Bakersfield College</vt:lpstr>
      <vt:lpstr>What We Learned</vt:lpstr>
      <vt:lpstr>What We Learned (cont.)</vt:lpstr>
      <vt:lpstr>Four Strategic Directions</vt:lpstr>
      <vt:lpstr>Writing Initiatives</vt:lpstr>
      <vt:lpstr>Activity</vt:lpstr>
      <vt:lpstr>Initiative Form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Todd Coston</cp:lastModifiedBy>
  <cp:revision>6</cp:revision>
  <cp:lastPrinted>2017-11-21T22:08:18Z</cp:lastPrinted>
  <dcterms:modified xsi:type="dcterms:W3CDTF">2017-11-22T00:53:12Z</dcterms:modified>
</cp:coreProperties>
</file>