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7" r:id="rId4"/>
    <p:sldId id="259" r:id="rId5"/>
    <p:sldId id="260" r:id="rId6"/>
    <p:sldId id="268" r:id="rId7"/>
    <p:sldId id="261" r:id="rId8"/>
    <p:sldId id="267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0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3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9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239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2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2A54C80-263E-416B-A8E0-580EDEADCBDC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9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0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241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66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5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34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0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nsidebc.kccd.edu/" TargetMode="External"/><Relationship Id="rId2" Type="http://schemas.openxmlformats.org/officeDocument/2006/relationships/hyperlink" Target="https://docs.google.com/document/d/17TBjabacdzay-PNKgABBqUSBASRuIM_J/edit?usp=sharing&amp;ouid=111137732693986250394&amp;rtpof=true&amp;sd=true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bakersfieldcollegeedu.formstack.com/forms/academic_technology_support_reques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oJ_N0g6XeCjqHCFfo5fCR6lwps6t-x5Q/edit?usp=sharing&amp;ouid=111137732693986250394&amp;rtpof=true&amp;sd=true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obert%27s_Rules_of_Order" TargetMode="External"/><Relationship Id="rId2" Type="http://schemas.openxmlformats.org/officeDocument/2006/relationships/hyperlink" Target="https://my.lwv.org/sites/default/files/the_brown_act_summary.pdf" TargetMode="Externa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https://committees.bakersfieldcollege.edu/program-review/index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r.kccd.edu/data-directory/index.html" TargetMode="External"/><Relationship Id="rId2" Type="http://schemas.openxmlformats.org/officeDocument/2006/relationships/hyperlink" Target="https://docs.google.com/document/d/1qgtOWi9dRTUZB34qVTTKoGO4YRcn4cJL/edit?usp=sharing&amp;ouid=111137732693986250394&amp;rtpof=true&amp;sd=tru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fif"/><Relationship Id="rId5" Type="http://schemas.openxmlformats.org/officeDocument/2006/relationships/image" Target="../media/image3.jpg"/><Relationship Id="rId4" Type="http://schemas.openxmlformats.org/officeDocument/2006/relationships/hyperlink" Target="https://public.tableau.com/app/profile/bc.office.of.institutional.effectivenes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ebc.kccd.edu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CB7B-D432-4622-AF04-C01E0E203D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Program Review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7098D-475E-4C03-B17D-53B7D9E1BF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Sept. 2, 2025</a:t>
            </a:r>
          </a:p>
        </p:txBody>
      </p:sp>
    </p:spTree>
    <p:extLst>
      <p:ext uri="{BB962C8B-B14F-4D97-AF65-F5344CB8AC3E}">
        <p14:creationId xmlns:p14="http://schemas.microsoft.com/office/powerpoint/2010/main" val="1612900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0E54E-A58B-4C8A-A249-D22F2CDF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03AE1-984F-4FBD-90AF-8DEF137E3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What’s expected</a:t>
            </a:r>
            <a:endParaRPr lang="en-US" dirty="0"/>
          </a:p>
          <a:p>
            <a:r>
              <a:rPr lang="en-US" dirty="0">
                <a:hlinkClick r:id="rId3"/>
              </a:rPr>
              <a:t>Canvas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Academic Technology Support Request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89BFB-0097-4406-BBF1-31AC12270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10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6CAE3-AE3D-40D6-863C-4723DA318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Charge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DE7F-E0E7-4B32-9915-D738E1BD2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Goals</a:t>
            </a:r>
          </a:p>
          <a:p>
            <a:pPr lvl="1"/>
            <a:r>
              <a:rPr lang="en-US" dirty="0"/>
              <a:t>Membership</a:t>
            </a:r>
          </a:p>
          <a:p>
            <a:pPr lvl="1"/>
            <a:r>
              <a:rPr lang="en-US" dirty="0"/>
              <a:t>Terms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Homework:</a:t>
            </a:r>
          </a:p>
          <a:p>
            <a:pPr lvl="2"/>
            <a:r>
              <a:rPr lang="en-US" dirty="0"/>
              <a:t>Look at the charge over the next 2 weeks</a:t>
            </a:r>
          </a:p>
          <a:p>
            <a:pPr lvl="2"/>
            <a:r>
              <a:rPr lang="en-US" dirty="0"/>
              <a:t>Bring us your feedback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82D37-7987-4CF7-9560-8F1560510F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74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6EE43-C02D-4599-898F-09F0638DA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668A7-4750-4D8F-AD9D-AEB3A2006B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 &amp; A</a:t>
            </a:r>
          </a:p>
          <a:p>
            <a:r>
              <a:rPr lang="en-US" dirty="0"/>
              <a:t>Concerns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DB9E4-C1B6-48F3-95A0-68AC6177C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Thank you for your commitment to Program Review </a:t>
            </a:r>
          </a:p>
        </p:txBody>
      </p:sp>
    </p:spTree>
    <p:extLst>
      <p:ext uri="{BB962C8B-B14F-4D97-AF65-F5344CB8AC3E}">
        <p14:creationId xmlns:p14="http://schemas.microsoft.com/office/powerpoint/2010/main" val="295920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D3BEE-6FEA-44D8-9933-EEBEDBB5C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AD3E5-3479-49DD-8AD2-40EB8E1BD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endParaRPr lang="en-US" dirty="0"/>
          </a:p>
          <a:p>
            <a:pPr lvl="0"/>
            <a:r>
              <a:rPr lang="en-US" dirty="0"/>
              <a:t>General Housekeeping</a:t>
            </a:r>
          </a:p>
          <a:p>
            <a:pPr lvl="1"/>
            <a:r>
              <a:rPr lang="en-US" dirty="0"/>
              <a:t>Welcome</a:t>
            </a:r>
          </a:p>
          <a:p>
            <a:pPr lvl="1"/>
            <a:r>
              <a:rPr lang="en-US" dirty="0"/>
              <a:t>Introductions</a:t>
            </a:r>
          </a:p>
          <a:p>
            <a:pPr lvl="1"/>
            <a:r>
              <a:rPr lang="en-US" dirty="0"/>
              <a:t>KWL</a:t>
            </a:r>
          </a:p>
          <a:p>
            <a:pPr lvl="1"/>
            <a:r>
              <a:rPr lang="en-US" dirty="0"/>
              <a:t>Old business</a:t>
            </a:r>
          </a:p>
          <a:p>
            <a:pPr lvl="0"/>
            <a:r>
              <a:rPr lang="en-US" dirty="0"/>
              <a:t>New business</a:t>
            </a:r>
          </a:p>
          <a:p>
            <a:pPr lvl="1"/>
            <a:r>
              <a:rPr lang="en-US" dirty="0"/>
              <a:t>Move from eLumen to Canvas</a:t>
            </a:r>
          </a:p>
          <a:p>
            <a:pPr lvl="1"/>
            <a:r>
              <a:rPr lang="en-US" dirty="0"/>
              <a:t>Overview of Program Review</a:t>
            </a:r>
          </a:p>
          <a:p>
            <a:pPr lvl="1"/>
            <a:r>
              <a:rPr lang="en-US" dirty="0"/>
              <a:t>eLumen overview</a:t>
            </a:r>
          </a:p>
          <a:p>
            <a:pPr lvl="1"/>
            <a:r>
              <a:rPr lang="en-US" dirty="0"/>
              <a:t>What’s expected: committee membership</a:t>
            </a:r>
          </a:p>
          <a:p>
            <a:pPr lvl="2"/>
            <a:r>
              <a:rPr lang="en-US" dirty="0"/>
              <a:t>Canvas</a:t>
            </a:r>
          </a:p>
          <a:p>
            <a:pPr lvl="0"/>
            <a:r>
              <a:rPr lang="en-US" dirty="0"/>
              <a:t>Charge</a:t>
            </a:r>
          </a:p>
          <a:p>
            <a:pPr lvl="1"/>
            <a:r>
              <a:rPr lang="en-US" dirty="0"/>
              <a:t>Goals</a:t>
            </a:r>
          </a:p>
          <a:p>
            <a:pPr lvl="1"/>
            <a:r>
              <a:rPr lang="en-US" dirty="0"/>
              <a:t>Membership</a:t>
            </a:r>
          </a:p>
          <a:p>
            <a:pPr lvl="1"/>
            <a:r>
              <a:rPr lang="en-US" dirty="0"/>
              <a:t>Terms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7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9C6B-5AD7-4103-9766-E0B14C5AF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27EC2-340A-42E4-B8ED-9CF9ECC22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take some time to get to know one another!</a:t>
            </a:r>
          </a:p>
          <a:p>
            <a:r>
              <a:rPr lang="en-US" dirty="0"/>
              <a:t>What do you already know about Program Review, what do you want to know, what do you hope to learn?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EA484-7D46-4A62-BC04-64120B1B5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KWL</a:t>
            </a:r>
          </a:p>
        </p:txBody>
      </p:sp>
    </p:spTree>
    <p:extLst>
      <p:ext uri="{BB962C8B-B14F-4D97-AF65-F5344CB8AC3E}">
        <p14:creationId xmlns:p14="http://schemas.microsoft.com/office/powerpoint/2010/main" val="386027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927C-FF71-40A2-8866-9703DEEA5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89676-B472-4F9B-AFCF-5C03DEBC8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 recap of where we are.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4E6FC-4EB4-4FA9-87EA-C6D9857ED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9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B28A0-3B0B-4F50-9014-7EF9913D3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40E4A-AB5C-484B-86E6-5796ADD6F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Move from eLumen to Canvas (table)</a:t>
            </a:r>
          </a:p>
          <a:p>
            <a:pPr lvl="1"/>
            <a:r>
              <a:rPr lang="en-US" dirty="0"/>
              <a:t>Overview of Program Review</a:t>
            </a:r>
          </a:p>
          <a:p>
            <a:pPr lvl="1"/>
            <a:r>
              <a:rPr lang="en-US" dirty="0"/>
              <a:t>Fool to Ghoul Timeline</a:t>
            </a:r>
          </a:p>
          <a:p>
            <a:pPr lvl="1"/>
            <a:r>
              <a:rPr lang="en-US" dirty="0"/>
              <a:t>eLumen overview</a:t>
            </a:r>
          </a:p>
          <a:p>
            <a:pPr lvl="1"/>
            <a:r>
              <a:rPr lang="en-US" dirty="0"/>
              <a:t>What’s expected: committee membership</a:t>
            </a:r>
          </a:p>
          <a:p>
            <a:pPr lvl="2"/>
            <a:r>
              <a:rPr lang="en-US" dirty="0"/>
              <a:t>Canvas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B1144-E001-4A7D-B99E-E58B09378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0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D5650-EA79-4839-8CF5-8040B5BB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Program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27C62-4273-48AB-835A-5008C52EF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8334" y="-60517"/>
            <a:ext cx="6275035" cy="5655974"/>
          </a:xfrm>
        </p:spPr>
        <p:txBody>
          <a:bodyPr/>
          <a:lstStyle/>
          <a:p>
            <a:r>
              <a:rPr lang="en-US" dirty="0"/>
              <a:t>Standing Committee</a:t>
            </a:r>
          </a:p>
          <a:p>
            <a:r>
              <a:rPr lang="en-US" dirty="0"/>
              <a:t>Not a </a:t>
            </a:r>
            <a:r>
              <a:rPr lang="en-US" dirty="0">
                <a:hlinkClick r:id="rId2"/>
              </a:rPr>
              <a:t>Brown Act </a:t>
            </a:r>
            <a:r>
              <a:rPr lang="en-US" dirty="0"/>
              <a:t>committee</a:t>
            </a:r>
          </a:p>
          <a:p>
            <a:r>
              <a:rPr lang="en-US" dirty="0"/>
              <a:t>Do we follow </a:t>
            </a:r>
            <a:r>
              <a:rPr lang="en-US" dirty="0">
                <a:hlinkClick r:id="rId3"/>
              </a:rPr>
              <a:t>Robert’s Rules</a:t>
            </a:r>
            <a:r>
              <a:rPr lang="en-US" dirty="0"/>
              <a:t>? More like Bob Light’s Rules</a:t>
            </a:r>
          </a:p>
          <a:p>
            <a:r>
              <a:rPr lang="en-US" dirty="0"/>
              <a:t>Updated </a:t>
            </a:r>
            <a:r>
              <a:rPr lang="en-US" dirty="0">
                <a:hlinkClick r:id="rId4"/>
              </a:rPr>
              <a:t>PRC Webpage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A53CD-1232-44FA-94AB-1538B3BD0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upload.wikimedia.org/wikipedia/commons/thumb/6/62/Henry_Martyn_Robert.jpg/170px-Henry_Martyn_Robert.jpg">
            <a:extLst>
              <a:ext uri="{FF2B5EF4-FFF2-40B4-BE49-F238E27FC236}">
                <a16:creationId xmlns:a16="http://schemas.microsoft.com/office/drawing/2014/main" id="{FD529EF8-7EC5-47EC-8C2B-E2C74F0F5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7610" y="3368046"/>
            <a:ext cx="161925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A1DDB0-B193-4690-AA37-DCA7344DAC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7610" y="731225"/>
            <a:ext cx="1339472" cy="18469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768BF64-0BEE-4370-9959-E6CA677D0206}"/>
              </a:ext>
            </a:extLst>
          </p:cNvPr>
          <p:cNvSpPr txBox="1"/>
          <p:nvPr/>
        </p:nvSpPr>
        <p:spPr>
          <a:xfrm>
            <a:off x="8139058" y="731225"/>
            <a:ext cx="12685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Ralph M. Brown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1EC903-DB6E-49FA-BAE7-0B54C6FFD3D2}"/>
              </a:ext>
            </a:extLst>
          </p:cNvPr>
          <p:cNvSpPr txBox="1"/>
          <p:nvPr/>
        </p:nvSpPr>
        <p:spPr>
          <a:xfrm>
            <a:off x="7722020" y="5019864"/>
            <a:ext cx="1685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Henry Martyn Robert</a:t>
            </a:r>
          </a:p>
        </p:txBody>
      </p:sp>
    </p:spTree>
    <p:extLst>
      <p:ext uri="{BB962C8B-B14F-4D97-AF65-F5344CB8AC3E}">
        <p14:creationId xmlns:p14="http://schemas.microsoft.com/office/powerpoint/2010/main" val="916030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D0C96-F5F3-4295-BB5F-18E537F2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Program Review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697A7-6D43-46A4-BD4C-09EE86AC2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298" y="595618"/>
            <a:ext cx="6620071" cy="6149129"/>
          </a:xfrm>
        </p:spPr>
        <p:txBody>
          <a:bodyPr>
            <a:normAutofit lnSpcReduction="10000"/>
          </a:bodyPr>
          <a:lstStyle/>
          <a:p>
            <a:pPr marL="342900" lvl="0" indent="-334010">
              <a:lnSpc>
                <a:spcPct val="95000"/>
              </a:lnSpc>
              <a:spcBef>
                <a:spcPts val="0"/>
              </a:spcBef>
              <a:buSzPts val="1660"/>
              <a:buChar char="●"/>
            </a:pPr>
            <a:r>
              <a:rPr lang="en-US" sz="1590" dirty="0"/>
              <a:t>Maintain high quality programs </a:t>
            </a:r>
          </a:p>
          <a:p>
            <a:pPr marL="342900" lvl="0" indent="-334010">
              <a:lnSpc>
                <a:spcPct val="95000"/>
              </a:lnSpc>
              <a:buSzPts val="1660"/>
              <a:buChar char="●"/>
            </a:pPr>
            <a:r>
              <a:rPr lang="en-US" sz="1590" dirty="0"/>
              <a:t>Support student learning and college operations</a:t>
            </a:r>
          </a:p>
          <a:p>
            <a:pPr marL="342900" lvl="0" indent="-334010">
              <a:lnSpc>
                <a:spcPct val="95000"/>
              </a:lnSpc>
              <a:buSzPts val="1660"/>
              <a:buChar char="●"/>
            </a:pPr>
            <a:r>
              <a:rPr lang="en-US" sz="1590" dirty="0"/>
              <a:t>Support the new (2025) ACCJC Standards</a:t>
            </a:r>
          </a:p>
          <a:p>
            <a:pPr marL="742950" lvl="1" indent="-280669">
              <a:lnSpc>
                <a:spcPct val="95000"/>
              </a:lnSpc>
              <a:spcBef>
                <a:spcPts val="1000"/>
              </a:spcBef>
              <a:buSzPts val="1520"/>
              <a:buChar char="○"/>
            </a:pPr>
            <a:r>
              <a:rPr lang="en-US" sz="1450" dirty="0"/>
              <a:t>1.2. The institution establishes meaningful and ambitious goals for institutional improvement, innovation, and equitable student outcomes. </a:t>
            </a:r>
          </a:p>
          <a:p>
            <a:pPr marL="742950" lvl="1" indent="-280669">
              <a:lnSpc>
                <a:spcPct val="95000"/>
              </a:lnSpc>
              <a:spcBef>
                <a:spcPts val="1000"/>
              </a:spcBef>
              <a:buSzPts val="1520"/>
              <a:buChar char="○"/>
            </a:pPr>
            <a:r>
              <a:rPr lang="en-US" sz="1450" dirty="0"/>
              <a:t>1.3. The institution holds itself accountable for achieving its mission and goals and regularly reviews relevant, meaningfully disaggregated data to evaluate its progress and inform plans for continued improvement and innovation. </a:t>
            </a:r>
          </a:p>
          <a:p>
            <a:pPr marL="742950" lvl="1" indent="-280669">
              <a:lnSpc>
                <a:spcPct val="95000"/>
              </a:lnSpc>
              <a:spcBef>
                <a:spcPts val="1000"/>
              </a:spcBef>
              <a:buSzPts val="1520"/>
              <a:buChar char="○"/>
            </a:pPr>
            <a:r>
              <a:rPr lang="en-US" sz="1450" dirty="0"/>
              <a:t>1.4. The institution’s mission directs resource allocation, innovation, and continuous quality improvement through ongoing systematic planning and evaluation of programs and services. </a:t>
            </a:r>
          </a:p>
          <a:p>
            <a:pPr marL="742950" lvl="1" indent="-280669">
              <a:lnSpc>
                <a:spcPct val="95000"/>
              </a:lnSpc>
              <a:spcBef>
                <a:spcPts val="1000"/>
              </a:spcBef>
              <a:buSzPts val="1520"/>
              <a:buChar char="○"/>
            </a:pPr>
            <a:r>
              <a:rPr lang="en-US" sz="1450" dirty="0"/>
              <a:t>1.5. The institution regularly communicates progress toward achieving its mission and goals with internal and external stakeholders in order to promote understanding of institutional strengths, priorities, and areas for continued improvement. </a:t>
            </a:r>
          </a:p>
          <a:p>
            <a:pPr marL="342900" lvl="0" indent="-334010">
              <a:lnSpc>
                <a:spcPct val="95000"/>
              </a:lnSpc>
              <a:buSzPts val="1660"/>
              <a:buChar char="●"/>
            </a:pPr>
            <a:r>
              <a:rPr lang="en-US" sz="1590" dirty="0"/>
              <a:t>Reflect the Bakersfield College Vision, Mission, and Core Values Statements</a:t>
            </a:r>
          </a:p>
          <a:p>
            <a:pPr marL="342900" lvl="0" indent="-334010">
              <a:lnSpc>
                <a:spcPct val="95000"/>
              </a:lnSpc>
              <a:buSzPts val="1660"/>
              <a:buChar char="●"/>
            </a:pPr>
            <a:r>
              <a:rPr lang="en-US" sz="1590" dirty="0"/>
              <a:t>Commit to ongoing institutional planning, implementation, and evaluation cycle necessary to ensure continuous program and service improvement</a:t>
            </a:r>
          </a:p>
          <a:p>
            <a:pPr marL="342900" lvl="0" indent="-334010">
              <a:lnSpc>
                <a:spcPct val="95000"/>
              </a:lnSpc>
              <a:buSzPts val="1660"/>
              <a:buChar char="●"/>
            </a:pPr>
            <a:r>
              <a:rPr lang="en-US" sz="1590" dirty="0"/>
              <a:t>Program and College transparency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C9BE19-338C-492E-A7CE-81C64E2AB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Program Review is a process by which we:</a:t>
            </a:r>
          </a:p>
        </p:txBody>
      </p:sp>
    </p:spTree>
    <p:extLst>
      <p:ext uri="{BB962C8B-B14F-4D97-AF65-F5344CB8AC3E}">
        <p14:creationId xmlns:p14="http://schemas.microsoft.com/office/powerpoint/2010/main" val="195879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F84E2-7FE4-4E2D-9D66-C27DCC55BB3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2"/>
            <a:ext cx="10284904" cy="129609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rgbClr val="FF0000"/>
                </a:solidFill>
              </a:rPr>
              <a:t>Timeline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sz="2700" b="1" dirty="0">
                <a:solidFill>
                  <a:srgbClr val="FF0000"/>
                </a:solidFill>
              </a:rPr>
              <a:t>Fool to Ghoul</a:t>
            </a:r>
            <a:br>
              <a:rPr lang="en-US" dirty="0"/>
            </a:b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56678F8-469D-4B25-806E-23C5D0FCDCA8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402672" y="1266738"/>
            <a:ext cx="9748007" cy="42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3657">
              <a:buSzPct val="100000"/>
              <a:buChar char="●"/>
            </a:pPr>
            <a:r>
              <a:rPr lang="en-US" sz="1400" b="1" dirty="0"/>
              <a:t>April - Program Review is available in eLumen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April-October- You can schedule Program Review to come to your department to help you with eLumen and your Program Review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July- Assessment data will be accessible in eLumen (</a:t>
            </a:r>
            <a:r>
              <a:rPr lang="en-US" sz="1400" b="1" u="sng" dirty="0">
                <a:solidFill>
                  <a:schemeClr val="hlink"/>
                </a:solidFill>
                <a:hlinkClick r:id="rId2"/>
              </a:rPr>
              <a:t>Link to how to pull assessment report)</a:t>
            </a:r>
            <a:endParaRPr lang="en-US" sz="1400" b="1" dirty="0"/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August 2025- Program Review data is available through </a:t>
            </a:r>
            <a:r>
              <a:rPr lang="en-US" sz="1400" b="1" u="sng" dirty="0">
                <a:solidFill>
                  <a:schemeClr val="hlink"/>
                </a:solidFill>
                <a:hlinkClick r:id="rId3"/>
              </a:rPr>
              <a:t>KCCD IRB</a:t>
            </a:r>
            <a:r>
              <a:rPr lang="en-US" sz="1400" b="1" dirty="0"/>
              <a:t> and the </a:t>
            </a:r>
            <a:r>
              <a:rPr lang="en-US" sz="1400" b="1" u="sng" dirty="0">
                <a:solidFill>
                  <a:schemeClr val="hlink"/>
                </a:solidFill>
                <a:hlinkClick r:id="rId4"/>
              </a:rPr>
              <a:t>public-facing Tableau profile</a:t>
            </a:r>
            <a:endParaRPr lang="en-US" sz="1400" b="1" dirty="0"/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August 2025- Chair Academy training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October 10, 2025- Resource requests due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October 31, 2025-Have your program review completed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November-Program Review will provide feedback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November (tba) - Resource requests to appropriate committees for consideration. Committees will schedule resource presentations.</a:t>
            </a:r>
          </a:p>
          <a:p>
            <a:pPr marL="342900" lvl="0" indent="-343657">
              <a:spcBef>
                <a:spcPts val="1000"/>
              </a:spcBef>
              <a:buSzPct val="100000"/>
              <a:buChar char="●"/>
            </a:pPr>
            <a:r>
              <a:rPr lang="en-US" sz="1400" b="1" dirty="0"/>
              <a:t>December - Program Review presents to College Council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D6B945C-72F6-4E06-96E7-F33FFCD78B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8792" y="126883"/>
            <a:ext cx="1519806" cy="227970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5653835-8DCC-42CB-99C7-CFAE316B23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88423" y="3129311"/>
            <a:ext cx="140017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5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7639-B1D7-4244-A834-58E8648E5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eLumen overview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5BC39-D620-48C7-A4FB-25BC68D9C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eLumen</a:t>
            </a:r>
            <a:endParaRPr lang="en-US" dirty="0"/>
          </a:p>
          <a:p>
            <a:pPr lvl="1"/>
            <a:r>
              <a:rPr lang="en-US" dirty="0"/>
              <a:t>How to get to it</a:t>
            </a:r>
          </a:p>
          <a:p>
            <a:pPr lvl="1"/>
            <a:r>
              <a:rPr lang="en-US" dirty="0"/>
              <a:t>The PRC member role</a:t>
            </a:r>
          </a:p>
          <a:p>
            <a:pPr lvl="1"/>
            <a:r>
              <a:rPr lang="en-US" dirty="0"/>
              <a:t>Program review feedback section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B56C4B-92E7-4050-82C8-60DDAC569C0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51421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310</TotalTime>
  <Words>505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 Light</vt:lpstr>
      <vt:lpstr>Rockwell</vt:lpstr>
      <vt:lpstr>Wingdings</vt:lpstr>
      <vt:lpstr>Atlas</vt:lpstr>
      <vt:lpstr>Program Review Committee</vt:lpstr>
      <vt:lpstr>Agenda </vt:lpstr>
      <vt:lpstr>Welcome!</vt:lpstr>
      <vt:lpstr>Old Business</vt:lpstr>
      <vt:lpstr>New Business</vt:lpstr>
      <vt:lpstr>Overview of Program Review</vt:lpstr>
      <vt:lpstr>Overview of Program Review </vt:lpstr>
      <vt:lpstr> Timeline Fool to Ghoul </vt:lpstr>
      <vt:lpstr>eLumen overview </vt:lpstr>
      <vt:lpstr>Committee Membership</vt:lpstr>
      <vt:lpstr>Charge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Review Committee</dc:title>
  <dc:creator>Kimberly Nickell</dc:creator>
  <cp:lastModifiedBy>Kimberly Nickell</cp:lastModifiedBy>
  <cp:revision>18</cp:revision>
  <dcterms:created xsi:type="dcterms:W3CDTF">2024-09-16T16:55:44Z</dcterms:created>
  <dcterms:modified xsi:type="dcterms:W3CDTF">2025-08-26T20:02:55Z</dcterms:modified>
</cp:coreProperties>
</file>