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316" r:id="rId3"/>
    <p:sldId id="343" r:id="rId4"/>
    <p:sldId id="342" r:id="rId5"/>
    <p:sldId id="328" r:id="rId6"/>
    <p:sldId id="335" r:id="rId7"/>
    <p:sldId id="329" r:id="rId8"/>
    <p:sldId id="354" r:id="rId9"/>
    <p:sldId id="358" r:id="rId10"/>
    <p:sldId id="332" r:id="rId11"/>
    <p:sldId id="331" r:id="rId12"/>
    <p:sldId id="360" r:id="rId13"/>
    <p:sldId id="337" r:id="rId14"/>
    <p:sldId id="338" r:id="rId15"/>
    <p:sldId id="339" r:id="rId16"/>
    <p:sldId id="361" r:id="rId1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B5292E"/>
    <a:srgbClr val="F9EFEB"/>
    <a:srgbClr val="F8EEF0"/>
    <a:srgbClr val="D5879F"/>
    <a:srgbClr val="F3F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6154" autoAdjust="0"/>
  </p:normalViewPr>
  <p:slideViewPr>
    <p:cSldViewPr snapToGrid="0">
      <p:cViewPr varScale="1">
        <p:scale>
          <a:sx n="84" d="100"/>
          <a:sy n="84" d="100"/>
        </p:scale>
        <p:origin x="159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kccd-my.sharepoint.com/personal/sooyeon_kim_bakersfieldcollege_edu/Documents/_OIE%20copied%209.13.2020/______Student%20Equity%20Achievement%20Program%20SEAP/2025-28/Viz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https://kccd-my.sharepoint.com/personal/sooyeon_kim_bakersfieldcollege_edu/Documents/_OIE%20copied%209.13.2020/______Student%20Equity%20Achievement%20Program%20SEAP/2025-28/Viz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sz="1800">
                <a:solidFill>
                  <a:sysClr val="windowText" lastClr="000000"/>
                </a:solidFill>
              </a:rPr>
              <a:t>Annual</a:t>
            </a:r>
            <a:r>
              <a:rPr lang="en-US" sz="1800" baseline="0">
                <a:solidFill>
                  <a:sysClr val="windowText" lastClr="000000"/>
                </a:solidFill>
              </a:rPr>
              <a:t> </a:t>
            </a:r>
            <a:r>
              <a:rPr lang="en-US" sz="1800">
                <a:solidFill>
                  <a:sysClr val="windowText" lastClr="000000"/>
                </a:solidFill>
              </a:rPr>
              <a:t>Full</a:t>
            </a:r>
            <a:r>
              <a:rPr lang="en-US" sz="1800" baseline="0">
                <a:solidFill>
                  <a:sysClr val="windowText" lastClr="000000"/>
                </a:solidFill>
              </a:rPr>
              <a:t> Equity Number for Student Groups </a:t>
            </a:r>
            <a:endParaRPr lang="en-US" sz="1800">
              <a:solidFill>
                <a:sysClr val="windowText" lastClr="000000"/>
              </a:solidFill>
            </a:endParaRPr>
          </a:p>
        </c:rich>
      </c:tx>
      <c:layout>
        <c:manualLayout>
          <c:xMode val="edge"/>
          <c:yMode val="edge"/>
          <c:x val="0.3570474715566655"/>
          <c:y val="5.306629227664597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2165333395479289E-2"/>
          <c:y val="0.11768701751487529"/>
          <c:w val="0.90451436302028021"/>
          <c:h val="0.75653180820428134"/>
        </c:manualLayout>
      </c:layout>
      <c:bubbleChart>
        <c:varyColors val="1"/>
        <c:ser>
          <c:idx val="0"/>
          <c:order val="0"/>
          <c:tx>
            <c:strRef>
              <c:f>'3 year (2)'!$P$2</c:f>
              <c:strCache>
                <c:ptCount val="1"/>
                <c:pt idx="0">
                  <c:v>Intensity</c:v>
                </c:pt>
              </c:strCache>
            </c:strRef>
          </c:tx>
          <c:spPr>
            <a:ln>
              <a:solidFill>
                <a:sysClr val="windowText" lastClr="000000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alpha val="75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26B-41AF-BF17-10AC84F15C4F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>
                  <a:alpha val="75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26B-41AF-BF17-10AC84F15C4F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>
                  <a:alpha val="75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26B-41AF-BF17-10AC84F15C4F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>
                  <a:alpha val="75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26B-41AF-BF17-10AC84F15C4F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>
                  <a:alpha val="75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226B-41AF-BF17-10AC84F15C4F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6">
                  <a:alpha val="75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226B-41AF-BF17-10AC84F15C4F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>
                  <a:lumMod val="60000"/>
                  <a:alpha val="75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226B-41AF-BF17-10AC84F15C4F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2">
                  <a:lumMod val="60000"/>
                  <a:alpha val="75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226B-41AF-BF17-10AC84F15C4F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3">
                  <a:lumMod val="60000"/>
                  <a:alpha val="75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226B-41AF-BF17-10AC84F15C4F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4">
                  <a:lumMod val="60000"/>
                  <a:alpha val="75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226B-41AF-BF17-10AC84F15C4F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alpha val="75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226B-41AF-BF17-10AC84F15C4F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60000"/>
                  <a:alpha val="75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7-226B-41AF-BF17-10AC84F15C4F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1">
                  <a:lumMod val="80000"/>
                  <a:lumOff val="20000"/>
                  <a:alpha val="75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9-226B-41AF-BF17-10AC84F15C4F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B-226B-41AF-BF17-10AC84F15C4F}"/>
              </c:ext>
            </c:extLst>
          </c:dPt>
          <c:dLbls>
            <c:dLbl>
              <c:idx val="0"/>
              <c:layout>
                <c:manualLayout>
                  <c:x val="-3.5774086291030099E-2"/>
                  <c:y val="-7.2298324330948779E-2"/>
                </c:manualLayout>
              </c:layout>
              <c:tx>
                <c:rich>
                  <a:bodyPr/>
                  <a:lstStyle/>
                  <a:p>
                    <a:fld id="{036683BF-E7B1-437C-8D27-5C6261E820A2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B0F1C271-5F38-4E66-95ED-B0064DDFEB98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226B-41AF-BF17-10AC84F15C4F}"/>
                </c:ext>
              </c:extLst>
            </c:dLbl>
            <c:dLbl>
              <c:idx val="1"/>
              <c:layout>
                <c:manualLayout>
                  <c:x val="-9.2006711241707007E-2"/>
                  <c:y val="4.0994105994402999E-3"/>
                </c:manualLayout>
              </c:layout>
              <c:tx>
                <c:rich>
                  <a:bodyPr/>
                  <a:lstStyle/>
                  <a:p>
                    <a:fld id="{B895478B-6299-45DF-9EB3-5E01F723FB4C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6D3F30A6-A682-4DE8-B131-1E548F57E413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3-226B-41AF-BF17-10AC84F15C4F}"/>
                </c:ext>
              </c:extLst>
            </c:dLbl>
            <c:dLbl>
              <c:idx val="2"/>
              <c:layout>
                <c:manualLayout>
                  <c:x val="-0.25654527566015178"/>
                  <c:y val="-0.14533411218548184"/>
                </c:manualLayout>
              </c:layout>
              <c:tx>
                <c:rich>
                  <a:bodyPr/>
                  <a:lstStyle/>
                  <a:p>
                    <a:fld id="{8ED39F66-ABDB-4ADC-B352-AA21739682A7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CC6AFD26-E137-4250-B417-EB2EACC98B96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5-226B-41AF-BF17-10AC84F15C4F}"/>
                </c:ext>
              </c:extLst>
            </c:dLbl>
            <c:dLbl>
              <c:idx val="3"/>
              <c:layout>
                <c:manualLayout>
                  <c:x val="-0.17091292404313188"/>
                  <c:y val="-4.3225971455405889E-2"/>
                </c:manualLayout>
              </c:layout>
              <c:tx>
                <c:rich>
                  <a:bodyPr/>
                  <a:lstStyle/>
                  <a:p>
                    <a:fld id="{56E2CF25-BBA0-4CC5-9568-A93FCFA7FF2B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62215E22-5335-4BCC-88B8-DE46B4C6D665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7-226B-41AF-BF17-10AC84F15C4F}"/>
                </c:ext>
              </c:extLst>
            </c:dLbl>
            <c:dLbl>
              <c:idx val="4"/>
              <c:layout>
                <c:manualLayout>
                  <c:x val="1.2257179938619772E-2"/>
                  <c:y val="7.8395947764814899E-2"/>
                </c:manualLayout>
              </c:layout>
              <c:tx>
                <c:rich>
                  <a:bodyPr/>
                  <a:lstStyle/>
                  <a:p>
                    <a:fld id="{C53F48F3-146C-4412-A470-74B11AD00040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179EF1CA-5612-4E43-B8D1-87F6077F7F8D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9-226B-41AF-BF17-10AC84F15C4F}"/>
                </c:ext>
              </c:extLst>
            </c:dLbl>
            <c:dLbl>
              <c:idx val="5"/>
              <c:layout>
                <c:manualLayout>
                  <c:x val="-0.33541358569161012"/>
                  <c:y val="-0.10363654302837126"/>
                </c:manualLayout>
              </c:layout>
              <c:tx>
                <c:rich>
                  <a:bodyPr/>
                  <a:lstStyle/>
                  <a:p>
                    <a:fld id="{D13B9BD0-16F0-41C1-A589-55A99634CEEE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CCE2F89B-A8C7-4F3A-BC30-AAAFEDA4769C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B-226B-41AF-BF17-10AC84F15C4F}"/>
                </c:ext>
              </c:extLst>
            </c:dLbl>
            <c:dLbl>
              <c:idx val="6"/>
              <c:layout>
                <c:manualLayout>
                  <c:x val="-0.17928839906525357"/>
                  <c:y val="-0.10314902519566611"/>
                </c:manualLayout>
              </c:layout>
              <c:tx>
                <c:rich>
                  <a:bodyPr/>
                  <a:lstStyle/>
                  <a:p>
                    <a:fld id="{91C93F80-6F6F-43D3-8600-07A336BD578A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0135394F-F98A-421B-8A5A-3A90FF2A5DA7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D-226B-41AF-BF17-10AC84F15C4F}"/>
                </c:ext>
              </c:extLst>
            </c:dLbl>
            <c:dLbl>
              <c:idx val="7"/>
              <c:layout>
                <c:manualLayout>
                  <c:x val="-0.1206341772791058"/>
                  <c:y val="6.9753245970047409E-2"/>
                </c:manualLayout>
              </c:layout>
              <c:tx>
                <c:rich>
                  <a:bodyPr/>
                  <a:lstStyle/>
                  <a:p>
                    <a:fld id="{751A11E3-2B3D-4AC3-A7AA-17F18C2F5CB1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C9CC1C7E-07CC-4255-A3CC-F758E9A83DFC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F-226B-41AF-BF17-10AC84F15C4F}"/>
                </c:ext>
              </c:extLst>
            </c:dLbl>
            <c:dLbl>
              <c:idx val="8"/>
              <c:layout>
                <c:manualLayout>
                  <c:x val="-6.588849203024362E-2"/>
                  <c:y val="-3.7666752823825603E-2"/>
                </c:manualLayout>
              </c:layout>
              <c:tx>
                <c:rich>
                  <a:bodyPr/>
                  <a:lstStyle/>
                  <a:p>
                    <a:fld id="{15D42562-7EAC-4417-8FE9-8CE768F9B520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DB36647E-42FA-4D8C-9849-E9D5DC523589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1-226B-41AF-BF17-10AC84F15C4F}"/>
                </c:ext>
              </c:extLst>
            </c:dLbl>
            <c:dLbl>
              <c:idx val="9"/>
              <c:layout>
                <c:manualLayout>
                  <c:x val="4.301702336780399E-2"/>
                  <c:y val="-1.0230357893639575E-16"/>
                </c:manualLayout>
              </c:layout>
              <c:tx>
                <c:rich>
                  <a:bodyPr/>
                  <a:lstStyle/>
                  <a:p>
                    <a:fld id="{8A4846D9-FB7E-4F2B-8CCE-448E9E5C8BC7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129E9477-18C6-44C0-86AA-77054E3463C7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3-226B-41AF-BF17-10AC84F15C4F}"/>
                </c:ext>
              </c:extLst>
            </c:dLbl>
            <c:dLbl>
              <c:idx val="10"/>
              <c:layout>
                <c:manualLayout>
                  <c:x val="-0.13988601396027506"/>
                  <c:y val="-5.5424720923853733E-2"/>
                </c:manualLayout>
              </c:layout>
              <c:tx>
                <c:rich>
                  <a:bodyPr/>
                  <a:lstStyle/>
                  <a:p>
                    <a:fld id="{379FC030-D064-4B37-A9CC-B8648C76B820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925F7EA7-FE32-4FDD-AE00-5DA15D20D928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5-226B-41AF-BF17-10AC84F15C4F}"/>
                </c:ext>
              </c:extLst>
            </c:dLbl>
            <c:dLbl>
              <c:idx val="11"/>
              <c:layout>
                <c:manualLayout>
                  <c:x val="-0.10145059017387366"/>
                  <c:y val="8.230839085413004E-2"/>
                </c:manualLayout>
              </c:layout>
              <c:tx>
                <c:rich>
                  <a:bodyPr/>
                  <a:lstStyle/>
                  <a:p>
                    <a:fld id="{80B2DD85-54F7-421D-B5EF-34E0590549F4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B5CA8551-E280-46F6-86BA-6307EADE5776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7-226B-41AF-BF17-10AC84F15C4F}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fld id="{C8DB3680-B424-445A-B57A-F2B3E2BA7D9E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4AE497EA-1EF2-4F3C-A4E6-9EF72177623D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9-226B-41AF-BF17-10AC84F15C4F}"/>
                </c:ext>
              </c:extLst>
            </c:dLbl>
            <c:dLbl>
              <c:idx val="13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baseline="0"/>
                      <a:t>16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layout>
                    <c:manualLayout>
                      <c:w val="8.1297822098694808E-2"/>
                      <c:h val="5.2356786425117582E-2"/>
                    </c:manualLayout>
                  </c15:layout>
                  <c15:showDataLabelsRange val="1"/>
                </c:ext>
                <c:ext xmlns:c16="http://schemas.microsoft.com/office/drawing/2014/chart" uri="{C3380CC4-5D6E-409C-BE32-E72D297353CC}">
                  <c16:uniqueId val="{0000001B-226B-41AF-BF17-10AC84F15C4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1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numRef>
              <c:f>'3 year (2)'!$Q$3:$Q$16</c:f>
              <c:numCache>
                <c:formatCode>0.0</c:formatCode>
                <c:ptCount val="14"/>
                <c:pt idx="0">
                  <c:v>2</c:v>
                </c:pt>
                <c:pt idx="1">
                  <c:v>2.2000000000000002</c:v>
                </c:pt>
                <c:pt idx="2">
                  <c:v>1.8</c:v>
                </c:pt>
                <c:pt idx="3">
                  <c:v>1.2</c:v>
                </c:pt>
                <c:pt idx="4">
                  <c:v>1.4</c:v>
                </c:pt>
                <c:pt idx="5">
                  <c:v>1.6</c:v>
                </c:pt>
                <c:pt idx="6">
                  <c:v>0.8</c:v>
                </c:pt>
                <c:pt idx="7">
                  <c:v>1.2</c:v>
                </c:pt>
                <c:pt idx="8">
                  <c:v>0.8</c:v>
                </c:pt>
                <c:pt idx="9">
                  <c:v>0.4</c:v>
                </c:pt>
                <c:pt idx="10">
                  <c:v>0.4</c:v>
                </c:pt>
                <c:pt idx="11">
                  <c:v>0.2</c:v>
                </c:pt>
                <c:pt idx="12">
                  <c:v>0.2</c:v>
                </c:pt>
                <c:pt idx="13">
                  <c:v>0.2</c:v>
                </c:pt>
              </c:numCache>
            </c:numRef>
          </c:xVal>
          <c:yVal>
            <c:numRef>
              <c:f>'3 year (2)'!$R$3:$R$16</c:f>
              <c:numCache>
                <c:formatCode>General</c:formatCode>
                <c:ptCount val="14"/>
                <c:pt idx="0">
                  <c:v>5</c:v>
                </c:pt>
                <c:pt idx="1">
                  <c:v>4</c:v>
                </c:pt>
                <c:pt idx="2">
                  <c:v>4</c:v>
                </c:pt>
                <c:pt idx="3">
                  <c:v>4</c:v>
                </c:pt>
                <c:pt idx="4">
                  <c:v>3</c:v>
                </c:pt>
                <c:pt idx="5">
                  <c:v>4</c:v>
                </c:pt>
                <c:pt idx="6">
                  <c:v>3</c:v>
                </c:pt>
                <c:pt idx="7">
                  <c:v>3</c:v>
                </c:pt>
                <c:pt idx="8">
                  <c:v>3</c:v>
                </c:pt>
                <c:pt idx="9">
                  <c:v>2</c:v>
                </c:pt>
                <c:pt idx="10">
                  <c:v>2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</c:numCache>
            </c:numRef>
          </c:yVal>
          <c:bubbleSize>
            <c:numRef>
              <c:f>'3 year (2)'!$J$26:$J$39</c:f>
              <c:numCache>
                <c:formatCode>0</c:formatCode>
                <c:ptCount val="14"/>
                <c:pt idx="0">
                  <c:v>112.5</c:v>
                </c:pt>
                <c:pt idx="1">
                  <c:v>402.18181818181819</c:v>
                </c:pt>
                <c:pt idx="2">
                  <c:v>441.77777777777777</c:v>
                </c:pt>
                <c:pt idx="3">
                  <c:v>32.666666666666664</c:v>
                </c:pt>
                <c:pt idx="4">
                  <c:v>494.57142857142856</c:v>
                </c:pt>
                <c:pt idx="5">
                  <c:v>462</c:v>
                </c:pt>
                <c:pt idx="6">
                  <c:v>38</c:v>
                </c:pt>
                <c:pt idx="7">
                  <c:v>4</c:v>
                </c:pt>
                <c:pt idx="8">
                  <c:v>3</c:v>
                </c:pt>
                <c:pt idx="9">
                  <c:v>159</c:v>
                </c:pt>
                <c:pt idx="10">
                  <c:v>11</c:v>
                </c:pt>
                <c:pt idx="11">
                  <c:v>159</c:v>
                </c:pt>
                <c:pt idx="12">
                  <c:v>22</c:v>
                </c:pt>
                <c:pt idx="13">
                  <c:v>16</c:v>
                </c:pt>
              </c:numCache>
            </c:numRef>
          </c:bubbleSize>
          <c:bubble3D val="0"/>
          <c:extLst>
            <c:ext xmlns:c15="http://schemas.microsoft.com/office/drawing/2012/chart" uri="{02D57815-91ED-43cb-92C2-25804820EDAC}">
              <c15:datalabelsRange>
                <c15:f>'3 year (2)'!$B$26:$B$39</c15:f>
                <c15:dlblRangeCache>
                  <c:ptCount val="14"/>
                  <c:pt idx="0">
                    <c:v>Black</c:v>
                  </c:pt>
                  <c:pt idx="1">
                    <c:v>Male</c:v>
                  </c:pt>
                  <c:pt idx="2">
                    <c:v>First generation</c:v>
                  </c:pt>
                  <c:pt idx="3">
                    <c:v>Foster Youth</c:v>
                  </c:pt>
                  <c:pt idx="4">
                    <c:v>Economically disadvantaged</c:v>
                  </c:pt>
                  <c:pt idx="5">
                    <c:v>Hispanic</c:v>
                  </c:pt>
                  <c:pt idx="6">
                    <c:v>Students with disabilities</c:v>
                  </c:pt>
                  <c:pt idx="7">
                    <c:v>Pacific Islanders</c:v>
                  </c:pt>
                  <c:pt idx="8">
                    <c:v>Homeless</c:v>
                  </c:pt>
                  <c:pt idx="9">
                    <c:v>White</c:v>
                  </c:pt>
                  <c:pt idx="10">
                    <c:v>American Indian</c:v>
                  </c:pt>
                  <c:pt idx="11">
                    <c:v>Female</c:v>
                  </c:pt>
                  <c:pt idx="12">
                    <c:v>LGBT</c:v>
                  </c:pt>
                  <c:pt idx="13">
                    <c:v>Asian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1C-226B-41AF-BF17-10AC84F15C4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bubbleScale val="100"/>
        <c:showNegBubbles val="0"/>
        <c:axId val="585594416"/>
        <c:axId val="585596384"/>
      </c:bubbleChart>
      <c:valAx>
        <c:axId val="585594416"/>
        <c:scaling>
          <c:orientation val="minMax"/>
          <c:min val="0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>
                    <a:solidFill>
                      <a:sysClr val="windowText" lastClr="000000"/>
                    </a:solidFill>
                  </a:rPr>
                  <a:t>DI</a:t>
                </a:r>
                <a:r>
                  <a:rPr lang="en-US" sz="1600" baseline="0">
                    <a:solidFill>
                      <a:sysClr val="windowText" lastClr="000000"/>
                    </a:solidFill>
                  </a:rPr>
                  <a:t> Persistency over Three Years</a:t>
                </a:r>
                <a:endParaRPr lang="en-US" sz="1600">
                  <a:solidFill>
                    <a:sysClr val="windowText" lastClr="000000"/>
                  </a:solidFill>
                </a:endParaRPr>
              </a:p>
            </c:rich>
          </c:tx>
          <c:layout>
            <c:manualLayout>
              <c:xMode val="edge"/>
              <c:yMode val="edge"/>
              <c:x val="0.41823784033927253"/>
              <c:y val="0.8162728061533127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5596384"/>
        <c:crosses val="autoZero"/>
        <c:crossBetween val="midCat"/>
      </c:valAx>
      <c:valAx>
        <c:axId val="585596384"/>
        <c:scaling>
          <c:orientation val="minMax"/>
          <c:max val="6"/>
          <c:min val="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/>
                  <a:t>DI Pervasiveness Across Mulitple Indicators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5594416"/>
        <c:crosses val="autoZero"/>
        <c:crossBetween val="midCat"/>
        <c:majorUnit val="1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Annual Full Equity Number for All Primary Subgroups with DI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6.8856456546287401E-2"/>
          <c:y val="9.3384759650364496E-2"/>
          <c:w val="0.91067919240893702"/>
          <c:h val="0.79481712333791288"/>
        </c:manualLayout>
      </c:layout>
      <c:bubbleChart>
        <c:varyColors val="1"/>
        <c:ser>
          <c:idx val="0"/>
          <c:order val="0"/>
          <c:tx>
            <c:strRef>
              <c:f>'3 year'!$P$2</c:f>
              <c:strCache>
                <c:ptCount val="1"/>
                <c:pt idx="0">
                  <c:v>Intensity</c:v>
                </c:pt>
              </c:strCache>
            </c:strRef>
          </c:tx>
          <c:spPr>
            <a:ln>
              <a:solidFill>
                <a:sysClr val="windowText" lastClr="000000"/>
              </a:solidFill>
            </a:ln>
          </c:spPr>
          <c:invertIfNegative val="0"/>
          <c:dPt>
            <c:idx val="0"/>
            <c:invertIfNegative val="0"/>
            <c:bubble3D val="0"/>
            <c:spPr>
              <a:gradFill rotWithShape="1">
                <a:gsLst>
                  <a:gs pos="0">
                    <a:schemeClr val="accent1">
                      <a:lumMod val="80000"/>
                      <a:lumOff val="2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lumMod val="80000"/>
                      <a:lumOff val="2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80000"/>
                      <a:lumOff val="2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solidFill>
                  <a:sysClr val="windowText" lastClr="000000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0F6B-4638-87AD-3BD103767D79}"/>
              </c:ext>
            </c:extLst>
          </c:dPt>
          <c:dPt>
            <c:idx val="1"/>
            <c:invertIfNegative val="0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solidFill>
                  <a:sysClr val="windowText" lastClr="000000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0F6B-4638-87AD-3BD103767D79}"/>
              </c:ext>
            </c:extLst>
          </c:dPt>
          <c:dPt>
            <c:idx val="2"/>
            <c:invertIfNegative val="0"/>
            <c:bubble3D val="0"/>
            <c:spPr>
              <a:gradFill rotWithShape="1">
                <a:gsLst>
                  <a:gs pos="0">
                    <a:schemeClr val="accent6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solidFill>
                  <a:sysClr val="windowText" lastClr="000000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0F6B-4638-87AD-3BD103767D79}"/>
              </c:ext>
            </c:extLst>
          </c:dPt>
          <c:dPt>
            <c:idx val="3"/>
            <c:invertIfNegative val="0"/>
            <c:bubble3D val="0"/>
            <c:spPr>
              <a:gradFill rotWithShape="1">
                <a:gsLst>
                  <a:gs pos="0">
                    <a:schemeClr val="accent2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solidFill>
                  <a:sysClr val="windowText" lastClr="000000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0F6B-4638-87AD-3BD103767D79}"/>
              </c:ext>
            </c:extLst>
          </c:dPt>
          <c:dPt>
            <c:idx val="5"/>
            <c:invertIfNegative val="0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solidFill>
                  <a:sysClr val="windowText" lastClr="000000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0F6B-4638-87AD-3BD103767D79}"/>
              </c:ext>
            </c:extLst>
          </c:dPt>
          <c:dPt>
            <c:idx val="7"/>
            <c:invertIfNegative val="0"/>
            <c:bubble3D val="0"/>
            <c:spPr>
              <a:gradFill rotWithShape="1">
                <a:gsLst>
                  <a:gs pos="0">
                    <a:schemeClr val="accent6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solidFill>
                  <a:sysClr val="windowText" lastClr="000000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0F6B-4638-87AD-3BD103767D79}"/>
              </c:ext>
            </c:extLst>
          </c:dPt>
          <c:dPt>
            <c:idx val="9"/>
            <c:invertIfNegative val="0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solidFill>
                  <a:sysClr val="windowText" lastClr="000000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0F6B-4638-87AD-3BD103767D79}"/>
              </c:ext>
            </c:extLst>
          </c:dPt>
          <c:dPt>
            <c:idx val="10"/>
            <c:invertIfNegative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solidFill>
                  <a:sysClr val="windowText" lastClr="000000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0F6B-4638-87AD-3BD103767D79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ysClr val="windowText" lastClr="000000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0F6B-4638-87AD-3BD103767D79}"/>
              </c:ext>
            </c:extLst>
          </c:dPt>
          <c:dPt>
            <c:idx val="13"/>
            <c:invertIfNegative val="0"/>
            <c:bubble3D val="0"/>
            <c:spPr>
              <a:gradFill rotWithShape="1">
                <a:gsLst>
                  <a:gs pos="0">
                    <a:schemeClr val="accent4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solidFill>
                  <a:sysClr val="windowText" lastClr="000000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0F6B-4638-87AD-3BD103767D79}"/>
              </c:ext>
            </c:extLst>
          </c:dPt>
          <c:dPt>
            <c:idx val="14"/>
            <c:invertIfNegative val="0"/>
            <c:bubble3D val="0"/>
            <c:spPr>
              <a:gradFill flip="none" rotWithShape="1">
                <a:gsLst>
                  <a:gs pos="4000">
                    <a:srgbClr val="FFEBFF"/>
                  </a:gs>
                  <a:gs pos="80000">
                    <a:srgbClr val="FFCCFF"/>
                  </a:gs>
                  <a:gs pos="94000">
                    <a:srgbClr val="FFCCFF"/>
                  </a:gs>
                  <a:gs pos="100000">
                    <a:srgbClr val="FFCCFF"/>
                  </a:gs>
                </a:gsLst>
                <a:lin ang="0" scaled="1"/>
                <a:tileRect/>
              </a:gradFill>
              <a:ln>
                <a:solidFill>
                  <a:sysClr val="windowText" lastClr="000000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0F6B-4638-87AD-3BD103767D79}"/>
              </c:ext>
            </c:extLst>
          </c:dPt>
          <c:dPt>
            <c:idx val="15"/>
            <c:invertIfNegative val="0"/>
            <c:bubble3D val="0"/>
            <c:spPr>
              <a:gradFill rotWithShape="1">
                <a:gsLst>
                  <a:gs pos="0">
                    <a:schemeClr val="accent2">
                      <a:lumMod val="80000"/>
                      <a:lumOff val="2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lumMod val="80000"/>
                      <a:lumOff val="2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80000"/>
                      <a:lumOff val="2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solidFill>
                  <a:sysClr val="windowText" lastClr="000000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0F6B-4638-87AD-3BD103767D79}"/>
              </c:ext>
            </c:extLst>
          </c:dPt>
          <c:dPt>
            <c:idx val="16"/>
            <c:invertIfNegative val="0"/>
            <c:bubble3D val="0"/>
            <c:spPr>
              <a:gradFill rotWithShape="1">
                <a:gsLst>
                  <a:gs pos="0">
                    <a:schemeClr val="accent3">
                      <a:lumMod val="80000"/>
                      <a:lumOff val="2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lumMod val="80000"/>
                      <a:lumOff val="2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80000"/>
                      <a:lumOff val="2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solidFill>
                  <a:sysClr val="windowText" lastClr="000000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9-0F6B-4638-87AD-3BD103767D79}"/>
              </c:ext>
            </c:extLst>
          </c:dPt>
          <c:dLbls>
            <c:dLbl>
              <c:idx val="0"/>
              <c:layout>
                <c:manualLayout>
                  <c:x val="-0.13983647906051669"/>
                  <c:y val="-4.280239725144773E-2"/>
                </c:manualLayout>
              </c:layout>
              <c:tx>
                <c:rich>
                  <a:bodyPr/>
                  <a:lstStyle/>
                  <a:p>
                    <a:fld id="{4DBA88CC-C791-412F-962D-9403CE1A7527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5D405910-A33D-4CAE-B410-EECF62431BC8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0F6B-4638-87AD-3BD103767D79}"/>
                </c:ext>
              </c:extLst>
            </c:dLbl>
            <c:dLbl>
              <c:idx val="1"/>
              <c:layout>
                <c:manualLayout>
                  <c:x val="1.3000947632814983E-2"/>
                  <c:y val="-9.2317829569089351E-17"/>
                </c:manualLayout>
              </c:layout>
              <c:tx>
                <c:rich>
                  <a:bodyPr/>
                  <a:lstStyle/>
                  <a:p>
                    <a:fld id="{B49F497B-97E2-4C38-9771-0765D4253792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6D70B695-6333-41DF-816F-70C972EF1A7A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3-0F6B-4638-87AD-3BD103767D79}"/>
                </c:ext>
              </c:extLst>
            </c:dLbl>
            <c:dLbl>
              <c:idx val="2"/>
              <c:layout>
                <c:manualLayout>
                  <c:x val="-6.2237610868762935E-2"/>
                  <c:y val="-9.0640370650124605E-2"/>
                </c:manualLayout>
              </c:layout>
              <c:tx>
                <c:rich>
                  <a:bodyPr/>
                  <a:lstStyle/>
                  <a:p>
                    <a:fld id="{B5415A2E-9998-457C-91FE-769C6744FE78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0D15D86B-4888-484D-BCB4-36763AFC1DE1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5-0F6B-4638-87AD-3BD103767D79}"/>
                </c:ext>
              </c:extLst>
            </c:dLbl>
            <c:dLbl>
              <c:idx val="3"/>
              <c:layout>
                <c:manualLayout>
                  <c:x val="-4.0983127440343256E-2"/>
                  <c:y val="-0.1032293110181975"/>
                </c:manualLayout>
              </c:layout>
              <c:tx>
                <c:rich>
                  <a:bodyPr/>
                  <a:lstStyle/>
                  <a:p>
                    <a:fld id="{56EDD096-35B1-4AE7-963A-6A58DF880FDD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ED2B1AD1-AE88-4B52-AB86-2210241AAC80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7-0F6B-4638-87AD-3BD103767D79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B26D4BEB-A34B-4799-8D87-63DBA2816552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553CE5FF-0AD2-4C3D-B0DD-7B5BFED935D6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A-0F6B-4638-87AD-3BD103767D79}"/>
                </c:ext>
              </c:extLst>
            </c:dLbl>
            <c:dLbl>
              <c:idx val="5"/>
              <c:layout>
                <c:manualLayout>
                  <c:x val="-0.11641409251273581"/>
                  <c:y val="-3.2731244956989439E-2"/>
                </c:manualLayout>
              </c:layout>
              <c:tx>
                <c:rich>
                  <a:bodyPr/>
                  <a:lstStyle/>
                  <a:p>
                    <a:fld id="{AFCEF930-1D5C-4160-B6DB-1A9C10D7C223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03106DBC-7C7C-4A02-9844-6C0A3A49082C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9-0F6B-4638-87AD-3BD103767D79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55C0F31E-F339-41E6-B1DC-D5B68EEE7F8D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69519013-362F-4F01-9F09-8FE123A8E161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B-0F6B-4638-87AD-3BD103767D79}"/>
                </c:ext>
              </c:extLst>
            </c:dLbl>
            <c:dLbl>
              <c:idx val="7"/>
              <c:layout>
                <c:manualLayout>
                  <c:x val="2.7595721112166908E-2"/>
                  <c:y val="-5.0355761472292366E-3"/>
                </c:manualLayout>
              </c:layout>
              <c:tx>
                <c:rich>
                  <a:bodyPr/>
                  <a:lstStyle/>
                  <a:p>
                    <a:fld id="{47CA3BC9-6DD7-4475-B112-CE24DD60FDE8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3DE82677-499B-4683-915F-FDAA354E2E07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B-0F6B-4638-87AD-3BD103767D79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C97F561A-3ABE-4CD1-A950-82CE0F996613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BA3656E3-39E2-479A-85B2-4B9ECAD91E1F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C-0F6B-4638-87AD-3BD103767D79}"/>
                </c:ext>
              </c:extLst>
            </c:dLbl>
            <c:dLbl>
              <c:idx val="9"/>
              <c:layout>
                <c:manualLayout>
                  <c:x val="-6.1604923255936708E-2"/>
                  <c:y val="9.5675946797353653E-2"/>
                </c:manualLayout>
              </c:layout>
              <c:tx>
                <c:rich>
                  <a:bodyPr/>
                  <a:lstStyle/>
                  <a:p>
                    <a:fld id="{9BC06335-D9CD-4646-9161-04D493B945EC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EB50F9E7-643F-4C78-B7A3-302484173706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D-0F6B-4638-87AD-3BD103767D79}"/>
                </c:ext>
              </c:extLst>
            </c:dLbl>
            <c:dLbl>
              <c:idx val="10"/>
              <c:layout>
                <c:manualLayout>
                  <c:x val="-2.2146558290164348E-2"/>
                  <c:y val="-5.2873549545906014E-2"/>
                </c:manualLayout>
              </c:layout>
              <c:tx>
                <c:rich>
                  <a:bodyPr/>
                  <a:lstStyle/>
                  <a:p>
                    <a:fld id="{8E05FA9F-512B-4CC1-8FC2-D5BDABDD5F71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D6FBBFE1-14DD-4C14-81AF-D7DE29061CFA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F-0F6B-4638-87AD-3BD103767D79}"/>
                </c:ext>
              </c:extLst>
            </c:dLbl>
            <c:dLbl>
              <c:idx val="11"/>
              <c:layout>
                <c:manualLayout>
                  <c:x val="1.1251631930729936E-2"/>
                  <c:y val="-7.5533642208437625E-3"/>
                </c:manualLayout>
              </c:layout>
              <c:tx>
                <c:rich>
                  <a:bodyPr/>
                  <a:lstStyle/>
                  <a:p>
                    <a:fld id="{ECC978B0-5F3A-4645-899D-5B2D76A34321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82D5E6EB-E9CA-4D2B-B164-CB565351E7B1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1-0F6B-4638-87AD-3BD103767D79}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fld id="{5D7FE317-3A72-497A-9F50-50E307C2E87A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4D6F7BC1-0D37-410D-98D9-127B281DEB11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D-0F6B-4638-87AD-3BD103767D79}"/>
                </c:ext>
              </c:extLst>
            </c:dLbl>
            <c:dLbl>
              <c:idx val="13"/>
              <c:layout>
                <c:manualLayout>
                  <c:x val="-8.1773408953891014E-2"/>
                  <c:y val="-0.10071152294458298"/>
                </c:manualLayout>
              </c:layout>
              <c:tx>
                <c:rich>
                  <a:bodyPr/>
                  <a:lstStyle/>
                  <a:p>
                    <a:fld id="{FED01D12-E960-48A9-9A0B-983D1392F963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FC3E5B09-7E2B-4033-A220-3948497C3A40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3-0F6B-4638-87AD-3BD103767D79}"/>
                </c:ext>
              </c:extLst>
            </c:dLbl>
            <c:dLbl>
              <c:idx val="14"/>
              <c:layout>
                <c:manualLayout>
                  <c:x val="-3.6076494198165492E-2"/>
                  <c:y val="5.2873549545906014E-2"/>
                </c:manualLayout>
              </c:layout>
              <c:tx>
                <c:rich>
                  <a:bodyPr/>
                  <a:lstStyle/>
                  <a:p>
                    <a:fld id="{046065B9-4689-40B2-B963-A8376C96BDF8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0D21B341-7B03-4C56-B9CB-84C4ED34102E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5-0F6B-4638-87AD-3BD103767D79}"/>
                </c:ext>
              </c:extLst>
            </c:dLbl>
            <c:dLbl>
              <c:idx val="15"/>
              <c:layout>
                <c:manualLayout>
                  <c:x val="-2.9665227489992396E-2"/>
                  <c:y val="3.7766821104218584E-2"/>
                </c:manualLayout>
              </c:layout>
              <c:tx>
                <c:rich>
                  <a:bodyPr/>
                  <a:lstStyle/>
                  <a:p>
                    <a:fld id="{B49E3589-A3FC-43C4-AA75-42FD0338474E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46F2FF52-4DF1-4ECD-8742-EECA6F8315D2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7-0F6B-4638-87AD-3BD103767D79}"/>
                </c:ext>
              </c:extLst>
            </c:dLbl>
            <c:dLbl>
              <c:idx val="16"/>
              <c:layout>
                <c:manualLayout>
                  <c:x val="-1.990906146191606E-2"/>
                  <c:y val="-9.8193734870968316E-2"/>
                </c:manualLayout>
              </c:layout>
              <c:tx>
                <c:rich>
                  <a:bodyPr/>
                  <a:lstStyle/>
                  <a:p>
                    <a:fld id="{D7014C54-C542-470B-BD98-E6B23644215A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0E681430-C46F-4327-B5BE-82782C521E88}" type="BUBBLESIZE">
                      <a:rPr lang="en-US" baseline="0"/>
                      <a:pPr/>
                      <a:t>[BUBBLE SIZE]</a:t>
                    </a:fld>
                    <a:endParaRPr lang="en-US" baseline="0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9-0F6B-4638-87AD-3BD103767D7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1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numRef>
              <c:f>'3 year'!$Q$3:$Q$19</c:f>
              <c:numCache>
                <c:formatCode>0.0</c:formatCode>
                <c:ptCount val="17"/>
                <c:pt idx="0">
                  <c:v>2.2000000000000002</c:v>
                </c:pt>
                <c:pt idx="1">
                  <c:v>1.4</c:v>
                </c:pt>
                <c:pt idx="2">
                  <c:v>1.6</c:v>
                </c:pt>
                <c:pt idx="3">
                  <c:v>1.4</c:v>
                </c:pt>
                <c:pt idx="4">
                  <c:v>0.2</c:v>
                </c:pt>
                <c:pt idx="5">
                  <c:v>2.2000000000000002</c:v>
                </c:pt>
                <c:pt idx="6">
                  <c:v>0.2</c:v>
                </c:pt>
                <c:pt idx="7">
                  <c:v>0.6</c:v>
                </c:pt>
                <c:pt idx="8">
                  <c:v>0.8</c:v>
                </c:pt>
                <c:pt idx="9">
                  <c:v>1</c:v>
                </c:pt>
                <c:pt idx="10">
                  <c:v>0.6</c:v>
                </c:pt>
                <c:pt idx="11">
                  <c:v>0.2</c:v>
                </c:pt>
                <c:pt idx="12">
                  <c:v>1.2</c:v>
                </c:pt>
                <c:pt idx="13">
                  <c:v>1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</c:numCache>
            </c:numRef>
          </c:xVal>
          <c:yVal>
            <c:numRef>
              <c:f>'3 year'!$R$3:$R$19</c:f>
              <c:numCache>
                <c:formatCode>General</c:formatCode>
                <c:ptCount val="17"/>
                <c:pt idx="0">
                  <c:v>4</c:v>
                </c:pt>
                <c:pt idx="1">
                  <c:v>3</c:v>
                </c:pt>
                <c:pt idx="2">
                  <c:v>4</c:v>
                </c:pt>
                <c:pt idx="3">
                  <c:v>3</c:v>
                </c:pt>
                <c:pt idx="4">
                  <c:v>1</c:v>
                </c:pt>
                <c:pt idx="5">
                  <c:v>5</c:v>
                </c:pt>
                <c:pt idx="6">
                  <c:v>1</c:v>
                </c:pt>
                <c:pt idx="7">
                  <c:v>2</c:v>
                </c:pt>
                <c:pt idx="8">
                  <c:v>3</c:v>
                </c:pt>
                <c:pt idx="9">
                  <c:v>3</c:v>
                </c:pt>
                <c:pt idx="10">
                  <c:v>3</c:v>
                </c:pt>
                <c:pt idx="11">
                  <c:v>1</c:v>
                </c:pt>
                <c:pt idx="12">
                  <c:v>3</c:v>
                </c:pt>
                <c:pt idx="13">
                  <c:v>4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</c:numCache>
            </c:numRef>
          </c:yVal>
          <c:bubbleSize>
            <c:numRef>
              <c:f>'3 year'!$J$26:$J$43</c:f>
              <c:numCache>
                <c:formatCode>0</c:formatCode>
                <c:ptCount val="18"/>
                <c:pt idx="0">
                  <c:v>505.81818181818181</c:v>
                </c:pt>
                <c:pt idx="1">
                  <c:v>494.57142857142856</c:v>
                </c:pt>
                <c:pt idx="2">
                  <c:v>520</c:v>
                </c:pt>
                <c:pt idx="3">
                  <c:v>396</c:v>
                </c:pt>
                <c:pt idx="4">
                  <c:v>35</c:v>
                </c:pt>
                <c:pt idx="5">
                  <c:v>123.18181818181819</c:v>
                </c:pt>
                <c:pt idx="6">
                  <c:v>159</c:v>
                </c:pt>
                <c:pt idx="7">
                  <c:v>36</c:v>
                </c:pt>
                <c:pt idx="8">
                  <c:v>57.5</c:v>
                </c:pt>
                <c:pt idx="9">
                  <c:v>24</c:v>
                </c:pt>
                <c:pt idx="10">
                  <c:v>17</c:v>
                </c:pt>
                <c:pt idx="11">
                  <c:v>16</c:v>
                </c:pt>
                <c:pt idx="12">
                  <c:v>5.333333333333333</c:v>
                </c:pt>
                <c:pt idx="13">
                  <c:v>5.6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</c:numCache>
            </c:numRef>
          </c:bubbleSize>
          <c:bubble3D val="0"/>
          <c:extLst>
            <c:ext xmlns:c15="http://schemas.microsoft.com/office/drawing/2012/chart" uri="{02D57815-91ED-43cb-92C2-25804820EDAC}">
              <c15:datalabelsRange>
                <c15:f>'3 year'!$B$26:$B$43</c15:f>
                <c15:dlblRangeCache>
                  <c:ptCount val="18"/>
                  <c:pt idx="0">
                    <c:v>Male</c:v>
                  </c:pt>
                  <c:pt idx="1">
                    <c:v>Economically disadvantaged</c:v>
                  </c:pt>
                  <c:pt idx="2">
                    <c:v>First generation</c:v>
                  </c:pt>
                  <c:pt idx="3">
                    <c:v>Hispanic</c:v>
                  </c:pt>
                  <c:pt idx="4">
                    <c:v>White</c:v>
                  </c:pt>
                  <c:pt idx="5">
                    <c:v>Black</c:v>
                  </c:pt>
                  <c:pt idx="6">
                    <c:v>Female</c:v>
                  </c:pt>
                  <c:pt idx="7">
                    <c:v>LGBT</c:v>
                  </c:pt>
                  <c:pt idx="8">
                    <c:v>Students with disabilities</c:v>
                  </c:pt>
                  <c:pt idx="9">
                    <c:v>Foster Youth</c:v>
                  </c:pt>
                  <c:pt idx="10">
                    <c:v>American Indian</c:v>
                  </c:pt>
                  <c:pt idx="11">
                    <c:v>Asian</c:v>
                  </c:pt>
                  <c:pt idx="12">
                    <c:v>Pacific Islanders</c:v>
                  </c:pt>
                  <c:pt idx="13">
                    <c:v>Homeless</c:v>
                  </c:pt>
                  <c:pt idx="14">
                    <c:v>Filipino</c:v>
                  </c:pt>
                  <c:pt idx="15">
                    <c:v>Non-LGBT</c:v>
                  </c:pt>
                  <c:pt idx="16">
                    <c:v>Non-SWD</c:v>
                  </c:pt>
                  <c:pt idx="17">
                    <c:v>Non-Veterans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1E-0F6B-4638-87AD-3BD103767D7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bubbleScale val="100"/>
        <c:showNegBubbles val="0"/>
        <c:axId val="585594416"/>
        <c:axId val="585596384"/>
      </c:bubbleChart>
      <c:valAx>
        <c:axId val="585594416"/>
        <c:scaling>
          <c:orientation val="minMax"/>
          <c:min val="0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DI Consistency over Time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5596384"/>
        <c:crosses val="autoZero"/>
        <c:crossBetween val="midCat"/>
      </c:valAx>
      <c:valAx>
        <c:axId val="585596384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DI Pervasiveness Across Mulitple Indicators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559441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>
          <a:alpha val="75000"/>
        </a:schemeClr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>
          <a:alpha val="75000"/>
        </a:schemeClr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>
            <a:alpha val="50000"/>
          </a:schemeClr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E3DFF1C-56A8-4925-A63B-3340E166EBB6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CC4CF66-6015-4244-AA46-CA6209F37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279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C4CF66-6015-4244-AA46-CA6209F37BE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2299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C4CF66-6015-4244-AA46-CA6209F37BE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0072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updated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C4CF66-6015-4244-AA46-CA6209F37BE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8493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DB4BE5-5272-3289-EEAF-FCFCD4A050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027904-4E96-D71F-A298-E162F70BF7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6FE19A7-D918-BF11-4FCD-40F72A4DCD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Updated-why our transfer strategies remove barriers, address student needs and create clear pathways?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B87A6B-173A-DB8C-248A-8957548CA1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C4CF66-6015-4244-AA46-CA6209F37BE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9686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E3D204-92F6-88E1-93DD-D2042342C2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EE56193-E493-68D9-D972-AEC67FC6ED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737AFA6-9CEA-2A1F-42C5-ADDEC5CE96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27264D-F26A-38DC-EAE5-BE2478B9DA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C4CF66-6015-4244-AA46-CA6209F37BE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4112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50B755-FA4D-783C-EAB1-10CC2B06B1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1D21740-6027-89AB-B220-3A8F0B6FD1C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E6A164E-2F41-406E-EEC3-AB759B84BC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17B7ED-C99A-0C9C-1FB5-BFABA09A5D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C4CF66-6015-4244-AA46-CA6209F37BE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64513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FBE6AD-6331-83E1-3DCE-99BEF70B0C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24984CA-48CA-4032-F2FC-6B98F614E4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3C71BA5-35B3-6164-0342-683675A927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20639B-4CF8-E96B-B857-5522F29599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C4CF66-6015-4244-AA46-CA6209F37BE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5065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C4CF66-6015-4244-AA46-CA6209F37BE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0582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C4CF66-6015-4244-AA46-CA6209F37BE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7876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A49F82-2C0C-CF74-E373-28963CEF1F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9B6F6A6-F3E1-56BD-BCAD-4E550395F5E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13A53AB-9A87-2EAA-EC64-40180AAC06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3BF4AC-29FD-2840-3FEE-93AB0EFCFB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C4CF66-6015-4244-AA46-CA6209F37BE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4718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35F1AD-D711-0141-5D6F-58612F344A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696C109-EEBA-7A68-231B-5DD4B09510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D72CF7D-EAFB-C44B-CFCC-3F1BABA917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C14337-807C-3A48-3BD4-E2404F0D47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C4CF66-6015-4244-AA46-CA6209F37BE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5151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C4CF66-6015-4244-AA46-CA6209F37BE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9195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F50168-DABA-D3E3-C5A4-2161974DD1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309DBBF-E733-B906-2310-67554DAD90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431CF30-286C-BDAC-1758-17D09A86E4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6B78B2-27A0-F5B8-E21E-0478B64BD7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C4CF66-6015-4244-AA46-CA6209F37BE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4197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C4CF66-6015-4244-AA46-CA6209F37BE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854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02D43A-F5F4-1BEA-6EFC-E6C6E2F1AF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8FB3A2D-FF68-3B75-433A-53B7AF7BBD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2453BF2-9A9B-B5C9-2CA0-F53F72FF6F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57CB6A-AD6C-9399-B9CA-E395CB31B2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C4CF66-6015-4244-AA46-CA6209F37BE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9952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0C65C0-49F0-8E2F-E2F1-E69B8E6084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FA71CDD-32AA-A24C-A473-C654D73FC8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EDD29D4-1CEF-2AA7-F83A-E85ECACF89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85DD0D-7453-C594-4F0A-2382AB878E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C4CF66-6015-4244-AA46-CA6209F37BE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6856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0E209-ACFF-4C82-4412-D8A2980BB0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66CAB5-28D0-DBBE-67F7-4E5333AB2D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DA5B7E-2838-66A2-925D-DDF2C298B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9516A-BE0F-4FD6-8C8E-7EC1559C48C3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A34FF2-38E7-5128-D03D-F29503E2D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27A1D7-C8AB-CB75-A56D-97C6FBF46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98E6A-9C16-49E5-9C4C-CDB69B49C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270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D81B8-3380-F48E-CE84-1CE358F8E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F36730-DB49-CFA1-FB1D-56F81FCB3A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7871EC-1415-5221-6948-CE5D57536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9516A-BE0F-4FD6-8C8E-7EC1559C48C3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05AF08-4494-F928-46CC-0C65A9C87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18543E-B8C8-B3BD-4C56-78624DE39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98E6A-9C16-49E5-9C4C-CDB69B49C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259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D933B7-6380-9543-984B-82AC8451A9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97CE16-169F-E542-1D11-540CF2F3C3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CA6B03-22D3-9BB1-12FD-43935BA57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9516A-BE0F-4FD6-8C8E-7EC1559C48C3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92F9E4-74D5-14BF-528A-EAFDB96D9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91071B-2D6B-906B-737C-B1868988B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98E6A-9C16-49E5-9C4C-CDB69B49C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058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2A820D-FB36-4D68-BB4D-D7EE5E77E8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2A1B7B-3682-C7F0-4DB8-42369A162E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D46873-A4E9-D432-08AC-2091F7267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9516A-BE0F-4FD6-8C8E-7EC1559C48C3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B4AAB2-DE56-55C4-1D83-EBADAB7A7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60C771-BB4D-2FB2-0899-5C750E125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98E6A-9C16-49E5-9C4C-CDB69B49C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070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46224-D879-6B9D-A645-CB4E63014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5C012E-5991-A579-B337-57725C70A3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FD1343-868E-D185-AC0D-F520B1539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9516A-BE0F-4FD6-8C8E-7EC1559C48C3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456714-4A83-CD72-2749-B050A9F56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04C1AC-E409-5497-C491-D731F184C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98E6A-9C16-49E5-9C4C-CDB69B49C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88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A2A96-D107-B97E-41FD-AA3E0FA4C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22F97B-5590-A0B5-AB3A-BBD7A4C3CA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503D41-E6D1-96FC-A1BD-7901825075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9FE69F-9EB7-7034-8136-96E8F1F9D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9516A-BE0F-4FD6-8C8E-7EC1559C48C3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899836-F0BE-E2B6-BDEB-32028857A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0AB98C-AAAE-3D3F-03C6-E0C7C1451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98E6A-9C16-49E5-9C4C-CDB69B49C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270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AF68D6-8105-8488-21C7-958EB224E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224217-A780-6242-2026-3D8C8049CA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06DB7D-A89A-DC96-7470-C1FFF980D2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A67ACE4-6652-8BD8-CE6F-B2A47B1A8E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165D5C-BB6D-3C82-BF3A-0B763E011C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ACDB75E-D7D4-7F97-0419-E5CC19386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9516A-BE0F-4FD6-8C8E-7EC1559C48C3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540715-3FCA-9695-BEEC-5367E6939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DFE90B-54CB-D60D-EC18-2634A12E5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98E6A-9C16-49E5-9C4C-CDB69B49C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002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F844B-BA90-DF56-0B8A-7A5FF0D1E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001B6B-8F65-AA94-2884-4C308FD59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9516A-BE0F-4FD6-8C8E-7EC1559C48C3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700290-FD7D-C21E-C483-CBD7E8AA6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E7EF02-60A9-D249-BD42-8E56580DE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98E6A-9C16-49E5-9C4C-CDB69B49C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955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CAB6A5F-4239-4301-F5E0-BDDE34B6C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9516A-BE0F-4FD6-8C8E-7EC1559C48C3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1A408C-1E52-FCB1-399E-E15DFFBE6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42087D-C4C6-B28B-1288-7CCF2931E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98E6A-9C16-49E5-9C4C-CDB69B49C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293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62DE2-C5C7-C30A-EE07-ED8B6129CD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84DD1D-798E-D4A5-9A8B-0C8D9D92F4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713BAF-BE99-87B8-D838-530B3D2791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B520A2-B54E-95DC-5CD5-555A1C96C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9516A-BE0F-4FD6-8C8E-7EC1559C48C3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C0E926-2F72-C96C-E70F-8A500119A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16F4FF-B1C0-5B48-F3AB-7E6179DB7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98E6A-9C16-49E5-9C4C-CDB69B49C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969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DB0AB-2F99-ACD1-EF6A-DBCC7BE4E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30173F-73FF-89F6-7C41-BC9ADBC9F0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5493DC-CE52-8A17-4ABF-8DDBDD143A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4CAFB6-B3EB-F269-F064-CD7577C6D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9516A-BE0F-4FD6-8C8E-7EC1559C48C3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28BC35-2E81-846F-CB52-B2E5D0DF3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E844F6-CB20-5BB2-C7B9-32FB3357F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98E6A-9C16-49E5-9C4C-CDB69B49C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699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23B40F-1B3C-A876-5459-2BFE9D21F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2C1DDB-85BD-204F-359E-B5B5F6D3B0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56AB9B-B585-021E-DE1F-23FBC4A92A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F9516A-BE0F-4FD6-8C8E-7EC1559C48C3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A3F2F0-2F8D-80AD-C014-4DD9C1E745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A4210E-1CDA-6776-D8AD-2E41D2ECDA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498E6A-9C16-49E5-9C4C-CDB69B49C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924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kccd.sharepoint.com/:w:/s/groups/bccp/EaGgsYn1AkREvoJV0rpsvGgBk1WunK_8yT9fNw1EUPeIiA?e=jjwemh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C552A-D525-5169-A669-55581447AF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78294" y="1194300"/>
            <a:ext cx="9635412" cy="2794958"/>
          </a:xfrm>
        </p:spPr>
        <p:txBody>
          <a:bodyPr>
            <a:normAutofit fontScale="90000"/>
          </a:bodyPr>
          <a:lstStyle/>
          <a:p>
            <a:br>
              <a:rPr lang="en-US"/>
            </a:br>
            <a:br>
              <a:rPr lang="en-US"/>
            </a:br>
            <a:br>
              <a:rPr lang="en-US"/>
            </a:br>
            <a:br>
              <a:rPr lang="en-US"/>
            </a:br>
            <a:r>
              <a:rPr lang="en-US">
                <a:latin typeface="+mn-lt"/>
              </a:rPr>
              <a:t>2025-28 Student Equity Plan 3.0</a:t>
            </a:r>
            <a:br>
              <a:rPr lang="en-US"/>
            </a:br>
            <a:r>
              <a:rPr lang="en-US"/>
              <a:t> </a:t>
            </a:r>
            <a:br>
              <a:rPr lang="en-US"/>
            </a:br>
            <a:br>
              <a:rPr lang="en-US"/>
            </a:b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AC391E-CC6B-AC1D-AD72-3C4EC5E9D4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43473"/>
            <a:ext cx="9144000" cy="1655762"/>
          </a:xfrm>
        </p:spPr>
        <p:txBody>
          <a:bodyPr>
            <a:normAutofit/>
          </a:bodyPr>
          <a:lstStyle/>
          <a:p>
            <a:r>
              <a:rPr lang="en-US" sz="2800" dirty="0"/>
              <a:t>Academic Senate</a:t>
            </a:r>
          </a:p>
          <a:p>
            <a:r>
              <a:rPr lang="en-US" sz="2800" dirty="0"/>
              <a:t>10/01/2025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A5C35BC-6D64-3E54-D281-7C8C85BCB50C}"/>
              </a:ext>
            </a:extLst>
          </p:cNvPr>
          <p:cNvSpPr txBox="1"/>
          <p:nvPr/>
        </p:nvSpPr>
        <p:spPr>
          <a:xfrm>
            <a:off x="0" y="6250329"/>
            <a:ext cx="12192000" cy="523220"/>
          </a:xfrm>
          <a:prstGeom prst="rect">
            <a:avLst/>
          </a:prstGeom>
          <a:solidFill>
            <a:srgbClr val="B5292E"/>
          </a:solidFill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Bakersfield College                                              		</a:t>
            </a:r>
            <a:r>
              <a:rPr lang="en-US" sz="2400" i="1">
                <a:solidFill>
                  <a:schemeClr val="bg1"/>
                </a:solidFill>
              </a:rPr>
              <a:t>Student Equity Plan 3.0</a:t>
            </a:r>
          </a:p>
        </p:txBody>
      </p:sp>
    </p:spTree>
    <p:extLst>
      <p:ext uri="{BB962C8B-B14F-4D97-AF65-F5344CB8AC3E}">
        <p14:creationId xmlns:p14="http://schemas.microsoft.com/office/powerpoint/2010/main" val="41712460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9D899C1-898A-C04F-CFC5-9D9F5AD32C9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740229" y="277002"/>
            <a:ext cx="2533549" cy="646331"/>
          </a:xfrm>
          <a:prstGeom prst="rect">
            <a:avLst/>
          </a:prstGeom>
          <a:solidFill>
            <a:srgbClr val="B5292E"/>
          </a:solidFill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Completion</a:t>
            </a:r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highlight>
                <a:srgbClr val="FFFF00"/>
              </a:highligh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49D941-11C7-B827-2335-37CAC1080F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771" y="1316899"/>
            <a:ext cx="10515600" cy="7029449"/>
          </a:xfrm>
        </p:spPr>
        <p:txBody>
          <a:bodyPr vert="horz" lIns="91440" tIns="45720" rIns="91440" bIns="45720" rtlCol="0" anchor="t">
            <a:noAutofit/>
          </a:bodyPr>
          <a:lstStyle/>
          <a:p>
            <a:pPr lvl="1">
              <a:spcBef>
                <a:spcPts val="1000"/>
              </a:spcBef>
            </a:pPr>
            <a:r>
              <a:rPr lang="en-US"/>
              <a:t>Leveraging institutional data to develop new initiatives</a:t>
            </a:r>
            <a:endParaRPr lang="en-US">
              <a:ea typeface="Calibri"/>
              <a:cs typeface="Calibri"/>
            </a:endParaRPr>
          </a:p>
          <a:p>
            <a:pPr lvl="1">
              <a:spcBef>
                <a:spcPts val="1000"/>
              </a:spcBef>
            </a:pPr>
            <a:r>
              <a:rPr lang="en-US">
                <a:ea typeface="Calibri"/>
                <a:cs typeface="Calibri"/>
              </a:rPr>
              <a:t>Leverage AI tools to support student learning and completion through new digital infrastructure (scale up/enhance efforts)</a:t>
            </a:r>
          </a:p>
          <a:p>
            <a:pPr lvl="1">
              <a:spcBef>
                <a:spcPts val="1000"/>
              </a:spcBef>
            </a:pPr>
            <a:r>
              <a:rPr lang="en-US">
                <a:ea typeface="Calibri"/>
                <a:cs typeface="Calibri"/>
              </a:rPr>
              <a:t>Develop an exit student survey (course drops, campus withdrawal)</a:t>
            </a:r>
          </a:p>
          <a:p>
            <a:pPr lvl="1">
              <a:spcBef>
                <a:spcPts val="1000"/>
              </a:spcBef>
            </a:pPr>
            <a:r>
              <a:rPr lang="en-US"/>
              <a:t>Develop a campus enrollment management plan to support completion.</a:t>
            </a:r>
            <a:endParaRPr lang="en-US">
              <a:ea typeface="Calibri"/>
              <a:cs typeface="Calibri"/>
            </a:endParaRPr>
          </a:p>
          <a:p>
            <a:pPr lvl="1">
              <a:spcBef>
                <a:spcPts val="1000"/>
              </a:spcBef>
            </a:pPr>
            <a:r>
              <a:rPr lang="en-US">
                <a:highlight>
                  <a:srgbClr val="FFFFFF"/>
                </a:highlight>
              </a:rPr>
              <a:t>Enact student-centered course scheduling</a:t>
            </a:r>
            <a:endParaRPr lang="en-US">
              <a:highlight>
                <a:srgbClr val="FFFFFF"/>
              </a:highlight>
              <a:ea typeface="Calibri"/>
              <a:cs typeface="Calibri"/>
            </a:endParaRPr>
          </a:p>
          <a:p>
            <a:pPr lvl="1">
              <a:spcBef>
                <a:spcPts val="1000"/>
              </a:spcBef>
            </a:pPr>
            <a:r>
              <a:rPr lang="en-US"/>
              <a:t>Summer onboarding of high-tech, high-touch Learning and Career Pathways engagement</a:t>
            </a:r>
            <a:endParaRPr lang="en-US">
              <a:ea typeface="Calibri"/>
              <a:cs typeface="Calibri"/>
            </a:endParaRPr>
          </a:p>
          <a:p>
            <a:pPr lvl="1">
              <a:spcBef>
                <a:spcPts val="1000"/>
              </a:spcBef>
            </a:pPr>
            <a:r>
              <a:rPr lang="en-US"/>
              <a:t>Develop summer campaign promoting workforce employment opportunities for students</a:t>
            </a:r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861611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49D941-11C7-B827-2335-37CAC1080F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444" y="1083891"/>
            <a:ext cx="11187112" cy="6334040"/>
          </a:xfrm>
        </p:spPr>
        <p:txBody>
          <a:bodyPr>
            <a:noAutofit/>
          </a:bodyPr>
          <a:lstStyle/>
          <a:p>
            <a:pPr lvl="1">
              <a:spcBef>
                <a:spcPts val="1000"/>
              </a:spcBef>
            </a:pPr>
            <a:r>
              <a:rPr lang="en-US" sz="2800"/>
              <a:t>Institute an intentional transfer-onboarding process for committed students (</a:t>
            </a:r>
            <a:r>
              <a:rPr lang="en-US" sz="2800" err="1"/>
              <a:t>i.e</a:t>
            </a:r>
            <a:r>
              <a:rPr lang="en-US" sz="2800"/>
              <a:t> Promise programs)</a:t>
            </a:r>
          </a:p>
          <a:p>
            <a:pPr lvl="1">
              <a:spcBef>
                <a:spcPts val="1000"/>
              </a:spcBef>
            </a:pPr>
            <a:r>
              <a:rPr lang="en-US" sz="2800"/>
              <a:t>Incorporate intentional programming for highly impacted DI groups early leveraging AB 928 legislation on mandatory ADT  </a:t>
            </a:r>
          </a:p>
          <a:p>
            <a:pPr lvl="1">
              <a:spcBef>
                <a:spcPts val="1000"/>
              </a:spcBef>
            </a:pPr>
            <a:r>
              <a:rPr lang="en-US" sz="2800"/>
              <a:t>Leverage external programs that promote and guarantee transfer, and use tools and resources to support timely completion of a transfer degree, e.g. PPM </a:t>
            </a:r>
          </a:p>
          <a:p>
            <a:pPr lvl="1">
              <a:spcBef>
                <a:spcPts val="1000"/>
              </a:spcBef>
            </a:pPr>
            <a:r>
              <a:rPr lang="en-US" sz="2800"/>
              <a:t>Build intentional data sets targeting high-priority, less likely to transfer, groups. Example, approaching max-Pell, and DI identified. This to narrow known equity gaps. 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AD2A739-9FB6-7999-EF68-66EC521F317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0" y="6233930"/>
            <a:ext cx="12192000" cy="707886"/>
          </a:xfrm>
          <a:prstGeom prst="rect">
            <a:avLst/>
          </a:prstGeom>
          <a:solidFill>
            <a:srgbClr val="B5292E"/>
          </a:solidFill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TRANSFER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					</a:t>
            </a:r>
            <a:r>
              <a:rPr kumimoji="0" lang="en-US" sz="2400" b="0" i="1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Student Equity Plan 3.0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118A92F-8335-C45E-E271-BD29C5A260A2}"/>
              </a:ext>
            </a:extLst>
          </p:cNvPr>
          <p:cNvSpPr txBox="1"/>
          <p:nvPr/>
        </p:nvSpPr>
        <p:spPr>
          <a:xfrm>
            <a:off x="199093" y="135020"/>
            <a:ext cx="4688996" cy="646331"/>
          </a:xfrm>
          <a:prstGeom prst="rect">
            <a:avLst/>
          </a:prstGeom>
          <a:solidFill>
            <a:srgbClr val="B5292E"/>
          </a:solidFill>
        </p:spPr>
        <p:txBody>
          <a:bodyPr wrap="square" rtlCol="0">
            <a:spAutoFit/>
          </a:bodyPr>
          <a:lstStyle/>
          <a:p>
            <a:r>
              <a:rPr lang="en-US" sz="3600">
                <a:solidFill>
                  <a:schemeClr val="bg1"/>
                </a:solidFill>
              </a:rPr>
              <a:t>Transferred to a 4-Year</a:t>
            </a:r>
            <a:endParaRPr lang="en-US" sz="3600">
              <a:solidFill>
                <a:schemeClr val="bg1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6303703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9CAEC3-C909-E8F3-3607-873F59975F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69542C1-9B27-F628-4DBE-65B08AC797EE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30635" y="0"/>
            <a:ext cx="9436276" cy="646331"/>
          </a:xfrm>
          <a:prstGeom prst="rect">
            <a:avLst/>
          </a:prstGeom>
          <a:solidFill>
            <a:srgbClr val="B5292E"/>
          </a:solidFill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[Transfer Focus] Refocus to align with Vision 2030</a:t>
            </a:r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highlight>
                <a:srgbClr val="FFFF00"/>
              </a:highligh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8342C3-C700-F7C9-8F5C-ADB6C3E9D8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5688" y="918227"/>
            <a:ext cx="11187112" cy="6334040"/>
          </a:xfrm>
        </p:spPr>
        <p:txBody>
          <a:bodyPr>
            <a:noAutofit/>
          </a:bodyPr>
          <a:lstStyle/>
          <a:p>
            <a:pPr lvl="1">
              <a:spcBef>
                <a:spcPts val="1000"/>
              </a:spcBef>
            </a:pPr>
            <a:r>
              <a:rPr lang="en-US" sz="2800" dirty="0"/>
              <a:t>Establishing Transfer Pathways Early</a:t>
            </a:r>
          </a:p>
          <a:p>
            <a:pPr lvl="1">
              <a:spcBef>
                <a:spcPts val="1000"/>
              </a:spcBef>
            </a:pPr>
            <a:r>
              <a:rPr lang="en-US" sz="2800" dirty="0"/>
              <a:t>Strategic Framework for Strengthening Transfer Outcomes</a:t>
            </a:r>
          </a:p>
          <a:p>
            <a:pPr lvl="2">
              <a:spcBef>
                <a:spcPts val="1000"/>
              </a:spcBef>
            </a:pPr>
            <a:r>
              <a:rPr lang="en-US" sz="2400" dirty="0"/>
              <a:t>Early, Coordinated Intervention in High Schools</a:t>
            </a:r>
          </a:p>
          <a:p>
            <a:pPr lvl="2">
              <a:spcBef>
                <a:spcPts val="1000"/>
              </a:spcBef>
            </a:pPr>
            <a:r>
              <a:rPr lang="en-US" sz="2400" dirty="0"/>
              <a:t>Targeted Outreach in Underserved Communities</a:t>
            </a:r>
          </a:p>
          <a:p>
            <a:pPr lvl="2">
              <a:spcBef>
                <a:spcPts val="1000"/>
              </a:spcBef>
            </a:pPr>
            <a:r>
              <a:rPr lang="en-US" sz="2400" dirty="0"/>
              <a:t>Formalized university partnerships</a:t>
            </a:r>
          </a:p>
          <a:p>
            <a:pPr lvl="2">
              <a:spcBef>
                <a:spcPts val="1000"/>
              </a:spcBef>
            </a:pPr>
            <a:r>
              <a:rPr lang="en-US" sz="2400" dirty="0"/>
              <a:t>Specialized HBCU Transfer Pipelines</a:t>
            </a:r>
          </a:p>
          <a:p>
            <a:pPr lvl="2">
              <a:spcBef>
                <a:spcPts val="1000"/>
              </a:spcBef>
            </a:pPr>
            <a:r>
              <a:rPr lang="en-US" sz="2400" dirty="0"/>
              <a:t>Proactive financial aid monitoring and advising</a:t>
            </a:r>
          </a:p>
          <a:p>
            <a:pPr lvl="1">
              <a:spcBef>
                <a:spcPts val="1000"/>
              </a:spcBef>
            </a:pPr>
            <a:r>
              <a:rPr lang="en-US" sz="2800"/>
              <a:t>Intended Outcome</a:t>
            </a:r>
          </a:p>
          <a:p>
            <a:pPr lvl="2">
              <a:spcBef>
                <a:spcPts val="1000"/>
              </a:spcBef>
            </a:pPr>
            <a:r>
              <a:rPr lang="en-US" sz="2400" dirty="0"/>
              <a:t>Move from reactive to proactive transfer support</a:t>
            </a:r>
          </a:p>
          <a:p>
            <a:pPr lvl="2">
              <a:spcBef>
                <a:spcPts val="1000"/>
              </a:spcBef>
            </a:pPr>
            <a:r>
              <a:rPr lang="en-US" sz="2400" dirty="0"/>
              <a:t>Ensure students start with a clear destination in mind</a:t>
            </a:r>
          </a:p>
          <a:p>
            <a:pPr lvl="2">
              <a:spcBef>
                <a:spcPts val="1000"/>
              </a:spcBef>
            </a:pPr>
            <a:r>
              <a:rPr lang="en-US" sz="2400" dirty="0"/>
              <a:t>Structured guidance, resources, &amp; partnership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841563C-64CE-C5CF-2A2A-DFB60BD02A8D}"/>
              </a:ext>
            </a:extLst>
          </p:cNvPr>
          <p:cNvSpPr txBox="1"/>
          <p:nvPr/>
        </p:nvSpPr>
        <p:spPr>
          <a:xfrm>
            <a:off x="0" y="6233930"/>
            <a:ext cx="12192000" cy="707886"/>
          </a:xfrm>
          <a:prstGeom prst="rect">
            <a:avLst/>
          </a:prstGeom>
          <a:solidFill>
            <a:srgbClr val="B5292E"/>
          </a:solidFill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TRANSFER FOCUS		</a:t>
            </a:r>
            <a:r>
              <a:rPr lang="en-US" sz="2400" i="1" dirty="0">
                <a:solidFill>
                  <a:schemeClr val="bg1"/>
                </a:solidFill>
              </a:rPr>
              <a:t>					Student Equity Plan 3.0</a:t>
            </a:r>
          </a:p>
        </p:txBody>
      </p:sp>
    </p:spTree>
    <p:extLst>
      <p:ext uri="{BB962C8B-B14F-4D97-AF65-F5344CB8AC3E}">
        <p14:creationId xmlns:p14="http://schemas.microsoft.com/office/powerpoint/2010/main" val="1687114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F974B6-96BB-CDE2-E37D-CA644B5D85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B6E0340-9ECC-15A0-9256-8550465E6600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93271" y="284610"/>
            <a:ext cx="11005457" cy="64633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Intensive Focus on African American/Black Students</a:t>
            </a:r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highlight>
                <a:srgbClr val="FFFF00"/>
              </a:highligh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6B0FB83-1B10-E901-069F-1F0D0FFC650F}"/>
              </a:ext>
            </a:extLst>
          </p:cNvPr>
          <p:cNvSpPr txBox="1"/>
          <p:nvPr/>
        </p:nvSpPr>
        <p:spPr>
          <a:xfrm>
            <a:off x="684329" y="1312105"/>
            <a:ext cx="92964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/>
              <a:t>Program Expansion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Expand Umoja and A²MEND programs with culturally responsive cohort-based support.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Hire a dedicated Program Manager to lead coordination and growth.</a:t>
            </a:r>
          </a:p>
          <a:p>
            <a:endParaRPr lang="en-US"/>
          </a:p>
          <a:p>
            <a:r>
              <a:rPr lang="en-US" sz="2400" b="1"/>
              <a:t>Student Support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Umoja: cohort-based learning, embedded tutoring, mentorship, counseling, and cultural enrichment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A²MEND : mentorship, leadership development, community engagement, and structured support, particularly for African American male students.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Provide proactive counseling, personalized guidance, and consistent educational plans.</a:t>
            </a:r>
          </a:p>
          <a:p>
            <a:endParaRPr lang="en-US"/>
          </a:p>
          <a:p>
            <a:r>
              <a:rPr lang="en-US" sz="2400" b="1"/>
              <a:t>Institutional Coordination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Strengthen communication between instruction and student services (tutoring, financial aid, counseling, writing center, math lab, etc.).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Share pathway resources: degree maps, transfer guides, and career planning tools.</a:t>
            </a:r>
          </a:p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9D6E43-2063-9702-0700-FB63E09B6CB8}"/>
              </a:ext>
            </a:extLst>
          </p:cNvPr>
          <p:cNvSpPr txBox="1"/>
          <p:nvPr/>
        </p:nvSpPr>
        <p:spPr>
          <a:xfrm>
            <a:off x="0" y="6233930"/>
            <a:ext cx="12192000" cy="707886"/>
          </a:xfrm>
          <a:prstGeom prst="rect">
            <a:avLst/>
          </a:prstGeom>
          <a:solidFill>
            <a:srgbClr val="B5292E"/>
          </a:solidFill>
        </p:spPr>
        <p:txBody>
          <a:bodyPr wrap="square" rtlCol="0">
            <a:spAutoFit/>
          </a:bodyPr>
          <a:lstStyle/>
          <a:p>
            <a:r>
              <a:rPr lang="en-US" sz="4000">
                <a:solidFill>
                  <a:schemeClr val="bg1"/>
                </a:solidFill>
              </a:rPr>
              <a:t>Intensive Focus</a:t>
            </a:r>
            <a:r>
              <a:rPr lang="en-US" sz="2800">
                <a:solidFill>
                  <a:schemeClr val="bg1"/>
                </a:solidFill>
              </a:rPr>
              <a:t>							</a:t>
            </a:r>
            <a:r>
              <a:rPr lang="en-US" sz="2400" i="1">
                <a:solidFill>
                  <a:schemeClr val="bg1"/>
                </a:solidFill>
              </a:rPr>
              <a:t>Student Equity Plan 3.0</a:t>
            </a:r>
          </a:p>
        </p:txBody>
      </p:sp>
    </p:spTree>
    <p:extLst>
      <p:ext uri="{BB962C8B-B14F-4D97-AF65-F5344CB8AC3E}">
        <p14:creationId xmlns:p14="http://schemas.microsoft.com/office/powerpoint/2010/main" val="16240833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F2C3F2-A404-1C44-86E6-02C69DDA0F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166E673-0B28-FACB-24C0-08FE9074EF6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69471" y="314762"/>
            <a:ext cx="7616573" cy="64633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Comprehensive Student Education Plan</a:t>
            </a:r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highlight>
                <a:srgbClr val="FFFF00"/>
              </a:highligh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FC6367-0BB2-EAEA-1415-7260E7D092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280" y="1070685"/>
            <a:ext cx="10691582" cy="3191599"/>
          </a:xfrm>
        </p:spPr>
        <p:txBody>
          <a:bodyPr>
            <a:noAutofit/>
          </a:bodyPr>
          <a:lstStyle/>
          <a:p>
            <a:pPr lvl="1">
              <a:spcBef>
                <a:spcPts val="1000"/>
              </a:spcBef>
            </a:pPr>
            <a:r>
              <a:rPr lang="en-US" sz="2800"/>
              <a:t>First-time Non-Special Admit Students</a:t>
            </a:r>
          </a:p>
          <a:p>
            <a:pPr lvl="1">
              <a:spcBef>
                <a:spcPts val="1000"/>
              </a:spcBef>
            </a:pPr>
            <a:r>
              <a:rPr lang="en-US" sz="2800"/>
              <a:t>Older adults, men, and white students show higher rates of disproportionate impact in receiving a Comprehensive Student Education Plan.</a:t>
            </a:r>
          </a:p>
          <a:p>
            <a:pPr marL="457200" lvl="1" indent="0">
              <a:spcBef>
                <a:spcPts val="1000"/>
              </a:spcBef>
              <a:buNone/>
            </a:pPr>
            <a:endParaRPr lang="en-US" sz="2800">
              <a:highlight>
                <a:srgbClr val="FFFF00"/>
              </a:highlight>
            </a:endParaRPr>
          </a:p>
          <a:p>
            <a:pPr lvl="1">
              <a:spcBef>
                <a:spcPts val="1000"/>
              </a:spcBef>
            </a:pPr>
            <a:endParaRPr lang="en-US" sz="280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0BFFF58-C670-0B90-07C3-4777062745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7377606"/>
              </p:ext>
            </p:extLst>
          </p:nvPr>
        </p:nvGraphicFramePr>
        <p:xfrm>
          <a:off x="1046138" y="3172996"/>
          <a:ext cx="9017000" cy="239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4250">
                  <a:extLst>
                    <a:ext uri="{9D8B030D-6E8A-4147-A177-3AD203B41FA5}">
                      <a16:colId xmlns:a16="http://schemas.microsoft.com/office/drawing/2014/main" val="1079865406"/>
                    </a:ext>
                  </a:extLst>
                </a:gridCol>
                <a:gridCol w="2254250">
                  <a:extLst>
                    <a:ext uri="{9D8B030D-6E8A-4147-A177-3AD203B41FA5}">
                      <a16:colId xmlns:a16="http://schemas.microsoft.com/office/drawing/2014/main" val="1655156576"/>
                    </a:ext>
                  </a:extLst>
                </a:gridCol>
                <a:gridCol w="2254250">
                  <a:extLst>
                    <a:ext uri="{9D8B030D-6E8A-4147-A177-3AD203B41FA5}">
                      <a16:colId xmlns:a16="http://schemas.microsoft.com/office/drawing/2014/main" val="376983975"/>
                    </a:ext>
                  </a:extLst>
                </a:gridCol>
                <a:gridCol w="2254250">
                  <a:extLst>
                    <a:ext uri="{9D8B030D-6E8A-4147-A177-3AD203B41FA5}">
                      <a16:colId xmlns:a16="http://schemas.microsoft.com/office/drawing/2014/main" val="81163148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# Students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Students who received a CSEP by 1</a:t>
                      </a:r>
                      <a:r>
                        <a:rPr lang="en-US" baseline="30000"/>
                        <a:t>st</a:t>
                      </a:r>
                      <a:r>
                        <a:rPr lang="en-US"/>
                        <a:t> term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Students who received a CSEP by 1</a:t>
                      </a:r>
                      <a:r>
                        <a:rPr lang="en-US" baseline="30000"/>
                        <a:t>st</a:t>
                      </a:r>
                      <a:r>
                        <a:rPr lang="en-US"/>
                        <a:t> 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4382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Fall 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5932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4616  (78%)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4761 (80%)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09512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Spring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1393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652  (47%)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732 (53%)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38706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Fall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7143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4121  (58%)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4405 (62%)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17311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Spring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2277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842  (37%)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925 (41%)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0830525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B3F90C00-5D3E-0B64-324C-4A5D6892325C}"/>
              </a:ext>
            </a:extLst>
          </p:cNvPr>
          <p:cNvSpPr txBox="1"/>
          <p:nvPr/>
        </p:nvSpPr>
        <p:spPr>
          <a:xfrm>
            <a:off x="0" y="6233930"/>
            <a:ext cx="12192000" cy="707886"/>
          </a:xfrm>
          <a:prstGeom prst="rect">
            <a:avLst/>
          </a:prstGeom>
          <a:solidFill>
            <a:srgbClr val="B5292E"/>
          </a:solidFill>
        </p:spPr>
        <p:txBody>
          <a:bodyPr wrap="square" rtlCol="0">
            <a:spAutoFit/>
          </a:bodyPr>
          <a:lstStyle/>
          <a:p>
            <a:r>
              <a:rPr lang="en-US" sz="4000">
                <a:solidFill>
                  <a:schemeClr val="bg1"/>
                </a:solidFill>
              </a:rPr>
              <a:t>CSEP</a:t>
            </a:r>
            <a:r>
              <a:rPr lang="en-US" sz="2800">
                <a:solidFill>
                  <a:schemeClr val="bg1"/>
                </a:solidFill>
              </a:rPr>
              <a:t>							</a:t>
            </a:r>
            <a:r>
              <a:rPr lang="en-US" sz="2400" i="1">
                <a:solidFill>
                  <a:schemeClr val="bg1"/>
                </a:solidFill>
              </a:rPr>
              <a:t>Student Equity Plan 3.0</a:t>
            </a:r>
          </a:p>
        </p:txBody>
      </p:sp>
    </p:spTree>
    <p:extLst>
      <p:ext uri="{BB962C8B-B14F-4D97-AF65-F5344CB8AC3E}">
        <p14:creationId xmlns:p14="http://schemas.microsoft.com/office/powerpoint/2010/main" val="1639058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A583A4-DC26-C42E-F203-0229E31FB4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D451F53-CE23-D73B-41CB-3D8181B82F1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25779" y="314762"/>
            <a:ext cx="11616266" cy="120032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Key Strategies for the DI populations and transfer-intending students</a:t>
            </a:r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highlight>
                <a:srgbClr val="FFFF00"/>
              </a:highligh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CDC917-379D-5E79-B059-149C862B4881}"/>
              </a:ext>
            </a:extLst>
          </p:cNvPr>
          <p:cNvSpPr txBox="1"/>
          <p:nvPr/>
        </p:nvSpPr>
        <p:spPr>
          <a:xfrm>
            <a:off x="0" y="6233930"/>
            <a:ext cx="12192000" cy="707886"/>
          </a:xfrm>
          <a:prstGeom prst="rect">
            <a:avLst/>
          </a:prstGeom>
          <a:solidFill>
            <a:srgbClr val="B5292E"/>
          </a:solidFill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CSEP</a:t>
            </a:r>
            <a:r>
              <a:rPr lang="en-US" sz="2800" dirty="0">
                <a:solidFill>
                  <a:schemeClr val="bg1"/>
                </a:solidFill>
              </a:rPr>
              <a:t>							</a:t>
            </a:r>
            <a:r>
              <a:rPr lang="en-US" sz="2400" i="1" dirty="0">
                <a:solidFill>
                  <a:schemeClr val="bg1"/>
                </a:solidFill>
              </a:rPr>
              <a:t>Student Equity Plan 3.0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2A97BB8-E60B-B843-887E-71246D46B0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5689" y="1699234"/>
            <a:ext cx="9310434" cy="4616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BC Pre-Collegiate Academy</a:t>
            </a: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ptos" panose="020B0004020202020204" pitchFamily="34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8th–9th grade summer bridge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Parent and student program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Early Intervention with Schools</a:t>
            </a: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ptos" panose="020B0004020202020204" pitchFamily="34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Partner with Delano USD, Wasco USD, KCSOS, charters, and home schools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Promote A-G, especially English/Math in first year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Review graduation outcomes (CHSPE, GED, bilingual prep)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Kern County Higher Education Coalition</a:t>
            </a: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ptos" panose="020B0004020202020204" pitchFamily="34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Convenings and events with BC and universities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Support college-to-university pathways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Kern County Counselor Coalition</a:t>
            </a: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Share BC first-year and completion data with high schools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Strengthen pipeline to BC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</a:rPr>
              <a:t>Training on AP, dual/concurrent credit, Cal-GETC, transfer, and bachelor’s programs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0256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AE24A-5E21-B0F0-87A1-F5BEB688A70A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/>
          <a:lstStyle/>
          <a:p>
            <a:r>
              <a:rPr lang="en-US" b="1" dirty="0">
                <a:solidFill>
                  <a:srgbClr val="FFFFFF"/>
                </a:solidFill>
              </a:rPr>
              <a:t>SEP 3.0 Plan Link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C7EBA80-8B19-808B-DE73-7666B23A095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3816628"/>
            <a:ext cx="105156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3"/>
              </a:rPr>
              <a:t>SEP 3.0 Full Plan Link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1147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657794-4A8B-9DBE-478A-94ED16A7B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9875"/>
            <a:ext cx="10515600" cy="904332"/>
          </a:xfrm>
        </p:spPr>
        <p:txBody>
          <a:bodyPr>
            <a:normAutofit fontScale="90000"/>
          </a:bodyPr>
          <a:lstStyle/>
          <a:p>
            <a:r>
              <a:rPr lang="en-US" b="1">
                <a:latin typeface="+mn-lt"/>
              </a:rPr>
              <a:t>Core Elements of 2025-28 Student Equity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CF7E60-DF42-D295-D908-A7C2A590F8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5224" y="1462676"/>
            <a:ext cx="11101552" cy="4384814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en-US"/>
              <a:t>Reflection</a:t>
            </a:r>
          </a:p>
          <a:p>
            <a:pPr marL="514350" indent="-514350">
              <a:buAutoNum type="arabicPeriod"/>
            </a:pPr>
            <a:r>
              <a:rPr lang="en-US"/>
              <a:t>Goals/Metrics/Strategies for Student Populations Experiencing Disproportionate Impact (DI)</a:t>
            </a:r>
          </a:p>
          <a:p>
            <a:pPr marL="971550" lvl="1" indent="-514350">
              <a:buAutoNum type="arabicPeriod"/>
            </a:pPr>
            <a:r>
              <a:rPr lang="en-US"/>
              <a:t>Successful enrollment</a:t>
            </a:r>
          </a:p>
          <a:p>
            <a:pPr marL="971550" lvl="1" indent="-514350">
              <a:buAutoNum type="arabicPeriod"/>
            </a:pPr>
            <a:r>
              <a:rPr lang="en-US"/>
              <a:t>Completed both transfer-level math &amp; English</a:t>
            </a:r>
          </a:p>
          <a:p>
            <a:pPr marL="971550" lvl="1" indent="-514350">
              <a:buAutoNum type="arabicPeriod"/>
            </a:pPr>
            <a:r>
              <a:rPr lang="en-US"/>
              <a:t>Persistence</a:t>
            </a:r>
          </a:p>
          <a:p>
            <a:pPr marL="971550" lvl="1" indent="-514350">
              <a:buAutoNum type="arabicPeriod"/>
            </a:pPr>
            <a:r>
              <a:rPr lang="en-US"/>
              <a:t>Completion</a:t>
            </a:r>
          </a:p>
          <a:p>
            <a:pPr marL="971550" lvl="1" indent="-514350">
              <a:buAutoNum type="arabicPeriod"/>
            </a:pPr>
            <a:r>
              <a:rPr lang="en-US"/>
              <a:t>Transferred to a four-year</a:t>
            </a:r>
          </a:p>
          <a:p>
            <a:pPr marL="514350" indent="-514350">
              <a:buAutoNum type="arabicPeriod"/>
            </a:pPr>
            <a:r>
              <a:rPr lang="en-US"/>
              <a:t>Intensive Focus on Population(s) Experiencing DI </a:t>
            </a:r>
          </a:p>
          <a:p>
            <a:pPr marL="514350" indent="-514350">
              <a:buAutoNum type="arabicPeriod"/>
            </a:pPr>
            <a:r>
              <a:rPr lang="en-US"/>
              <a:t>Comprehensive educational planning</a:t>
            </a:r>
          </a:p>
          <a:p>
            <a:pPr marL="514350" indent="-514350">
              <a:buAutoNum type="arabicPeriod"/>
            </a:pPr>
            <a:r>
              <a:rPr lang="en-US"/>
              <a:t>Vision 2030 Alignment &amp; Coordination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8D6FA04-BB6E-516C-2834-780DF0E148A2}"/>
              </a:ext>
            </a:extLst>
          </p:cNvPr>
          <p:cNvSpPr txBox="1"/>
          <p:nvPr/>
        </p:nvSpPr>
        <p:spPr>
          <a:xfrm>
            <a:off x="0" y="6135959"/>
            <a:ext cx="12192000" cy="523220"/>
          </a:xfrm>
          <a:prstGeom prst="rect">
            <a:avLst/>
          </a:prstGeom>
          <a:solidFill>
            <a:srgbClr val="B5292E"/>
          </a:solidFill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Bakersfield College                                              		</a:t>
            </a:r>
            <a:r>
              <a:rPr lang="en-US" sz="2400" i="1">
                <a:solidFill>
                  <a:schemeClr val="bg1"/>
                </a:solidFill>
              </a:rPr>
              <a:t>Student Equity Plan 3.0</a:t>
            </a:r>
          </a:p>
        </p:txBody>
      </p:sp>
    </p:spTree>
    <p:extLst>
      <p:ext uri="{BB962C8B-B14F-4D97-AF65-F5344CB8AC3E}">
        <p14:creationId xmlns:p14="http://schemas.microsoft.com/office/powerpoint/2010/main" val="3004981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400B51-66D6-79F9-9728-876BF6D552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8A58E-2D30-783F-E17B-B1266D4BA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657" y="559333"/>
            <a:ext cx="4471348" cy="588258"/>
          </a:xfrm>
        </p:spPr>
        <p:txBody>
          <a:bodyPr>
            <a:normAutofit/>
          </a:bodyPr>
          <a:lstStyle/>
          <a:p>
            <a:r>
              <a:rPr lang="en-US" sz="3200" b="1"/>
              <a:t>Student Cohort Data</a:t>
            </a:r>
            <a:endParaRPr lang="en-US" sz="3200" b="1">
              <a:solidFill>
                <a:srgbClr val="00B05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E8D415-585D-B5AD-BC4F-206EE4A02A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085" y="1334269"/>
            <a:ext cx="3863795" cy="3969252"/>
          </a:xfrm>
        </p:spPr>
        <p:txBody>
          <a:bodyPr>
            <a:normAutofit lnSpcReduction="10000"/>
          </a:bodyPr>
          <a:lstStyle/>
          <a:p>
            <a:r>
              <a:rPr lang="en-US">
                <a:latin typeface="+mj-lt"/>
              </a:rPr>
              <a:t>First-time non-special admit credit students (not dually enrolled) based on the academic year they started</a:t>
            </a:r>
          </a:p>
          <a:p>
            <a:endParaRPr lang="en-US" sz="800">
              <a:latin typeface="+mj-lt"/>
            </a:endParaRPr>
          </a:p>
          <a:p>
            <a:r>
              <a:rPr lang="en-US">
                <a:latin typeface="+mj-lt"/>
              </a:rPr>
              <a:t>In addition to the provided data, OIE analyzed local data related to equity planning</a:t>
            </a:r>
          </a:p>
          <a:p>
            <a:endParaRPr lang="en-US" sz="2400"/>
          </a:p>
          <a:p>
            <a:endParaRPr lang="en-US" sz="24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67D6584-4651-3789-1C29-4331EF3BFD08}"/>
              </a:ext>
            </a:extLst>
          </p:cNvPr>
          <p:cNvSpPr txBox="1"/>
          <p:nvPr/>
        </p:nvSpPr>
        <p:spPr>
          <a:xfrm>
            <a:off x="5019232" y="467380"/>
            <a:ext cx="46595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+mj-lt"/>
              </a:rPr>
              <a:t>9 Primary Dis-aggregations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DDAE9CB-36FF-15D1-4532-1A3140B019C0}"/>
              </a:ext>
            </a:extLst>
          </p:cNvPr>
          <p:cNvSpPr txBox="1">
            <a:spLocks/>
          </p:cNvSpPr>
          <p:nvPr/>
        </p:nvSpPr>
        <p:spPr>
          <a:xfrm>
            <a:off x="5123866" y="1075982"/>
            <a:ext cx="3471081" cy="491189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/>
              <a:t>Race/Ethnicity </a:t>
            </a:r>
          </a:p>
          <a:p>
            <a:r>
              <a:rPr lang="en-US" sz="2400"/>
              <a:t>Gender </a:t>
            </a:r>
          </a:p>
          <a:p>
            <a:r>
              <a:rPr lang="en-US" sz="2400"/>
              <a:t>LGBT </a:t>
            </a:r>
          </a:p>
          <a:p>
            <a:r>
              <a:rPr lang="en-US" sz="2400"/>
              <a:t>Economically Disadvantaged </a:t>
            </a:r>
          </a:p>
          <a:p>
            <a:r>
              <a:rPr lang="en-US" sz="2400"/>
              <a:t>First Generation </a:t>
            </a:r>
          </a:p>
          <a:p>
            <a:r>
              <a:rPr lang="en-US" sz="2400"/>
              <a:t>Foster Youth </a:t>
            </a:r>
          </a:p>
          <a:p>
            <a:r>
              <a:rPr lang="en-US" sz="2400"/>
              <a:t>Students with Disabilities </a:t>
            </a:r>
          </a:p>
          <a:p>
            <a:r>
              <a:rPr lang="en-US" sz="2400"/>
              <a:t>Veterans </a:t>
            </a:r>
          </a:p>
          <a:p>
            <a:r>
              <a:rPr lang="en-US" sz="2400"/>
              <a:t>Homeless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92D766A-7483-80C2-B7C2-1EA76960C4BB}"/>
              </a:ext>
            </a:extLst>
          </p:cNvPr>
          <p:cNvSpPr txBox="1"/>
          <p:nvPr/>
        </p:nvSpPr>
        <p:spPr>
          <a:xfrm>
            <a:off x="8875808" y="1460354"/>
            <a:ext cx="34710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+mj-lt"/>
              </a:rPr>
              <a:t>3 Secondary Gender Dis-aggregations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89256D9-A828-A8D2-1F99-5FC9D2BFFA5A}"/>
              </a:ext>
            </a:extLst>
          </p:cNvPr>
          <p:cNvSpPr txBox="1">
            <a:spLocks/>
          </p:cNvSpPr>
          <p:nvPr/>
        </p:nvSpPr>
        <p:spPr>
          <a:xfrm>
            <a:off x="8971556" y="2653939"/>
            <a:ext cx="2445744" cy="144816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/>
              <a:t>Female</a:t>
            </a:r>
          </a:p>
          <a:p>
            <a:r>
              <a:rPr lang="en-US" sz="2400"/>
              <a:t>Male</a:t>
            </a:r>
          </a:p>
          <a:p>
            <a:r>
              <a:rPr lang="en-US" sz="2400"/>
              <a:t>All Other Values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2F37E64-447F-B4A8-C8F1-3109D7080C94}"/>
              </a:ext>
            </a:extLst>
          </p:cNvPr>
          <p:cNvSpPr txBox="1"/>
          <p:nvPr/>
        </p:nvSpPr>
        <p:spPr>
          <a:xfrm>
            <a:off x="0" y="6250329"/>
            <a:ext cx="12192000" cy="523220"/>
          </a:xfrm>
          <a:prstGeom prst="rect">
            <a:avLst/>
          </a:prstGeom>
          <a:solidFill>
            <a:srgbClr val="B5292E"/>
          </a:solidFill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Bakersfield College                                                                               </a:t>
            </a:r>
            <a:r>
              <a:rPr lang="en-US" sz="2400" i="1">
                <a:solidFill>
                  <a:schemeClr val="bg1"/>
                </a:solidFill>
              </a:rPr>
              <a:t>Student Equity Plan 3.0</a:t>
            </a:r>
          </a:p>
        </p:txBody>
      </p:sp>
    </p:spTree>
    <p:extLst>
      <p:ext uri="{BB962C8B-B14F-4D97-AF65-F5344CB8AC3E}">
        <p14:creationId xmlns:p14="http://schemas.microsoft.com/office/powerpoint/2010/main" val="2192919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12BBAB-1CAC-79E9-841A-8C5806AEF0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92AD245-DD2B-2DE4-FD17-AECADA33A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9161585" cy="762000"/>
          </a:xfrm>
          <a:solidFill>
            <a:srgbClr val="C00000"/>
          </a:solidFill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1800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Annual Full Equity Numbers for Student Groups Graph</a:t>
            </a:r>
            <a:endParaRPr lang="en-US" dirty="0">
              <a:solidFill>
                <a:srgbClr val="FFFFFF"/>
              </a:solidFill>
            </a:endParaRPr>
          </a:p>
        </p:txBody>
      </p:sp>
      <p:graphicFrame>
        <p:nvGraphicFramePr>
          <p:cNvPr id="3" name="Chart 2" descr="Annual S">
            <a:extLst>
              <a:ext uri="{FF2B5EF4-FFF2-40B4-BE49-F238E27FC236}">
                <a16:creationId xmlns:a16="http://schemas.microsoft.com/office/drawing/2014/main" id="{D46841A4-FACD-4150-860A-8070DACB12C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20833388"/>
              </p:ext>
            </p:extLst>
          </p:nvPr>
        </p:nvGraphicFramePr>
        <p:xfrm>
          <a:off x="592015" y="381000"/>
          <a:ext cx="8974015" cy="7175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Chart 11" descr="The graph reflects">
            <a:extLst>
              <a:ext uri="{FF2B5EF4-FFF2-40B4-BE49-F238E27FC236}">
                <a16:creationId xmlns:a16="http://schemas.microsoft.com/office/drawing/2014/main" id="{7068D84C-E26A-248D-42A1-22526FF0D82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8729922"/>
              </p:ext>
            </p:extLst>
          </p:nvPr>
        </p:nvGraphicFramePr>
        <p:xfrm>
          <a:off x="-24371300" y="10000082"/>
          <a:ext cx="10166936" cy="35794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373939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9C8B1E2A-0EF5-BC00-FE5B-92109797173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676400" y="2340428"/>
            <a:ext cx="9818913" cy="64633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Key Strategies To Improve Each Student Metrics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47A5076-60A8-4DAD-F7E2-A1B57FA1A8EA}"/>
              </a:ext>
            </a:extLst>
          </p:cNvPr>
          <p:cNvSpPr txBox="1"/>
          <p:nvPr/>
        </p:nvSpPr>
        <p:spPr>
          <a:xfrm>
            <a:off x="0" y="6233930"/>
            <a:ext cx="12192000" cy="523220"/>
          </a:xfrm>
          <a:prstGeom prst="rect">
            <a:avLst/>
          </a:prstGeom>
          <a:solidFill>
            <a:srgbClr val="B5292E"/>
          </a:solidFill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								</a:t>
            </a:r>
            <a:r>
              <a:rPr lang="en-US" sz="2400" i="1">
                <a:solidFill>
                  <a:schemeClr val="bg1"/>
                </a:solidFill>
              </a:rPr>
              <a:t>Student Equity Plan 3.0</a:t>
            </a:r>
          </a:p>
        </p:txBody>
      </p:sp>
    </p:spTree>
    <p:extLst>
      <p:ext uri="{BB962C8B-B14F-4D97-AF65-F5344CB8AC3E}">
        <p14:creationId xmlns:p14="http://schemas.microsoft.com/office/powerpoint/2010/main" val="35889315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D2BA28-BD3C-2E6F-2E8D-FDBA01EE89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6AA6DB1-A267-6D6E-35E2-86C764CE2520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01599" y="96088"/>
            <a:ext cx="4380088" cy="646331"/>
          </a:xfrm>
          <a:prstGeom prst="rect">
            <a:avLst/>
          </a:prstGeom>
          <a:solidFill>
            <a:srgbClr val="B5292E"/>
          </a:solidFill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Successful Enrollment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highlight>
                <a:srgbClr val="FFFF00"/>
              </a:highligh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017DBE-05C5-85D3-4436-FEDFEF83DF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6075" y="731130"/>
            <a:ext cx="10334326" cy="6126870"/>
          </a:xfrm>
        </p:spPr>
        <p:txBody>
          <a:bodyPr>
            <a:noAutofit/>
          </a:bodyPr>
          <a:lstStyle/>
          <a:p>
            <a:r>
              <a:rPr lang="en-US" b="1" dirty="0"/>
              <a:t>Data-Informed Outreach and Advising</a:t>
            </a:r>
          </a:p>
          <a:p>
            <a:pPr lvl="1"/>
            <a:r>
              <a:rPr lang="en-US" dirty="0"/>
              <a:t>Disaggregate data for targeted outreach efforts​</a:t>
            </a:r>
          </a:p>
          <a:p>
            <a:pPr lvl="1"/>
            <a:r>
              <a:rPr lang="en-US" dirty="0"/>
              <a:t>High-tech, high-touch onboarding &amp; advising support</a:t>
            </a:r>
          </a:p>
          <a:p>
            <a:pPr lvl="1"/>
            <a:r>
              <a:rPr lang="en-US" dirty="0"/>
              <a:t>Proactive outreach/nudges</a:t>
            </a:r>
          </a:p>
          <a:p>
            <a:pPr lvl="1"/>
            <a:r>
              <a:rPr lang="en-US" dirty="0"/>
              <a:t>Automated nudges via Element451</a:t>
            </a:r>
          </a:p>
          <a:p>
            <a:r>
              <a:rPr lang="en-US" b="1" dirty="0"/>
              <a:t>Student-Centered Enrollment </a:t>
            </a:r>
          </a:p>
          <a:p>
            <a:pPr lvl="1"/>
            <a:r>
              <a:rPr lang="en-US" dirty="0"/>
              <a:t>Continue to simplify and improve onboarding process</a:t>
            </a:r>
          </a:p>
          <a:p>
            <a:pPr lvl="1"/>
            <a:r>
              <a:rPr lang="en-US" dirty="0"/>
              <a:t>Dedicated Student Ambassadors for personalized guidance</a:t>
            </a:r>
          </a:p>
          <a:p>
            <a:pPr lvl="1"/>
            <a:r>
              <a:rPr lang="en-US" dirty="0"/>
              <a:t>Prioritize access to high-demand GE/transfer courses</a:t>
            </a:r>
          </a:p>
          <a:p>
            <a:r>
              <a:rPr lang="en-US" b="1" dirty="0"/>
              <a:t>Continuous Improvement &amp; Equity</a:t>
            </a:r>
          </a:p>
          <a:p>
            <a:pPr lvl="1"/>
            <a:r>
              <a:rPr lang="en-US" dirty="0"/>
              <a:t>Student focus groups to identify barriers</a:t>
            </a:r>
          </a:p>
          <a:p>
            <a:pPr lvl="1"/>
            <a:r>
              <a:rPr lang="en-US" dirty="0"/>
              <a:t>Equity-minded staff training</a:t>
            </a:r>
          </a:p>
          <a:p>
            <a:pPr lvl="1"/>
            <a:r>
              <a:rPr lang="en-US" dirty="0"/>
              <a:t>Extended service hours &amp; clearer wayfinding</a:t>
            </a:r>
          </a:p>
          <a:p>
            <a:pPr lvl="1"/>
            <a:r>
              <a:rPr lang="en-US" dirty="0"/>
              <a:t>Redesign mobile-friendly class schedule</a:t>
            </a:r>
          </a:p>
          <a:p>
            <a:endParaRPr lang="en-US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665238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14598B-D188-5F96-D164-ED2E04E7F01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22724" y="158147"/>
            <a:ext cx="7857352" cy="646331"/>
          </a:xfrm>
          <a:prstGeom prst="rect">
            <a:avLst/>
          </a:prstGeom>
          <a:solidFill>
            <a:srgbClr val="B5292E"/>
          </a:solidFill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Completed Transfer Level Math &amp; English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highlight>
                <a:srgbClr val="FFFF00"/>
              </a:highligh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49D941-11C7-B827-2335-37CAC1080F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5067" y="987472"/>
            <a:ext cx="10878733" cy="4883056"/>
          </a:xfrm>
        </p:spPr>
        <p:txBody>
          <a:bodyPr vert="horz" lIns="91440" tIns="45720" rIns="91440" bIns="45720" rtlCol="0" anchor="t">
            <a:noAutofit/>
          </a:bodyPr>
          <a:lstStyle/>
          <a:p>
            <a:pPr fontAlgn="base">
              <a:spcAft>
                <a:spcPts val="600"/>
              </a:spcAft>
            </a:pPr>
            <a:r>
              <a:rPr lang="en-US" sz="2400" dirty="0">
                <a:solidFill>
                  <a:srgbClr val="242424"/>
                </a:solidFill>
                <a:latin typeface="Calibri"/>
                <a:ea typeface="Calibri"/>
                <a:cs typeface="Calibri"/>
              </a:rPr>
              <a:t>Early identification of transfer intention via student self-report in CCC Apply.</a:t>
            </a:r>
            <a:endParaRPr lang="en-US" sz="24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>
              <a:spcAft>
                <a:spcPts val="600"/>
              </a:spcAft>
            </a:pPr>
            <a:r>
              <a:rPr lang="en-US" sz="2400" dirty="0">
                <a:solidFill>
                  <a:srgbClr val="242424"/>
                </a:solidFill>
                <a:latin typeface="Calibri"/>
                <a:ea typeface="Calibri"/>
                <a:cs typeface="Calibri"/>
              </a:rPr>
              <a:t>Early intervention for AB 928 onboarding of all first-time freshman. </a:t>
            </a:r>
            <a:endParaRPr lang="en-US" sz="24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>
              <a:spcAft>
                <a:spcPts val="600"/>
              </a:spcAft>
            </a:pPr>
            <a:r>
              <a:rPr lang="en-US" sz="2400" dirty="0">
                <a:solidFill>
                  <a:srgbClr val="242424"/>
                </a:solidFill>
                <a:latin typeface="Calibri"/>
                <a:ea typeface="Calibri"/>
                <a:cs typeface="Calibri"/>
              </a:rPr>
              <a:t>Early onset of Counselor approved Education</a:t>
            </a:r>
            <a:r>
              <a:rPr lang="en-US" sz="2400" b="0" i="0" u="none" strike="noStrike" dirty="0">
                <a:solidFill>
                  <a:srgbClr val="242424"/>
                </a:solidFill>
                <a:effectLst/>
                <a:latin typeface="Calibri"/>
                <a:ea typeface="Calibri"/>
                <a:cs typeface="Calibri"/>
              </a:rPr>
              <a:t> </a:t>
            </a:r>
            <a:r>
              <a:rPr lang="en-US" sz="2400" dirty="0">
                <a:solidFill>
                  <a:srgbClr val="242424"/>
                </a:solidFill>
                <a:latin typeface="Calibri"/>
                <a:ea typeface="Calibri"/>
                <a:cs typeface="Calibri"/>
              </a:rPr>
              <a:t>Plans.</a:t>
            </a:r>
            <a:endParaRPr lang="en-US" sz="24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>
              <a:spcAft>
                <a:spcPts val="600"/>
              </a:spcAft>
            </a:pPr>
            <a:r>
              <a:rPr lang="en-US" sz="2400" dirty="0">
                <a:solidFill>
                  <a:srgbClr val="242424"/>
                </a:solidFill>
                <a:latin typeface="Calibri"/>
                <a:ea typeface="Calibri"/>
                <a:cs typeface="Calibri"/>
              </a:rPr>
              <a:t>Offer more sections of English C1000 and college level Math courses, with more options (morning, afternoon, evening) to increase incoming Freshman English and Math completion rates without delay.</a:t>
            </a:r>
            <a:endParaRPr lang="en-US" sz="24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>
              <a:spcAft>
                <a:spcPts val="600"/>
              </a:spcAft>
            </a:pPr>
            <a:r>
              <a:rPr lang="en-US" sz="2400" dirty="0">
                <a:solidFill>
                  <a:srgbClr val="242424"/>
                </a:solidFill>
                <a:latin typeface="Calibri"/>
                <a:ea typeface="Calibri"/>
                <a:cs typeface="Calibri"/>
              </a:rPr>
              <a:t>Provide more locations across BC campuses, sites, and centers for tutoring support, academic resources </a:t>
            </a:r>
            <a:r>
              <a:rPr lang="en-US" sz="2400" b="0" i="0" u="none" strike="noStrike" dirty="0">
                <a:solidFill>
                  <a:srgbClr val="242424"/>
                </a:solidFill>
                <a:effectLst/>
                <a:latin typeface="Calibri"/>
                <a:ea typeface="Calibri"/>
                <a:cs typeface="Calibri"/>
              </a:rPr>
              <a:t> and </a:t>
            </a:r>
            <a:r>
              <a:rPr lang="en-US" sz="2400" dirty="0">
                <a:solidFill>
                  <a:srgbClr val="242424"/>
                </a:solidFill>
                <a:latin typeface="Calibri"/>
                <a:ea typeface="Calibri"/>
                <a:cs typeface="Calibri"/>
              </a:rPr>
              <a:t>guidance throughout the week. 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solidFill>
                  <a:srgbClr val="242424"/>
                </a:solidFill>
                <a:ea typeface="Calibri"/>
                <a:cs typeface="Calibri"/>
              </a:rPr>
              <a:t>Permanently modify campus hours to include Monday -  Friday: 8AM – 5PM, to host Counseling and Advising hours one Saturday per month during each academic semester.</a:t>
            </a:r>
          </a:p>
        </p:txBody>
      </p:sp>
    </p:spTree>
    <p:extLst>
      <p:ext uri="{BB962C8B-B14F-4D97-AF65-F5344CB8AC3E}">
        <p14:creationId xmlns:p14="http://schemas.microsoft.com/office/powerpoint/2010/main" val="1630819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E5E457-3586-94FD-AF1A-DCCDF4276B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2244BFA-78F6-29C0-EEC5-B079ABD022D0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18704" y="182916"/>
            <a:ext cx="3161475" cy="646331"/>
          </a:xfrm>
          <a:prstGeom prst="rect">
            <a:avLst/>
          </a:prstGeom>
          <a:solidFill>
            <a:srgbClr val="B5292E"/>
          </a:solidFill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Persistence (1)</a:t>
            </a:r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highlight>
                <a:srgbClr val="FFFF00"/>
              </a:highlight>
              <a:uLnTx/>
              <a:uFillTx/>
              <a:latin typeface="+mn-lt"/>
              <a:ea typeface="Calibri" panose="020F0502020204030204"/>
              <a:cs typeface="Calibri" panose="020F0502020204030204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9FB6491E-49EF-1FD5-374B-5EFCA6969BD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54755" y="1089718"/>
            <a:ext cx="11424355" cy="58256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en-US" sz="2400"/>
              <a:t>Early Identification &amp; High-Touch Follow-Up</a:t>
            </a:r>
          </a:p>
          <a:p>
            <a:pPr lvl="1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1800"/>
              <a:t>Use faculty and automated Starfish alerts to flag DI students at risk of not persisting</a:t>
            </a:r>
          </a:p>
          <a:p>
            <a:pPr lvl="1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1800"/>
              <a:t>Counselors and success staff provide high-touch follow-up within 48 hours</a:t>
            </a:r>
          </a:p>
          <a:p>
            <a:pPr lvl="1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1800"/>
              <a:t>Connect flagged students to tutoring, academic planning, financial aid, and emergency aid</a:t>
            </a:r>
          </a:p>
          <a:p>
            <a:pPr lvl="1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1800"/>
              <a:t>Ensures timely barrier removal and improved second-term persistence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eaLnBrk="0" fontAlgn="base" hangingPunct="0">
              <a:spcAft>
                <a:spcPct val="0"/>
              </a:spcAft>
            </a:pPr>
            <a:r>
              <a:rPr lang="en-US" sz="2400"/>
              <a:t>Coordinated Messaging at Key Term Milestones</a:t>
            </a:r>
          </a:p>
          <a:p>
            <a:pPr lvl="1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1800"/>
              <a:t>Align faculty, counselor, and student services messaging (weeks 5–8, registration, finals)</a:t>
            </a:r>
          </a:p>
          <a:p>
            <a:pPr lvl="1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1800"/>
              <a:t>Faculty initiate outreach based on class performance</a:t>
            </a:r>
          </a:p>
          <a:p>
            <a:pPr lvl="1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1800"/>
              <a:t>Counselors reinforce with personalized academic planning and enrollment reminders</a:t>
            </a:r>
          </a:p>
          <a:p>
            <a:pPr lvl="1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1800"/>
              <a:t>Messaging is consistent, affirming, and equity-minded across channels</a:t>
            </a:r>
          </a:p>
          <a:p>
            <a:pPr eaLnBrk="0" fontAlgn="base" hangingPunct="0">
              <a:spcAft>
                <a:spcPct val="0"/>
              </a:spcAft>
            </a:pPr>
            <a:r>
              <a:rPr lang="en-US" sz="2400"/>
              <a:t>Targeted Resource Awareness Campaigns</a:t>
            </a:r>
          </a:p>
          <a:p>
            <a:pPr lvl="1" eaLnBrk="0" fontAlgn="base" hangingPunct="0">
              <a:spcAft>
                <a:spcPct val="0"/>
              </a:spcAft>
            </a:pPr>
            <a:r>
              <a:rPr lang="en-US" sz="1800"/>
              <a:t>Launch midterm "Resource Blitz" weeks (weeks 6–8) for DI students</a:t>
            </a:r>
          </a:p>
          <a:p>
            <a:pPr lvl="1" eaLnBrk="0" fontAlgn="base" hangingPunct="0">
              <a:spcAft>
                <a:spcPct val="0"/>
              </a:spcAft>
            </a:pPr>
            <a:r>
              <a:rPr lang="en-US" sz="1800"/>
              <a:t>Promote underused supports: tutoring, tech lending, food pantry, mental health, aid, late-start classes</a:t>
            </a:r>
          </a:p>
          <a:p>
            <a:pPr lvl="1" eaLnBrk="0" fontAlgn="base" hangingPunct="0">
              <a:spcAft>
                <a:spcPct val="0"/>
              </a:spcAft>
            </a:pPr>
            <a:r>
              <a:rPr lang="en-US" sz="1800"/>
              <a:t>Use tabling, Canvas banners, and peer ambassadors to drive engagement</a:t>
            </a:r>
          </a:p>
          <a:p>
            <a:pPr lvl="1" eaLnBrk="0" fontAlgn="base" hangingPunct="0">
              <a:spcAft>
                <a:spcPct val="0"/>
              </a:spcAft>
            </a:pPr>
            <a:r>
              <a:rPr lang="en-US" sz="1800"/>
              <a:t>Timed exposure aligns with peak persistence risk period</a:t>
            </a:r>
          </a:p>
          <a:p>
            <a:pPr lvl="1" eaLnBrk="0" fontAlgn="base" hangingPunct="0">
              <a:spcAft>
                <a:spcPct val="0"/>
              </a:spcAft>
            </a:pPr>
            <a:endParaRPr lang="en-US" sz="2000"/>
          </a:p>
          <a:p>
            <a:pPr eaLnBrk="0" fontAlgn="base" hangingPunct="0">
              <a:spcAft>
                <a:spcPct val="0"/>
              </a:spcAft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3377319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A22802-51B3-1C08-6821-64A0A7CCA0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D9B09F3-6220-F98F-7756-80F5577EAF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23593" y="172895"/>
            <a:ext cx="2924408" cy="646331"/>
          </a:xfrm>
          <a:prstGeom prst="rect">
            <a:avLst/>
          </a:prstGeom>
          <a:solidFill>
            <a:srgbClr val="B5292E"/>
          </a:solidFill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Persistence (2)</a:t>
            </a:r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highlight>
                <a:srgbClr val="FFFF00"/>
              </a:highligh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C933646-9386-31E3-6032-5A5A2A3E8DD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138311" y="172895"/>
            <a:ext cx="11119556" cy="6516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en-US" sz="2400"/>
              <a:t>Student-Centered Scheduling of Activities</a:t>
            </a:r>
          </a:p>
          <a:p>
            <a:pPr lvl="1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1800"/>
              <a:t>Schedule workshops, cultural events, and campus activities</a:t>
            </a:r>
          </a:p>
          <a:p>
            <a:pPr lvl="1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1800"/>
              <a:t>Increase DI student engagement beyond the classroom</a:t>
            </a:r>
          </a:p>
          <a:p>
            <a:pPr lvl="1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1800"/>
              <a:t>Support holistic student experience and improve persistence</a:t>
            </a:r>
          </a:p>
          <a:p>
            <a:pPr eaLnBrk="0" fontAlgn="base" hangingPunct="0">
              <a:spcAft>
                <a:spcPct val="0"/>
              </a:spcAft>
            </a:pPr>
            <a:r>
              <a:rPr lang="en-US" altLang="en-US" sz="2400"/>
              <a:t>Data Access for Targeted Advising</a:t>
            </a:r>
          </a:p>
          <a:p>
            <a:pPr lvl="1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altLang="en-US" sz="1800"/>
              <a:t>Provide </a:t>
            </a:r>
            <a:r>
              <a:rPr lang="en-US" sz="1800"/>
              <a:t>counselors, program managers, and department chairs access to student data</a:t>
            </a:r>
            <a:endParaRPr lang="en-US" altLang="en-US" sz="1800"/>
          </a:p>
          <a:p>
            <a:pPr lvl="1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altLang="en-US" sz="1800"/>
              <a:t>Enable </a:t>
            </a:r>
            <a:r>
              <a:rPr lang="en-US" sz="1800"/>
              <a:t>timely reports for proactive, data-informed advising</a:t>
            </a:r>
            <a:endParaRPr lang="en-US" altLang="en-US" sz="1800"/>
          </a:p>
          <a:p>
            <a:pPr marL="457200" lvl="1" indent="0" eaLnBrk="0" fontAlgn="base" hangingPunct="0">
              <a:spcAft>
                <a:spcPct val="0"/>
              </a:spcAft>
              <a:buNone/>
            </a:pPr>
            <a:endParaRPr lang="en-US" altLang="en-US" sz="600"/>
          </a:p>
          <a:p>
            <a:pPr eaLnBrk="0" fontAlgn="base" hangingPunct="0">
              <a:spcAft>
                <a:spcPct val="0"/>
              </a:spcAft>
            </a:pPr>
            <a:r>
              <a:rPr lang="en-US" altLang="en-US" sz="2400"/>
              <a:t>Cultivating Campus Belonging</a:t>
            </a:r>
          </a:p>
          <a:p>
            <a:pPr lvl="1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altLang="en-US" sz="1800"/>
              <a:t>Support </a:t>
            </a:r>
            <a:r>
              <a:rPr lang="en-US" sz="1800"/>
              <a:t>campus affinity groups and inclusion-focused initiatives</a:t>
            </a:r>
            <a:endParaRPr lang="en-US" altLang="en-US" sz="1800"/>
          </a:p>
          <a:p>
            <a:pPr lvl="1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altLang="en-US" sz="1800"/>
              <a:t>Embed </a:t>
            </a:r>
            <a:r>
              <a:rPr lang="en-US" sz="1800"/>
              <a:t>equity and belonging into all practices, policies, and activities</a:t>
            </a:r>
            <a:endParaRPr lang="en-US" altLang="en-US" sz="1800"/>
          </a:p>
          <a:p>
            <a:pPr eaLnBrk="0" fontAlgn="base" hangingPunct="0">
              <a:spcAft>
                <a:spcPct val="0"/>
              </a:spcAft>
            </a:pPr>
            <a:r>
              <a:rPr lang="en-US" altLang="en-US" sz="2400"/>
              <a:t>Strengthening Completion Coaching Teams</a:t>
            </a:r>
          </a:p>
          <a:p>
            <a:pPr lvl="1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1800"/>
              <a:t>Provide resources to Completion Coaching teams</a:t>
            </a:r>
          </a:p>
          <a:p>
            <a:pPr lvl="1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1800"/>
              <a:t>Empower teams to implement high-touch, research-proven interventions</a:t>
            </a:r>
          </a:p>
          <a:p>
            <a:pPr lvl="1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1800"/>
              <a:t>Promote sustained engagement, persistence, and degree completion</a:t>
            </a:r>
          </a:p>
          <a:p>
            <a:pPr eaLnBrk="0" fontAlgn="base" hangingPunct="0">
              <a:spcAft>
                <a:spcPct val="0"/>
              </a:spcAft>
            </a:pPr>
            <a:r>
              <a:rPr lang="en-US" altLang="en-US" sz="2400"/>
              <a:t>Inclusive Professional Development</a:t>
            </a:r>
          </a:p>
          <a:p>
            <a:pPr lvl="1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altLang="en-US" sz="1800"/>
              <a:t>Train </a:t>
            </a:r>
            <a:r>
              <a:rPr lang="en-US" sz="1800"/>
              <a:t>faculty and staff in inclusive pedagogy and student support</a:t>
            </a:r>
            <a:endParaRPr lang="en-US" altLang="en-US" sz="1800"/>
          </a:p>
          <a:p>
            <a:pPr lvl="1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altLang="en-US" sz="1800"/>
              <a:t>Build </a:t>
            </a:r>
            <a:r>
              <a:rPr lang="en-US" sz="1800"/>
              <a:t>capacity to affirm and uplift DI students across all touchpoints</a:t>
            </a:r>
            <a:endParaRPr lang="en-US" altLang="en-US" sz="1800"/>
          </a:p>
          <a:p>
            <a:pPr lvl="1" eaLnBrk="0" fontAlgn="base" hangingPunct="0">
              <a:spcAft>
                <a:spcPct val="0"/>
              </a:spcAft>
              <a:buFont typeface="Courier New" panose="02070309020205020404" pitchFamily="49" charset="0"/>
              <a:buChar char="o"/>
            </a:pPr>
            <a:endParaRPr kumimoji="0" lang="en-US" alt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205993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1450</Words>
  <Application>Microsoft Office PowerPoint</Application>
  <PresentationFormat>Widescreen</PresentationFormat>
  <Paragraphs>228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Aptos</vt:lpstr>
      <vt:lpstr>Arial</vt:lpstr>
      <vt:lpstr>Calibri</vt:lpstr>
      <vt:lpstr>Calibri Light</vt:lpstr>
      <vt:lpstr>Courier New</vt:lpstr>
      <vt:lpstr>Office Theme</vt:lpstr>
      <vt:lpstr>    2025-28 Student Equity Plan 3.0    </vt:lpstr>
      <vt:lpstr>Core Elements of 2025-28 Student Equity Plan</vt:lpstr>
      <vt:lpstr>Student Cohort Data</vt:lpstr>
      <vt:lpstr>Annual Full Equity Numbers for Student Groups Graph</vt:lpstr>
      <vt:lpstr>Key Strategies To Improve Each Student Metrics</vt:lpstr>
      <vt:lpstr>Successful Enrollment</vt:lpstr>
      <vt:lpstr>Completed Transfer Level Math &amp; English</vt:lpstr>
      <vt:lpstr>Persistence (1)</vt:lpstr>
      <vt:lpstr>Persistence (2)</vt:lpstr>
      <vt:lpstr>Completion</vt:lpstr>
      <vt:lpstr>TRANSFER        Student Equity Plan 3.0</vt:lpstr>
      <vt:lpstr>[Transfer Focus] Refocus to align with Vision 2030</vt:lpstr>
      <vt:lpstr>Intensive Focus on African American/Black Students</vt:lpstr>
      <vt:lpstr>Comprehensive Student Education Plan</vt:lpstr>
      <vt:lpstr>Key Strategies for the DI populations and transfer-intending students</vt:lpstr>
      <vt:lpstr>SEP 3.0 Plan Link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Sooyeon Kim</dc:creator>
  <cp:lastModifiedBy>Grace Commiso</cp:lastModifiedBy>
  <cp:revision>7</cp:revision>
  <cp:lastPrinted>2022-10-14T13:48:06Z</cp:lastPrinted>
  <dcterms:created xsi:type="dcterms:W3CDTF">2022-05-13T17:33:21Z</dcterms:created>
  <dcterms:modified xsi:type="dcterms:W3CDTF">2025-10-02T23:05:08Z</dcterms:modified>
</cp:coreProperties>
</file>