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9" r:id="rId2"/>
    <p:sldId id="262" r:id="rId3"/>
    <p:sldId id="263" r:id="rId4"/>
    <p:sldId id="264" r:id="rId5"/>
    <p:sldId id="265" r:id="rId6"/>
    <p:sldId id="266"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6" autoAdjust="0"/>
    <p:restoredTop sz="88479" autoAdjust="0"/>
  </p:normalViewPr>
  <p:slideViewPr>
    <p:cSldViewPr snapToGrid="0" snapToObjects="1">
      <p:cViewPr varScale="1">
        <p:scale>
          <a:sx n="77" d="100"/>
          <a:sy n="77" d="100"/>
        </p:scale>
        <p:origin x="1781" y="43"/>
      </p:cViewPr>
      <p:guideLst/>
    </p:cSldViewPr>
  </p:slideViewPr>
  <p:notesTextViewPr>
    <p:cViewPr>
      <p:scale>
        <a:sx n="1" d="1"/>
        <a:sy n="1" d="1"/>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37BDDE-319D-E541-B289-2D2975011D47}" type="datetimeFigureOut">
              <a:rPr lang="en-US" smtClean="0"/>
              <a:t>8/31/2020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B0BB32-FB17-D44B-803F-D80DEA32B3D1}" type="slidenum">
              <a:rPr lang="en-US" smtClean="0"/>
              <a:t>‹#›</a:t>
            </a:fld>
            <a:endParaRPr lang="en-US"/>
          </a:p>
        </p:txBody>
      </p:sp>
    </p:spTree>
    <p:extLst>
      <p:ext uri="{BB962C8B-B14F-4D97-AF65-F5344CB8AC3E}">
        <p14:creationId xmlns:p14="http://schemas.microsoft.com/office/powerpoint/2010/main" val="1948856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6F35B-2540-0340-8DB5-C4DD7F11A924}" type="datetimeFigureOut">
              <a:rPr lang="en-US" smtClean="0"/>
              <a:t>8/31/2020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2D14F-A8A3-424E-AF16-C8FA91C9AB66}" type="slidenum">
              <a:rPr lang="en-US" smtClean="0"/>
              <a:t>‹#›</a:t>
            </a:fld>
            <a:endParaRPr lang="en-US"/>
          </a:p>
        </p:txBody>
      </p:sp>
    </p:spTree>
    <p:extLst>
      <p:ext uri="{BB962C8B-B14F-4D97-AF65-F5344CB8AC3E}">
        <p14:creationId xmlns:p14="http://schemas.microsoft.com/office/powerpoint/2010/main" val="12547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Vikki</a:t>
            </a:r>
            <a:endParaRPr lang="en-US" dirty="0"/>
          </a:p>
        </p:txBody>
      </p:sp>
      <p:sp>
        <p:nvSpPr>
          <p:cNvPr id="4" name="Slide Number Placeholder 3"/>
          <p:cNvSpPr>
            <a:spLocks noGrp="1"/>
          </p:cNvSpPr>
          <p:nvPr>
            <p:ph type="sldNum" sz="quarter" idx="10"/>
          </p:nvPr>
        </p:nvSpPr>
        <p:spPr/>
        <p:txBody>
          <a:bodyPr/>
          <a:lstStyle/>
          <a:p>
            <a:fld id="{FBC2D14F-A8A3-424E-AF16-C8FA91C9AB66}" type="slidenum">
              <a:rPr lang="en-US" smtClean="0"/>
              <a:t>1</a:t>
            </a:fld>
            <a:endParaRPr lang="en-US"/>
          </a:p>
        </p:txBody>
      </p:sp>
    </p:spTree>
    <p:extLst>
      <p:ext uri="{BB962C8B-B14F-4D97-AF65-F5344CB8AC3E}">
        <p14:creationId xmlns:p14="http://schemas.microsoft.com/office/powerpoint/2010/main" val="16707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Abel</a:t>
            </a:r>
          </a:p>
        </p:txBody>
      </p:sp>
      <p:sp>
        <p:nvSpPr>
          <p:cNvPr id="4" name="Slide Number Placeholder 3"/>
          <p:cNvSpPr>
            <a:spLocks noGrp="1"/>
          </p:cNvSpPr>
          <p:nvPr>
            <p:ph type="sldNum" sz="quarter" idx="10"/>
          </p:nvPr>
        </p:nvSpPr>
        <p:spPr/>
        <p:txBody>
          <a:bodyPr/>
          <a:lstStyle/>
          <a:p>
            <a:fld id="{FBC2D14F-A8A3-424E-AF16-C8FA91C9AB66}" type="slidenum">
              <a:rPr lang="en-US" smtClean="0"/>
              <a:t>2</a:t>
            </a:fld>
            <a:endParaRPr lang="en-US"/>
          </a:p>
        </p:txBody>
      </p:sp>
    </p:spTree>
    <p:extLst>
      <p:ext uri="{BB962C8B-B14F-4D97-AF65-F5344CB8AC3E}">
        <p14:creationId xmlns:p14="http://schemas.microsoft.com/office/powerpoint/2010/main" val="513296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Bryan</a:t>
            </a:r>
            <a:endParaRPr lang="en-US" dirty="0"/>
          </a:p>
        </p:txBody>
      </p:sp>
      <p:sp>
        <p:nvSpPr>
          <p:cNvPr id="4" name="Slide Number Placeholder 3"/>
          <p:cNvSpPr>
            <a:spLocks noGrp="1"/>
          </p:cNvSpPr>
          <p:nvPr>
            <p:ph type="sldNum" sz="quarter" idx="10"/>
          </p:nvPr>
        </p:nvSpPr>
        <p:spPr/>
        <p:txBody>
          <a:bodyPr/>
          <a:lstStyle/>
          <a:p>
            <a:fld id="{FBC2D14F-A8A3-424E-AF16-C8FA91C9AB66}" type="slidenum">
              <a:rPr lang="en-US" smtClean="0"/>
              <a:t>3</a:t>
            </a:fld>
            <a:endParaRPr lang="en-US"/>
          </a:p>
        </p:txBody>
      </p:sp>
    </p:spTree>
    <p:extLst>
      <p:ext uri="{BB962C8B-B14F-4D97-AF65-F5344CB8AC3E}">
        <p14:creationId xmlns:p14="http://schemas.microsoft.com/office/powerpoint/2010/main" val="146078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Abel</a:t>
            </a:r>
          </a:p>
        </p:txBody>
      </p:sp>
      <p:sp>
        <p:nvSpPr>
          <p:cNvPr id="4" name="Slide Number Placeholder 3"/>
          <p:cNvSpPr>
            <a:spLocks noGrp="1"/>
          </p:cNvSpPr>
          <p:nvPr>
            <p:ph type="sldNum" sz="quarter" idx="10"/>
          </p:nvPr>
        </p:nvSpPr>
        <p:spPr/>
        <p:txBody>
          <a:bodyPr/>
          <a:lstStyle/>
          <a:p>
            <a:fld id="{FBC2D14F-A8A3-424E-AF16-C8FA91C9AB66}" type="slidenum">
              <a:rPr lang="en-US" smtClean="0"/>
              <a:t>4</a:t>
            </a:fld>
            <a:endParaRPr lang="en-US"/>
          </a:p>
        </p:txBody>
      </p:sp>
    </p:spTree>
    <p:extLst>
      <p:ext uri="{BB962C8B-B14F-4D97-AF65-F5344CB8AC3E}">
        <p14:creationId xmlns:p14="http://schemas.microsoft.com/office/powerpoint/2010/main" val="4279712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Abel</a:t>
            </a:r>
          </a:p>
        </p:txBody>
      </p:sp>
      <p:sp>
        <p:nvSpPr>
          <p:cNvPr id="4" name="Slide Number Placeholder 3"/>
          <p:cNvSpPr>
            <a:spLocks noGrp="1"/>
          </p:cNvSpPr>
          <p:nvPr>
            <p:ph type="sldNum" sz="quarter" idx="10"/>
          </p:nvPr>
        </p:nvSpPr>
        <p:spPr/>
        <p:txBody>
          <a:bodyPr/>
          <a:lstStyle/>
          <a:p>
            <a:fld id="{FBC2D14F-A8A3-424E-AF16-C8FA91C9AB66}" type="slidenum">
              <a:rPr lang="en-US" smtClean="0"/>
              <a:t>5</a:t>
            </a:fld>
            <a:endParaRPr lang="en-US"/>
          </a:p>
        </p:txBody>
      </p:sp>
    </p:spTree>
    <p:extLst>
      <p:ext uri="{BB962C8B-B14F-4D97-AF65-F5344CB8AC3E}">
        <p14:creationId xmlns:p14="http://schemas.microsoft.com/office/powerpoint/2010/main" val="1398251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Bryan</a:t>
            </a:r>
          </a:p>
        </p:txBody>
      </p:sp>
      <p:sp>
        <p:nvSpPr>
          <p:cNvPr id="4" name="Slide Number Placeholder 3"/>
          <p:cNvSpPr>
            <a:spLocks noGrp="1"/>
          </p:cNvSpPr>
          <p:nvPr>
            <p:ph type="sldNum" sz="quarter" idx="10"/>
          </p:nvPr>
        </p:nvSpPr>
        <p:spPr/>
        <p:txBody>
          <a:bodyPr/>
          <a:lstStyle/>
          <a:p>
            <a:fld id="{FBC2D14F-A8A3-424E-AF16-C8FA91C9AB66}" type="slidenum">
              <a:rPr lang="en-US" smtClean="0"/>
              <a:t>6</a:t>
            </a:fld>
            <a:endParaRPr lang="en-US"/>
          </a:p>
        </p:txBody>
      </p:sp>
    </p:spTree>
    <p:extLst>
      <p:ext uri="{BB962C8B-B14F-4D97-AF65-F5344CB8AC3E}">
        <p14:creationId xmlns:p14="http://schemas.microsoft.com/office/powerpoint/2010/main" val="3649709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Bryan &amp;</a:t>
            </a:r>
            <a:r>
              <a:rPr lang="en-US" baseline="0" dirty="0" smtClean="0"/>
              <a:t> </a:t>
            </a:r>
            <a:r>
              <a:rPr lang="en-US" dirty="0" smtClean="0"/>
              <a:t>Vikki</a:t>
            </a:r>
            <a:endParaRPr lang="en-US" dirty="0"/>
          </a:p>
        </p:txBody>
      </p:sp>
      <p:sp>
        <p:nvSpPr>
          <p:cNvPr id="4" name="Slide Number Placeholder 3"/>
          <p:cNvSpPr>
            <a:spLocks noGrp="1"/>
          </p:cNvSpPr>
          <p:nvPr>
            <p:ph type="sldNum" sz="quarter" idx="10"/>
          </p:nvPr>
        </p:nvSpPr>
        <p:spPr/>
        <p:txBody>
          <a:bodyPr/>
          <a:lstStyle/>
          <a:p>
            <a:fld id="{FBC2D14F-A8A3-424E-AF16-C8FA91C9AB66}" type="slidenum">
              <a:rPr lang="en-US" smtClean="0"/>
              <a:t>7</a:t>
            </a:fld>
            <a:endParaRPr lang="en-US"/>
          </a:p>
        </p:txBody>
      </p:sp>
    </p:spTree>
    <p:extLst>
      <p:ext uri="{BB962C8B-B14F-4D97-AF65-F5344CB8AC3E}">
        <p14:creationId xmlns:p14="http://schemas.microsoft.com/office/powerpoint/2010/main" val="20022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FBC2D14F-A8A3-424E-AF16-C8FA91C9AB66}" type="slidenum">
              <a:rPr lang="en-US" smtClean="0"/>
              <a:t>8</a:t>
            </a:fld>
            <a:endParaRPr lang="en-US"/>
          </a:p>
        </p:txBody>
      </p:sp>
    </p:spTree>
    <p:extLst>
      <p:ext uri="{BB962C8B-B14F-4D97-AF65-F5344CB8AC3E}">
        <p14:creationId xmlns:p14="http://schemas.microsoft.com/office/powerpoint/2010/main" val="13287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7340164"/>
            <a:ext cx="2057400" cy="365125"/>
          </a:xfrm>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8" name="Slide Number Placeholder 3"/>
          <p:cNvSpPr txBox="1">
            <a:spLocks/>
          </p:cNvSpPr>
          <p:nvPr userDrawn="1"/>
        </p:nvSpPr>
        <p:spPr>
          <a:xfrm>
            <a:off x="6639066" y="7340164"/>
            <a:ext cx="2057400" cy="365125"/>
          </a:xfrm>
          <a:prstGeom prst="rect">
            <a:avLst/>
          </a:prstGeom>
        </p:spPr>
        <p:txBody>
          <a:bodyPr/>
          <a:lstStyle>
            <a:defPPr>
              <a:defRPr lang="en-US"/>
            </a:defPPr>
            <a:lvl1pPr marL="0" algn="l" defTabSz="914400" rtl="0" eaLnBrk="1" latinLnBrk="0" hangingPunct="1">
              <a:defRPr sz="1100" kern="1200">
                <a:solidFill>
                  <a:schemeClr val="bg1">
                    <a:lumMod val="95000"/>
                  </a:schemeClr>
                </a:solidFill>
                <a:latin typeface="Cambria" charset="0"/>
                <a:ea typeface="Cambria" charset="0"/>
                <a:cs typeface="Cambri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2017 Spring Opening Day | </a:t>
            </a:r>
            <a:fld id="{3A830BE1-3312-9048-8902-FA3CE5786C5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7446410"/>
            <a:ext cx="20574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7520838"/>
            <a:ext cx="2057400" cy="365125"/>
          </a:xfrm>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7382614"/>
            <a:ext cx="2057400" cy="365125"/>
          </a:xfrm>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7334877"/>
            <a:ext cx="2057400" cy="365125"/>
          </a:xfr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517225" y="551432"/>
            <a:ext cx="2959220" cy="5692775"/>
          </a:xfrm>
        </p:spPr>
        <p:txBody>
          <a:bodyPr/>
          <a:lstStyle/>
          <a:p>
            <a:endParaRPr lang="en-US"/>
          </a:p>
        </p:txBody>
      </p:sp>
    </p:spTree>
    <p:extLst>
      <p:ext uri="{BB962C8B-B14F-4D97-AF65-F5344CB8AC3E}">
        <p14:creationId xmlns:p14="http://schemas.microsoft.com/office/powerpoint/2010/main" val="113346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7469188"/>
            <a:ext cx="20574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4_Title Slide">
    <p:spTree>
      <p:nvGrpSpPr>
        <p:cNvPr id="1" name=""/>
        <p:cNvGrpSpPr/>
        <p:nvPr/>
      </p:nvGrpSpPr>
      <p:grpSpPr>
        <a:xfrm>
          <a:off x="0" y="0"/>
          <a:ext cx="0" cy="0"/>
          <a:chOff x="0" y="0"/>
          <a:chExt cx="0" cy="0"/>
        </a:xfrm>
      </p:grpSpPr>
      <p:sp>
        <p:nvSpPr>
          <p:cNvPr id="4" name="Picture Placeholder 2"/>
          <p:cNvSpPr>
            <a:spLocks noGrp="1"/>
          </p:cNvSpPr>
          <p:nvPr>
            <p:ph type="pic" sz="quarter" idx="13" hasCustomPrompt="1"/>
          </p:nvPr>
        </p:nvSpPr>
        <p:spPr>
          <a:xfrm>
            <a:off x="4571999" y="0"/>
            <a:ext cx="4572000" cy="6252754"/>
          </a:xfrm>
          <a:pattFill prst="pct5">
            <a:fgClr>
              <a:schemeClr val="tx1">
                <a:lumMod val="50000"/>
              </a:schemeClr>
            </a:fgClr>
            <a:bgClr>
              <a:schemeClr val="bg1">
                <a:lumMod val="95000"/>
              </a:schemeClr>
            </a:bgClr>
          </a:pattFill>
        </p:spPr>
        <p:txBody>
          <a:bodyPr anchor="ctr">
            <a:normAutofit/>
          </a:bodyPr>
          <a:lstStyle>
            <a:lvl1pPr marL="0" indent="0" algn="ctr">
              <a:buNone/>
              <a:defRPr sz="1350" baseline="0">
                <a:latin typeface="+mj-lt"/>
              </a:defRPr>
            </a:lvl1pPr>
          </a:lstStyle>
          <a:p>
            <a:r>
              <a:rPr lang="en-US" dirty="0"/>
              <a:t>Insert Image</a:t>
            </a:r>
          </a:p>
        </p:txBody>
      </p:sp>
      <p:sp>
        <p:nvSpPr>
          <p:cNvPr id="7" name="Title 1"/>
          <p:cNvSpPr>
            <a:spLocks noGrp="1"/>
          </p:cNvSpPr>
          <p:nvPr>
            <p:ph type="title"/>
          </p:nvPr>
        </p:nvSpPr>
        <p:spPr>
          <a:xfrm>
            <a:off x="628650" y="684103"/>
            <a:ext cx="3709434" cy="1325563"/>
          </a:xfrm>
        </p:spPr>
        <p:txBody>
          <a:bodyPr anchor="t">
            <a:noAutofit/>
          </a:bodyPr>
          <a:lstStyle>
            <a:lvl1pPr algn="r">
              <a:defRPr sz="3200"/>
            </a:lvl1p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628650" y="7446629"/>
            <a:ext cx="2057400" cy="365125"/>
          </a:xfr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0"/>
            <a:ext cx="9144000" cy="62527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endParaRPr>
          </a:p>
        </p:txBody>
      </p:sp>
      <p:pic>
        <p:nvPicPr>
          <p:cNvPr id="7" name="Picture 6"/>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b="8826"/>
          <a:stretch/>
        </p:blipFill>
        <p:spPr>
          <a:xfrm>
            <a:off x="0" y="0"/>
            <a:ext cx="9144000" cy="6252754"/>
          </a:xfrm>
          <a:prstGeom prst="rect">
            <a:avLst/>
          </a:prstGeom>
        </p:spPr>
      </p:pic>
    </p:spTree>
    <p:extLst>
      <p:ext uri="{BB962C8B-B14F-4D97-AF65-F5344CB8AC3E}">
        <p14:creationId xmlns:p14="http://schemas.microsoft.com/office/powerpoint/2010/main" val="81099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254503"/>
            <a:ext cx="9144000" cy="6096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722312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3"/>
          <p:cNvSpPr>
            <a:spLocks noGrp="1"/>
          </p:cNvSpPr>
          <p:nvPr>
            <p:ph type="sldNum" sz="quarter" idx="4"/>
          </p:nvPr>
        </p:nvSpPr>
        <p:spPr>
          <a:xfrm>
            <a:off x="628650" y="6401798"/>
            <a:ext cx="2057400" cy="365125"/>
          </a:xfrm>
          <a:prstGeom prst="rect">
            <a:avLst/>
          </a:prstGeom>
        </p:spPr>
        <p:txBody>
          <a:bodyPr/>
          <a:lstStyle>
            <a:lvl1pPr algn="l">
              <a:defRPr sz="1100">
                <a:solidFill>
                  <a:schemeClr val="bg1"/>
                </a:solidFill>
                <a:latin typeface="Cambria" charset="0"/>
                <a:ea typeface="Cambria" charset="0"/>
                <a:cs typeface="Cambria" charset="0"/>
              </a:defRPr>
            </a:lvl1pPr>
          </a:lstStyle>
          <a:p>
            <a:fld id="{022CC518-9CD0-DE49-AD0D-C4D56AC6C5BE}" type="slidenum">
              <a:rPr lang="en-US" smtClean="0"/>
              <a:pPr/>
              <a:t>‹#›</a:t>
            </a:fld>
            <a:endParaRPr lang="en-US" dirty="0"/>
          </a:p>
        </p:txBody>
      </p:sp>
      <p:sp>
        <p:nvSpPr>
          <p:cNvPr id="11" name="Slide Number Placeholder 3"/>
          <p:cNvSpPr txBox="1">
            <a:spLocks/>
          </p:cNvSpPr>
          <p:nvPr userDrawn="1"/>
        </p:nvSpPr>
        <p:spPr>
          <a:xfrm>
            <a:off x="6600825" y="7678899"/>
            <a:ext cx="2057400" cy="365125"/>
          </a:xfrm>
          <a:prstGeom prst="rect">
            <a:avLst/>
          </a:prstGeom>
        </p:spPr>
        <p:txBody>
          <a:bodyPr/>
          <a:lstStyle>
            <a:defPPr>
              <a:defRPr lang="en-US"/>
            </a:defPPr>
            <a:lvl1pPr marL="0" algn="l" defTabSz="914400" rtl="0" eaLnBrk="1" latinLnBrk="0" hangingPunct="1">
              <a:defRPr sz="1100" kern="1200">
                <a:solidFill>
                  <a:schemeClr val="bg1">
                    <a:lumMod val="95000"/>
                  </a:schemeClr>
                </a:solidFill>
                <a:latin typeface="Cambria" charset="0"/>
                <a:ea typeface="Cambria" charset="0"/>
                <a:cs typeface="Cambri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2017 Spring Opening Day | </a:t>
            </a:r>
            <a:fld id="{3A830BE1-3312-9048-8902-FA3CE5786C52}" type="slidenum">
              <a:rPr lang="en-US" smtClean="0"/>
              <a:pPr/>
              <a:t>‹#›</a:t>
            </a:fld>
            <a:endParaRPr lang="en-US" dirty="0"/>
          </a:p>
        </p:txBody>
      </p:sp>
      <p:pic>
        <p:nvPicPr>
          <p:cNvPr id="12" name="Picture 1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629525" y="6407364"/>
            <a:ext cx="994530" cy="343564"/>
          </a:xfrm>
          <a:prstGeom prst="rect">
            <a:avLst/>
          </a:prstGeom>
        </p:spPr>
      </p:pic>
    </p:spTree>
    <p:extLst>
      <p:ext uri="{BB962C8B-B14F-4D97-AF65-F5344CB8AC3E}">
        <p14:creationId xmlns:p14="http://schemas.microsoft.com/office/powerpoint/2010/main" val="5997653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 id="2147483667" r:id="rId5"/>
    <p:sldLayoutId id="2147483672" r:id="rId6"/>
    <p:sldLayoutId id="2147483668" r:id="rId7"/>
    <p:sldLayoutId id="2147483677" r:id="rId8"/>
    <p:sldLayoutId id="214748367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a:solidFill>
            <a:schemeClr val="tx1"/>
          </a:solidFill>
          <a:latin typeface="Copperplate Gothic Bold" charset="0"/>
          <a:ea typeface="Copperplate Gothic Bold" charset="0"/>
          <a:cs typeface="Copperplate Gothic 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eodac@bakersfieldcollege.edu"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committees.kccd.edu/bc/committee/eoda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12528"/>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1178576" y="376807"/>
            <a:ext cx="701040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200" b="1" cap="small" dirty="0">
                <a:solidFill>
                  <a:srgbClr val="C00000"/>
                </a:solidFill>
                <a:latin typeface="Copperplate Gothic Bold" panose="020E0705020206020404" pitchFamily="34" charset="77"/>
              </a:rPr>
              <a:t>EODAC launch meeting</a:t>
            </a:r>
          </a:p>
          <a:p>
            <a:pPr algn="ctr">
              <a:defRPr/>
            </a:pPr>
            <a:r>
              <a:rPr lang="en-US" sz="2200" b="1" cap="small" dirty="0">
                <a:solidFill>
                  <a:srgbClr val="C00000"/>
                </a:solidFill>
                <a:latin typeface="Copperplate Gothic Bold" panose="020E0705020206020404" pitchFamily="34" charset="77"/>
              </a:rPr>
              <a:t>August 31, 2020</a:t>
            </a:r>
          </a:p>
        </p:txBody>
      </p:sp>
      <p:sp>
        <p:nvSpPr>
          <p:cNvPr id="3" name="Rectangle 2"/>
          <p:cNvSpPr/>
          <p:nvPr/>
        </p:nvSpPr>
        <p:spPr>
          <a:xfrm>
            <a:off x="555498" y="1617316"/>
            <a:ext cx="8349069" cy="1785104"/>
          </a:xfrm>
          <a:prstGeom prst="rect">
            <a:avLst/>
          </a:prstGeom>
        </p:spPr>
        <p:txBody>
          <a:bodyPr wrap="square">
            <a:spAutoFit/>
          </a:bodyPr>
          <a:lstStyle/>
          <a:p>
            <a:r>
              <a:rPr lang="en-US" sz="2200" b="1" dirty="0">
                <a:solidFill>
                  <a:srgbClr val="333333"/>
                </a:solidFill>
              </a:rPr>
              <a:t>Introductions</a:t>
            </a:r>
          </a:p>
          <a:p>
            <a:pPr marL="342900" indent="-342900">
              <a:buFont typeface="Arial" panose="020B0604020202020204" pitchFamily="34" charset="0"/>
              <a:buChar char="•"/>
            </a:pPr>
            <a:r>
              <a:rPr lang="en-US" sz="2200" b="1" dirty="0">
                <a:solidFill>
                  <a:srgbClr val="333333"/>
                </a:solidFill>
              </a:rPr>
              <a:t>Name</a:t>
            </a:r>
          </a:p>
          <a:p>
            <a:pPr marL="342900" indent="-342900">
              <a:buFont typeface="Arial" panose="020B0604020202020204" pitchFamily="34" charset="0"/>
              <a:buChar char="•"/>
            </a:pPr>
            <a:r>
              <a:rPr lang="en-US" sz="2200" b="1" dirty="0">
                <a:solidFill>
                  <a:srgbClr val="333333"/>
                </a:solidFill>
              </a:rPr>
              <a:t>Role/Title</a:t>
            </a:r>
          </a:p>
          <a:p>
            <a:pPr marL="342900" indent="-342900">
              <a:buFont typeface="Arial" panose="020B0604020202020204" pitchFamily="34" charset="0"/>
              <a:buChar char="•"/>
            </a:pPr>
            <a:r>
              <a:rPr lang="en-US" sz="2200" b="1" dirty="0" smtClean="0">
                <a:solidFill>
                  <a:srgbClr val="333333"/>
                </a:solidFill>
              </a:rPr>
              <a:t>What do you hope to gain from participatin</a:t>
            </a:r>
            <a:r>
              <a:rPr lang="en-US" sz="2200" b="1" dirty="0" smtClean="0">
                <a:solidFill>
                  <a:srgbClr val="333333"/>
                </a:solidFill>
              </a:rPr>
              <a:t>g in EODAC?</a:t>
            </a:r>
          </a:p>
          <a:p>
            <a:pPr marL="342900" indent="-342900">
              <a:buFont typeface="Arial" panose="020B0604020202020204" pitchFamily="34" charset="0"/>
              <a:buChar char="•"/>
            </a:pPr>
            <a:r>
              <a:rPr lang="en-US" sz="2200" b="1" dirty="0" smtClean="0">
                <a:solidFill>
                  <a:srgbClr val="333333"/>
                </a:solidFill>
              </a:rPr>
              <a:t>What can you contribute to EODAC?</a:t>
            </a:r>
            <a:endParaRPr lang="en-US" sz="2200" dirty="0"/>
          </a:p>
        </p:txBody>
      </p:sp>
    </p:spTree>
    <p:extLst>
      <p:ext uri="{BB962C8B-B14F-4D97-AF65-F5344CB8AC3E}">
        <p14:creationId xmlns:p14="http://schemas.microsoft.com/office/powerpoint/2010/main" val="3751851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1224832" y="327269"/>
            <a:ext cx="701040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200" b="1" cap="small" dirty="0">
                <a:solidFill>
                  <a:srgbClr val="C00000"/>
                </a:solidFill>
                <a:latin typeface="Copperplate Gothic Bold" panose="020E0705020206020404" pitchFamily="34" charset="77"/>
              </a:rPr>
              <a:t>EODAC</a:t>
            </a:r>
          </a:p>
        </p:txBody>
      </p:sp>
      <p:sp>
        <p:nvSpPr>
          <p:cNvPr id="3" name="Rectangle 2"/>
          <p:cNvSpPr/>
          <p:nvPr/>
        </p:nvSpPr>
        <p:spPr>
          <a:xfrm>
            <a:off x="555498" y="1017466"/>
            <a:ext cx="8349069" cy="2800767"/>
          </a:xfrm>
          <a:prstGeom prst="rect">
            <a:avLst/>
          </a:prstGeom>
        </p:spPr>
        <p:txBody>
          <a:bodyPr wrap="square">
            <a:spAutoFit/>
          </a:bodyPr>
          <a:lstStyle/>
          <a:p>
            <a:r>
              <a:rPr lang="en-US" sz="2200" b="1" dirty="0">
                <a:solidFill>
                  <a:srgbClr val="333333"/>
                </a:solidFill>
              </a:rPr>
              <a:t>The primary purpose of the Equal Opportunity and Diversity Advisory Committee (EODAC) is to actively assist the college in shaping the college’s cultural and institutional policies and practices that demonstrate a commitment to diversity for all students, employees, and the community at large. The EODAC is responsible for educating and orienting the college about the issues and concerns related to diversity while helping to create an inclusive, engaging, and conscious college culture.</a:t>
            </a:r>
            <a:endParaRPr lang="en-US" sz="2200" dirty="0"/>
          </a:p>
        </p:txBody>
      </p:sp>
      <p:sp>
        <p:nvSpPr>
          <p:cNvPr id="5" name="Rectangle 4"/>
          <p:cNvSpPr/>
          <p:nvPr/>
        </p:nvSpPr>
        <p:spPr>
          <a:xfrm>
            <a:off x="555498" y="3841785"/>
            <a:ext cx="6279266" cy="646331"/>
          </a:xfrm>
          <a:prstGeom prst="rect">
            <a:avLst/>
          </a:prstGeom>
        </p:spPr>
        <p:txBody>
          <a:bodyPr wrap="square">
            <a:spAutoFit/>
          </a:bodyPr>
          <a:lstStyle/>
          <a:p>
            <a:r>
              <a:rPr lang="en-US" i="1" dirty="0"/>
              <a:t>EODAC Charge Document https://committees.kccd.edu/bc/committee/eodac</a:t>
            </a:r>
          </a:p>
        </p:txBody>
      </p:sp>
    </p:spTree>
    <p:extLst>
      <p:ext uri="{BB962C8B-B14F-4D97-AF65-F5344CB8AC3E}">
        <p14:creationId xmlns:p14="http://schemas.microsoft.com/office/powerpoint/2010/main" val="98514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1224832" y="327269"/>
            <a:ext cx="701040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200" b="1" cap="small" dirty="0">
                <a:solidFill>
                  <a:srgbClr val="C00000"/>
                </a:solidFill>
                <a:latin typeface="Copperplate Gothic Bold" panose="020E0705020206020404" pitchFamily="34" charset="77"/>
              </a:rPr>
              <a:t>EODAC summer work update</a:t>
            </a:r>
          </a:p>
        </p:txBody>
      </p:sp>
      <p:sp>
        <p:nvSpPr>
          <p:cNvPr id="3" name="Rectangle 2"/>
          <p:cNvSpPr/>
          <p:nvPr/>
        </p:nvSpPr>
        <p:spPr>
          <a:xfrm>
            <a:off x="555498" y="1017466"/>
            <a:ext cx="8349069" cy="3139321"/>
          </a:xfrm>
          <a:prstGeom prst="rect">
            <a:avLst/>
          </a:prstGeom>
        </p:spPr>
        <p:txBody>
          <a:bodyPr wrap="square">
            <a:spAutoFit/>
          </a:bodyPr>
          <a:lstStyle/>
          <a:p>
            <a:pPr marL="342900" indent="-342900">
              <a:buFont typeface="Arial" panose="020B0604020202020204" pitchFamily="34" charset="0"/>
              <a:buChar char="•"/>
            </a:pPr>
            <a:r>
              <a:rPr lang="en-US" sz="2200" b="1" dirty="0">
                <a:solidFill>
                  <a:srgbClr val="333333"/>
                </a:solidFill>
              </a:rPr>
              <a:t>HR Data Requests</a:t>
            </a:r>
          </a:p>
          <a:p>
            <a:pPr marL="800100" lvl="1" indent="-342900">
              <a:buFont typeface="Arial" panose="020B0604020202020204" pitchFamily="34" charset="0"/>
              <a:buChar char="•"/>
            </a:pPr>
            <a:r>
              <a:rPr lang="en-US" sz="2200" b="1" dirty="0">
                <a:solidFill>
                  <a:srgbClr val="333333"/>
                </a:solidFill>
              </a:rPr>
              <a:t>Full-time Faculty (tenure track positions)</a:t>
            </a:r>
          </a:p>
          <a:p>
            <a:pPr marL="342900" indent="-342900">
              <a:buFont typeface="Arial" panose="020B0604020202020204" pitchFamily="34" charset="0"/>
              <a:buChar char="•"/>
            </a:pPr>
            <a:r>
              <a:rPr lang="en-US" sz="2200" b="1" dirty="0">
                <a:solidFill>
                  <a:srgbClr val="333333"/>
                </a:solidFill>
              </a:rPr>
              <a:t>EEO Plan and Funds</a:t>
            </a:r>
          </a:p>
          <a:p>
            <a:pPr marL="800100" lvl="1" indent="-342900">
              <a:buFont typeface="Arial" panose="020B0604020202020204" pitchFamily="34" charset="0"/>
              <a:buChar char="•"/>
            </a:pPr>
            <a:r>
              <a:rPr lang="en-US" sz="2200" b="1" dirty="0">
                <a:solidFill>
                  <a:srgbClr val="333333"/>
                </a:solidFill>
              </a:rPr>
              <a:t>EEO Plan and Multiple Measures Funds</a:t>
            </a:r>
          </a:p>
          <a:p>
            <a:pPr marL="1257300" lvl="2" indent="-342900">
              <a:buFont typeface="Arial" panose="020B0604020202020204" pitchFamily="34" charset="0"/>
              <a:buChar char="•"/>
            </a:pPr>
            <a:r>
              <a:rPr lang="en-US" sz="2200" b="1" dirty="0">
                <a:solidFill>
                  <a:srgbClr val="333333"/>
                </a:solidFill>
              </a:rPr>
              <a:t>Line item budget report</a:t>
            </a:r>
          </a:p>
          <a:p>
            <a:pPr marL="342900" indent="-342900">
              <a:buFont typeface="Arial" panose="020B0604020202020204" pitchFamily="34" charset="0"/>
              <a:buChar char="•"/>
            </a:pPr>
            <a:r>
              <a:rPr lang="en-US" sz="2200" b="1" dirty="0">
                <a:solidFill>
                  <a:srgbClr val="333333"/>
                </a:solidFill>
              </a:rPr>
              <a:t>Out of State Adjunct Hiring Practices</a:t>
            </a:r>
          </a:p>
          <a:p>
            <a:pPr marL="800100" lvl="1" indent="-342900">
              <a:buFont typeface="Arial" panose="020B0604020202020204" pitchFamily="34" charset="0"/>
              <a:buChar char="•"/>
            </a:pPr>
            <a:r>
              <a:rPr lang="en-US" sz="2200" b="1" dirty="0">
                <a:solidFill>
                  <a:srgbClr val="333333"/>
                </a:solidFill>
              </a:rPr>
              <a:t>Best practices not necessarily policy</a:t>
            </a:r>
          </a:p>
          <a:p>
            <a:pPr marL="342900" indent="-342900">
              <a:buFont typeface="Arial" panose="020B0604020202020204" pitchFamily="34" charset="0"/>
              <a:buChar char="•"/>
            </a:pPr>
            <a:r>
              <a:rPr lang="en-US" sz="2200" b="1" dirty="0">
                <a:solidFill>
                  <a:srgbClr val="333333"/>
                </a:solidFill>
              </a:rPr>
              <a:t>Racial Equity Commitments (Later slide)</a:t>
            </a:r>
          </a:p>
          <a:p>
            <a:pPr marL="342900" indent="-342900">
              <a:buFont typeface="Arial" panose="020B0604020202020204" pitchFamily="34" charset="0"/>
              <a:buChar char="•"/>
            </a:pPr>
            <a:r>
              <a:rPr lang="en-US" sz="2200" b="1" dirty="0">
                <a:solidFill>
                  <a:srgbClr val="333333"/>
                </a:solidFill>
              </a:rPr>
              <a:t>Educator Mentorship Project (Later slide)</a:t>
            </a:r>
            <a:endParaRPr lang="en-US" sz="2200" dirty="0"/>
          </a:p>
        </p:txBody>
      </p:sp>
    </p:spTree>
    <p:extLst>
      <p:ext uri="{BB962C8B-B14F-4D97-AF65-F5344CB8AC3E}">
        <p14:creationId xmlns:p14="http://schemas.microsoft.com/office/powerpoint/2010/main" val="3820451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129566"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447260" y="327269"/>
            <a:ext cx="8364795"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000" b="1" cap="small" dirty="0">
                <a:solidFill>
                  <a:srgbClr val="C00000"/>
                </a:solidFill>
                <a:latin typeface="Copperplate Gothic Bold" panose="020E0705020206020404" pitchFamily="34" charset="77"/>
              </a:rPr>
              <a:t>EODAC Racial Equity Commitments Oversight: Sub-committees</a:t>
            </a:r>
          </a:p>
        </p:txBody>
      </p:sp>
      <p:sp>
        <p:nvSpPr>
          <p:cNvPr id="3" name="Rectangle 2"/>
          <p:cNvSpPr/>
          <p:nvPr/>
        </p:nvSpPr>
        <p:spPr>
          <a:xfrm>
            <a:off x="169421" y="849399"/>
            <a:ext cx="8349069" cy="5170646"/>
          </a:xfrm>
          <a:prstGeom prst="rect">
            <a:avLst/>
          </a:prstGeom>
        </p:spPr>
        <p:txBody>
          <a:bodyPr wrap="square">
            <a:spAutoFit/>
          </a:bodyPr>
          <a:lstStyle/>
          <a:p>
            <a:pPr marL="342900" indent="-342900">
              <a:buFont typeface="Arial" panose="020B0604020202020204" pitchFamily="34" charset="0"/>
              <a:buChar char="•"/>
            </a:pPr>
            <a:r>
              <a:rPr lang="en-US" sz="1500" b="1" dirty="0">
                <a:solidFill>
                  <a:srgbClr val="C00000"/>
                </a:solidFill>
              </a:rPr>
              <a:t>A Racial Equity Student Success Agenda</a:t>
            </a:r>
          </a:p>
          <a:p>
            <a:pPr marL="742950" lvl="1" indent="-285750">
              <a:buFont typeface="Arial" panose="020B0604020202020204" pitchFamily="34" charset="0"/>
              <a:buChar char="•"/>
            </a:pPr>
            <a:r>
              <a:rPr lang="en-US" sz="1500" dirty="0"/>
              <a:t>Bakersfield College commits to sharpening our focus on </a:t>
            </a:r>
            <a:r>
              <a:rPr lang="en-US" sz="1500" b="1" i="1" dirty="0"/>
              <a:t>dismantling institutional barriers </a:t>
            </a:r>
            <a:r>
              <a:rPr lang="en-US" sz="1500" dirty="0"/>
              <a:t>in access, momentum, and completion. BC administrators, faculty, and staff will </a:t>
            </a:r>
            <a:r>
              <a:rPr lang="en-US" sz="1500" b="1" i="1" dirty="0"/>
              <a:t>intensify our resolve </a:t>
            </a:r>
            <a:r>
              <a:rPr lang="en-US" sz="1500" dirty="0"/>
              <a:t>to achieve racial equity in outcomes for our students of color. </a:t>
            </a:r>
          </a:p>
          <a:p>
            <a:pPr marL="1200150" lvl="2" indent="-285750">
              <a:buFont typeface="Arial" panose="020B0604020202020204" pitchFamily="34" charset="0"/>
              <a:buChar char="•"/>
            </a:pPr>
            <a:r>
              <a:rPr lang="en-US" sz="1500" b="1" dirty="0"/>
              <a:t>A Racial Equity Student Success Agenda means: </a:t>
            </a:r>
            <a:endParaRPr lang="en-US" sz="1500" dirty="0"/>
          </a:p>
          <a:p>
            <a:pPr marL="1657350" lvl="3" indent="-285750">
              <a:buFont typeface="Arial" panose="020B0604020202020204" pitchFamily="34" charset="0"/>
              <a:buChar char="•"/>
            </a:pPr>
            <a:r>
              <a:rPr lang="en-US" sz="1500" dirty="0"/>
              <a:t>Completion cohort for African American/Black and Latinx students </a:t>
            </a:r>
          </a:p>
          <a:p>
            <a:pPr marL="1657350" lvl="3" indent="-285750">
              <a:buFont typeface="Arial" panose="020B0604020202020204" pitchFamily="34" charset="0"/>
              <a:buChar char="•"/>
            </a:pPr>
            <a:r>
              <a:rPr lang="en-US" sz="1500" dirty="0"/>
              <a:t>Address and remove financial barriers and resolve the digital divide</a:t>
            </a:r>
          </a:p>
          <a:p>
            <a:pPr marL="1657350" lvl="3" indent="-285750">
              <a:buFont typeface="Arial" panose="020B0604020202020204" pitchFamily="34" charset="0"/>
              <a:buChar char="•"/>
            </a:pPr>
            <a:r>
              <a:rPr lang="en-US" sz="1500" dirty="0"/>
              <a:t>Disaggregation of all data by race and established racial equity targets for access and completion </a:t>
            </a:r>
          </a:p>
          <a:p>
            <a:pPr marL="1657350" lvl="3" indent="-285750">
              <a:buFont typeface="Arial" panose="020B0604020202020204" pitchFamily="34" charset="0"/>
              <a:buChar char="•"/>
            </a:pPr>
            <a:r>
              <a:rPr lang="en-US" sz="1500" dirty="0"/>
              <a:t>Accountability measures if the institution does not meet published racial equity targets </a:t>
            </a:r>
          </a:p>
          <a:p>
            <a:pPr lvl="3"/>
            <a:endParaRPr lang="en-US" sz="1500" dirty="0"/>
          </a:p>
          <a:p>
            <a:pPr marL="342900" indent="-342900">
              <a:buFont typeface="Arial" panose="020B0604020202020204" pitchFamily="34" charset="0"/>
              <a:buChar char="•"/>
            </a:pPr>
            <a:r>
              <a:rPr lang="en-US" sz="1500" b="1" dirty="0">
                <a:solidFill>
                  <a:srgbClr val="C00000"/>
                </a:solidFill>
              </a:rPr>
              <a:t>Collective Consciousness Raising</a:t>
            </a:r>
          </a:p>
          <a:p>
            <a:pPr marL="800100" lvl="1" indent="-342900">
              <a:buFont typeface="Arial" panose="020B0604020202020204" pitchFamily="34" charset="0"/>
              <a:buChar char="•"/>
            </a:pPr>
            <a:r>
              <a:rPr lang="en-US" sz="1500" dirty="0"/>
              <a:t>Bakersfield College commits to addressing systemic issues of environmental </a:t>
            </a:r>
            <a:r>
              <a:rPr lang="en-US" sz="1500" dirty="0" err="1"/>
              <a:t>microaggressions</a:t>
            </a:r>
            <a:r>
              <a:rPr lang="en-US" sz="1500" dirty="0"/>
              <a:t>, implicit bias, and racism through collective consciousness raising. We commit to </a:t>
            </a:r>
            <a:r>
              <a:rPr lang="en-US" sz="1500" b="1" i="1" dirty="0"/>
              <a:t>strengthening our campus culture </a:t>
            </a:r>
            <a:r>
              <a:rPr lang="en-US" sz="1500" dirty="0"/>
              <a:t>so that faculty, staff, students, and our partners are aware of and equipped to </a:t>
            </a:r>
            <a:r>
              <a:rPr lang="en-US" sz="1500" b="1" i="1" dirty="0"/>
              <a:t>disrupt policies and practices </a:t>
            </a:r>
            <a:r>
              <a:rPr lang="en-US" sz="1500" dirty="0"/>
              <a:t>that disproportionately affect students of color. </a:t>
            </a:r>
          </a:p>
          <a:p>
            <a:pPr marL="1257300" lvl="2" indent="-342900">
              <a:buFont typeface="Arial" panose="020B0604020202020204" pitchFamily="34" charset="0"/>
              <a:buChar char="•"/>
            </a:pPr>
            <a:r>
              <a:rPr lang="en-US" sz="1500" b="1" dirty="0"/>
              <a:t>Collective Consciousness Raising means</a:t>
            </a:r>
            <a:r>
              <a:rPr lang="en-US" sz="1500" dirty="0"/>
              <a:t>: </a:t>
            </a:r>
          </a:p>
          <a:p>
            <a:pPr marL="1714500" lvl="3" indent="-342900">
              <a:buFont typeface="Arial" panose="020B0604020202020204" pitchFamily="34" charset="0"/>
              <a:buChar char="•"/>
            </a:pPr>
            <a:r>
              <a:rPr lang="en-US" sz="1500" dirty="0"/>
              <a:t>Engagement of 60 faculty and staff in the USC Racial Equity Institutes </a:t>
            </a:r>
          </a:p>
          <a:p>
            <a:pPr marL="1714500" lvl="3" indent="-342900">
              <a:buFont typeface="Arial" panose="020B0604020202020204" pitchFamily="34" charset="0"/>
              <a:buChar char="•"/>
            </a:pPr>
            <a:r>
              <a:rPr lang="en-US" sz="1500" dirty="0"/>
              <a:t>Equity-minded, culturally-competent professional development </a:t>
            </a:r>
          </a:p>
          <a:p>
            <a:pPr marL="1714500" lvl="3" indent="-342900">
              <a:buFont typeface="Arial" panose="020B0604020202020204" pitchFamily="34" charset="0"/>
              <a:buChar char="•"/>
            </a:pPr>
            <a:r>
              <a:rPr lang="en-US" sz="1500" dirty="0"/>
              <a:t>Curation of resources on race and cultural competence </a:t>
            </a:r>
          </a:p>
          <a:p>
            <a:pPr marL="1714500" lvl="3" indent="-342900">
              <a:buFont typeface="Arial" panose="020B0604020202020204" pitchFamily="34" charset="0"/>
              <a:buChar char="•"/>
            </a:pPr>
            <a:r>
              <a:rPr lang="en-US" sz="1500" dirty="0"/>
              <a:t>Community engagement in dialogue and action for racial equity </a:t>
            </a:r>
          </a:p>
        </p:txBody>
      </p:sp>
    </p:spTree>
    <p:extLst>
      <p:ext uri="{BB962C8B-B14F-4D97-AF65-F5344CB8AC3E}">
        <p14:creationId xmlns:p14="http://schemas.microsoft.com/office/powerpoint/2010/main" val="395576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129566"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278296" y="327269"/>
            <a:ext cx="853376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000" b="1" cap="small" dirty="0">
                <a:solidFill>
                  <a:srgbClr val="C00000"/>
                </a:solidFill>
                <a:latin typeface="Copperplate Gothic Bold" panose="020E0705020206020404" pitchFamily="34" charset="77"/>
              </a:rPr>
              <a:t>EODAC Racial Equity Commitments Oversight: subcommittees</a:t>
            </a:r>
          </a:p>
        </p:txBody>
      </p:sp>
      <p:sp>
        <p:nvSpPr>
          <p:cNvPr id="3" name="Rectangle 2"/>
          <p:cNvSpPr/>
          <p:nvPr/>
        </p:nvSpPr>
        <p:spPr>
          <a:xfrm>
            <a:off x="278296" y="938078"/>
            <a:ext cx="8580015" cy="5170646"/>
          </a:xfrm>
          <a:prstGeom prst="rect">
            <a:avLst/>
          </a:prstGeom>
        </p:spPr>
        <p:txBody>
          <a:bodyPr wrap="square">
            <a:spAutoFit/>
          </a:bodyPr>
          <a:lstStyle/>
          <a:p>
            <a:pPr marL="342900" indent="-342900">
              <a:buFont typeface="Arial" panose="020B0604020202020204" pitchFamily="34" charset="0"/>
              <a:buChar char="•"/>
            </a:pPr>
            <a:r>
              <a:rPr lang="en-US" sz="1500" b="1" dirty="0">
                <a:solidFill>
                  <a:srgbClr val="C00000"/>
                </a:solidFill>
              </a:rPr>
              <a:t>Faculty and Staff Diversification</a:t>
            </a:r>
          </a:p>
          <a:p>
            <a:pPr marL="800100" lvl="1" indent="-342900">
              <a:buFont typeface="Arial" panose="020B0604020202020204" pitchFamily="34" charset="0"/>
              <a:buChar char="•"/>
            </a:pPr>
            <a:r>
              <a:rPr lang="en-US" sz="1500" dirty="0"/>
              <a:t>Bakersfield College commits to </a:t>
            </a:r>
            <a:r>
              <a:rPr lang="en-US" sz="1500" b="1" i="1" dirty="0"/>
              <a:t>an inclusive learning environment </a:t>
            </a:r>
            <a:r>
              <a:rPr lang="en-US" sz="1500" dirty="0"/>
              <a:t>by diversifying our faculty. It is imperative our students of color see in our faculty ranks people who look like them and share their lived experiences. We commit to </a:t>
            </a:r>
            <a:r>
              <a:rPr lang="en-US" sz="1500" b="1" i="1" dirty="0"/>
              <a:t>cultural competence in recruitment and hiring practices</a:t>
            </a:r>
            <a:r>
              <a:rPr lang="en-US" sz="1500" dirty="0"/>
              <a:t>, and will establish a </a:t>
            </a:r>
            <a:r>
              <a:rPr lang="en-US" sz="1500" b="1" i="1" dirty="0"/>
              <a:t>Faculty Internship Program </a:t>
            </a:r>
            <a:r>
              <a:rPr lang="en-US" sz="1500" dirty="0"/>
              <a:t>to reach a more diverse pool of applicants. </a:t>
            </a:r>
          </a:p>
          <a:p>
            <a:pPr marL="1257300" lvl="2" indent="-342900">
              <a:buFont typeface="Arial" panose="020B0604020202020204" pitchFamily="34" charset="0"/>
              <a:buChar char="•"/>
            </a:pPr>
            <a:r>
              <a:rPr lang="en-US" sz="1500" b="1" dirty="0"/>
              <a:t>Faculty and Staff Diversification means: </a:t>
            </a:r>
            <a:endParaRPr lang="en-US" sz="1500" dirty="0"/>
          </a:p>
          <a:p>
            <a:pPr marL="1714500" lvl="3" indent="-342900">
              <a:buFont typeface="Arial" panose="020B0604020202020204" pitchFamily="34" charset="0"/>
              <a:buChar char="•"/>
            </a:pPr>
            <a:r>
              <a:rPr lang="en-US" sz="1500" dirty="0"/>
              <a:t>Development of a Faculty Diversification Internship Program </a:t>
            </a:r>
          </a:p>
          <a:p>
            <a:pPr marL="1714500" lvl="3" indent="-342900">
              <a:buFont typeface="Arial" panose="020B0604020202020204" pitchFamily="34" charset="0"/>
              <a:buChar char="•"/>
            </a:pPr>
            <a:r>
              <a:rPr lang="en-US" sz="1500" dirty="0"/>
              <a:t>Evaluation of recruitment and hiring practices </a:t>
            </a:r>
          </a:p>
          <a:p>
            <a:pPr marL="1714500" lvl="3" indent="-342900">
              <a:buFont typeface="Arial" panose="020B0604020202020204" pitchFamily="34" charset="0"/>
              <a:buChar char="•"/>
            </a:pPr>
            <a:r>
              <a:rPr lang="en-US" sz="1500" dirty="0"/>
              <a:t>Improved training for search committee members </a:t>
            </a:r>
          </a:p>
          <a:p>
            <a:pPr marL="1714500" lvl="3" indent="-342900">
              <a:buFont typeface="Arial" panose="020B0604020202020204" pitchFamily="34" charset="0"/>
              <a:buChar char="•"/>
            </a:pPr>
            <a:r>
              <a:rPr lang="en-US" sz="1500" dirty="0"/>
              <a:t>Assessment of campus climate </a:t>
            </a:r>
          </a:p>
          <a:p>
            <a:pPr marL="800100" lvl="1" indent="-342900">
              <a:buFont typeface="Arial" panose="020B0604020202020204" pitchFamily="34" charset="0"/>
              <a:buChar char="•"/>
            </a:pPr>
            <a:endParaRPr lang="en-US" sz="1500" b="1" dirty="0">
              <a:solidFill>
                <a:srgbClr val="333333"/>
              </a:solidFill>
            </a:endParaRPr>
          </a:p>
          <a:p>
            <a:pPr marL="342900" indent="-342900">
              <a:buFont typeface="Arial" panose="020B0604020202020204" pitchFamily="34" charset="0"/>
              <a:buChar char="•"/>
            </a:pPr>
            <a:r>
              <a:rPr lang="en-US" sz="1500" b="1" dirty="0">
                <a:solidFill>
                  <a:srgbClr val="C00000"/>
                </a:solidFill>
              </a:rPr>
              <a:t>Race-Conscious Curriculum for Police and First Responder Training</a:t>
            </a:r>
          </a:p>
          <a:p>
            <a:pPr marL="800100" lvl="1" indent="-342900">
              <a:buFont typeface="Arial" panose="020B0604020202020204" pitchFamily="34" charset="0"/>
              <a:buChar char="•"/>
            </a:pPr>
            <a:r>
              <a:rPr lang="en-US" sz="1500" dirty="0"/>
              <a:t>Bakersfield College commits to engage faculty in a comprehensive review of public safety courses and programs to identify and address barriers to equitable student learning. Specifically, BC will partner with the Bakersfield Police Department and Kern County District Attorney to strengthen our equity-minded, culturally-informed police academy curriculum.</a:t>
            </a:r>
          </a:p>
          <a:p>
            <a:pPr marL="1257300" lvl="2" indent="-342900">
              <a:buFont typeface="Arial" panose="020B0604020202020204" pitchFamily="34" charset="0"/>
              <a:buChar char="•"/>
            </a:pPr>
            <a:r>
              <a:rPr lang="en-US" sz="1500" b="1" dirty="0"/>
              <a:t>Race-Conscious First Responder Training means: </a:t>
            </a:r>
            <a:endParaRPr lang="en-US" sz="1500" dirty="0"/>
          </a:p>
          <a:p>
            <a:pPr marL="1714500" lvl="3" indent="-342900">
              <a:buFont typeface="Arial" panose="020B0604020202020204" pitchFamily="34" charset="0"/>
              <a:buChar char="•"/>
            </a:pPr>
            <a:r>
              <a:rPr lang="en-US" sz="1500" dirty="0"/>
              <a:t>Augmentation of police academy training to include elements of the Transformational Policing Model and increasing training to 24 hour</a:t>
            </a:r>
          </a:p>
          <a:p>
            <a:pPr marL="1714500" lvl="3" indent="-342900">
              <a:buFont typeface="Arial" panose="020B0604020202020204" pitchFamily="34" charset="0"/>
              <a:buChar char="•"/>
            </a:pPr>
            <a:r>
              <a:rPr lang="en-US" sz="1500" dirty="0"/>
              <a:t>Partnership with the Bakersfield Police Department and Kern County District Attorney to diversify students enrolling in the program </a:t>
            </a:r>
          </a:p>
          <a:p>
            <a:pPr marL="1714500" lvl="3" indent="-342900">
              <a:buFont typeface="Arial" panose="020B0604020202020204" pitchFamily="34" charset="0"/>
              <a:buChar char="•"/>
            </a:pPr>
            <a:r>
              <a:rPr lang="en-US" sz="1500" dirty="0"/>
              <a:t>Expansion of applied learning and internship opportunities </a:t>
            </a:r>
          </a:p>
        </p:txBody>
      </p:sp>
    </p:spTree>
    <p:extLst>
      <p:ext uri="{BB962C8B-B14F-4D97-AF65-F5344CB8AC3E}">
        <p14:creationId xmlns:p14="http://schemas.microsoft.com/office/powerpoint/2010/main" val="260943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665921" y="327269"/>
            <a:ext cx="7822095"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200" b="1" cap="small" dirty="0">
                <a:solidFill>
                  <a:srgbClr val="C00000"/>
                </a:solidFill>
                <a:latin typeface="Copperplate Gothic Bold" panose="020E0705020206020404" pitchFamily="34" charset="77"/>
              </a:rPr>
              <a:t>Faculty Diversification and Mentorship Projects</a:t>
            </a:r>
          </a:p>
        </p:txBody>
      </p:sp>
      <p:graphicFrame>
        <p:nvGraphicFramePr>
          <p:cNvPr id="2" name="Table 1"/>
          <p:cNvGraphicFramePr>
            <a:graphicFrameLocks noGrp="1"/>
          </p:cNvGraphicFramePr>
          <p:nvPr>
            <p:extLst>
              <p:ext uri="{D42A27DB-BD31-4B8C-83A1-F6EECF244321}">
                <p14:modId xmlns:p14="http://schemas.microsoft.com/office/powerpoint/2010/main" val="470907287"/>
              </p:ext>
            </p:extLst>
          </p:nvPr>
        </p:nvGraphicFramePr>
        <p:xfrm>
          <a:off x="161186" y="812242"/>
          <a:ext cx="8575311" cy="5433060"/>
        </p:xfrm>
        <a:graphic>
          <a:graphicData uri="http://schemas.openxmlformats.org/drawingml/2006/table">
            <a:tbl>
              <a:tblPr firstRow="1" firstCol="1" bandRow="1">
                <a:tableStyleId>{5C22544A-7EE6-4342-B048-85BDC9FD1C3A}</a:tableStyleId>
              </a:tblPr>
              <a:tblGrid>
                <a:gridCol w="1409197">
                  <a:extLst>
                    <a:ext uri="{9D8B030D-6E8A-4147-A177-3AD203B41FA5}">
                      <a16:colId xmlns:a16="http://schemas.microsoft.com/office/drawing/2014/main" val="1141320004"/>
                    </a:ext>
                  </a:extLst>
                </a:gridCol>
                <a:gridCol w="3537878">
                  <a:extLst>
                    <a:ext uri="{9D8B030D-6E8A-4147-A177-3AD203B41FA5}">
                      <a16:colId xmlns:a16="http://schemas.microsoft.com/office/drawing/2014/main" val="3707637093"/>
                    </a:ext>
                  </a:extLst>
                </a:gridCol>
                <a:gridCol w="1148267">
                  <a:extLst>
                    <a:ext uri="{9D8B030D-6E8A-4147-A177-3AD203B41FA5}">
                      <a16:colId xmlns:a16="http://schemas.microsoft.com/office/drawing/2014/main" val="322009213"/>
                    </a:ext>
                  </a:extLst>
                </a:gridCol>
                <a:gridCol w="2479969">
                  <a:extLst>
                    <a:ext uri="{9D8B030D-6E8A-4147-A177-3AD203B41FA5}">
                      <a16:colId xmlns:a16="http://schemas.microsoft.com/office/drawing/2014/main" val="1708769583"/>
                    </a:ext>
                  </a:extLst>
                </a:gridCol>
              </a:tblGrid>
              <a:tr h="205474">
                <a:tc>
                  <a:txBody>
                    <a:bodyPr/>
                    <a:lstStyle/>
                    <a:p>
                      <a:pPr marL="0" marR="0" algn="l">
                        <a:lnSpc>
                          <a:spcPct val="115000"/>
                        </a:lnSpc>
                        <a:spcBef>
                          <a:spcPts val="0"/>
                        </a:spcBef>
                        <a:spcAft>
                          <a:spcPts val="0"/>
                        </a:spcAft>
                      </a:pPr>
                      <a:r>
                        <a:rPr lang="en-US" sz="1000" dirty="0">
                          <a:effectLst/>
                        </a:rPr>
                        <a:t>Program</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algn="l">
                        <a:lnSpc>
                          <a:spcPct val="115000"/>
                        </a:lnSpc>
                        <a:spcBef>
                          <a:spcPts val="0"/>
                        </a:spcBef>
                        <a:spcAft>
                          <a:spcPts val="0"/>
                        </a:spcAft>
                      </a:pPr>
                      <a:r>
                        <a:rPr lang="en-US" sz="1000" dirty="0">
                          <a:effectLst/>
                        </a:rPr>
                        <a:t>Goals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algn="l">
                        <a:lnSpc>
                          <a:spcPct val="115000"/>
                        </a:lnSpc>
                        <a:spcBef>
                          <a:spcPts val="0"/>
                        </a:spcBef>
                        <a:spcAft>
                          <a:spcPts val="0"/>
                        </a:spcAft>
                      </a:pPr>
                      <a:r>
                        <a:rPr lang="en-US" sz="1000" dirty="0">
                          <a:effectLst/>
                        </a:rPr>
                        <a:t>Targeted Candidates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algn="l">
                        <a:lnSpc>
                          <a:spcPct val="115000"/>
                        </a:lnSpc>
                        <a:spcBef>
                          <a:spcPts val="0"/>
                        </a:spcBef>
                        <a:spcAft>
                          <a:spcPts val="0"/>
                        </a:spcAft>
                      </a:pPr>
                      <a:r>
                        <a:rPr lang="en-US" sz="1000" dirty="0">
                          <a:effectLst/>
                        </a:rPr>
                        <a:t>Desired Outcomes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400323910"/>
                  </a:ext>
                </a:extLst>
              </a:tr>
              <a:tr h="581701">
                <a:tc rowSpan="3">
                  <a:txBody>
                    <a:bodyPr/>
                    <a:lstStyle/>
                    <a:p>
                      <a:pPr marL="0" marR="0" algn="l">
                        <a:lnSpc>
                          <a:spcPct val="115000"/>
                        </a:lnSpc>
                        <a:spcBef>
                          <a:spcPts val="0"/>
                        </a:spcBef>
                        <a:spcAft>
                          <a:spcPts val="0"/>
                        </a:spcAft>
                      </a:pPr>
                      <a:r>
                        <a:rPr lang="en-US" sz="1000" dirty="0">
                          <a:effectLst/>
                        </a:rPr>
                        <a:t>Faculty Diversification Fellowship Program</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l">
                        <a:lnSpc>
                          <a:spcPct val="115000"/>
                        </a:lnSpc>
                        <a:spcBef>
                          <a:spcPts val="0"/>
                        </a:spcBef>
                        <a:spcAft>
                          <a:spcPts val="0"/>
                        </a:spcAft>
                      </a:pPr>
                      <a:r>
                        <a:rPr lang="en-US" sz="1000" dirty="0">
                          <a:effectLst/>
                        </a:rPr>
                        <a:t>Focuses on preparing fellows from underrepresented minority (URM) groups to gain the professional, pedagogical, and socio-cultural skills for community college faculty positions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5000"/>
                        </a:lnSpc>
                        <a:spcBef>
                          <a:spcPts val="0"/>
                        </a:spcBef>
                        <a:spcAft>
                          <a:spcPts val="0"/>
                        </a:spcAft>
                      </a:pPr>
                      <a:r>
                        <a:rPr lang="en-US" sz="1000" dirty="0">
                          <a:effectLst/>
                        </a:rPr>
                        <a:t>Focuses on preparing STEM graduate students to transition into teaching positions in community colleges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1000" dirty="0">
                          <a:effectLst/>
                        </a:rPr>
                        <a:t>Candidates that complete this program will be equipped to apply for, and serve in faculty roles(part-time and contract) </a:t>
                      </a:r>
                    </a:p>
                    <a:p>
                      <a:pPr marL="0" marR="0" algn="l">
                        <a:lnSpc>
                          <a:spcPct val="115000"/>
                        </a:lnSpc>
                        <a:spcBef>
                          <a:spcPts val="0"/>
                        </a:spcBef>
                        <a:spcAft>
                          <a:spcPts val="0"/>
                        </a:spcAft>
                      </a:pPr>
                      <a:r>
                        <a:rPr lang="en-US" sz="1000" dirty="0">
                          <a:effectLst/>
                        </a:rPr>
                        <a:t> </a:t>
                      </a:r>
                    </a:p>
                    <a:p>
                      <a:pPr marL="0" marR="0" algn="l">
                        <a:lnSpc>
                          <a:spcPct val="115000"/>
                        </a:lnSpc>
                        <a:spcBef>
                          <a:spcPts val="0"/>
                        </a:spcBef>
                        <a:spcAft>
                          <a:spcPts val="0"/>
                        </a:spcAft>
                      </a:pPr>
                      <a:r>
                        <a:rPr lang="en-US" sz="1000" dirty="0">
                          <a:effectLst/>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026257"/>
                  </a:ext>
                </a:extLst>
              </a:tr>
              <a:tr h="547861">
                <a:tc vMerge="1">
                  <a:txBody>
                    <a:bodyPr/>
                    <a:lstStyle/>
                    <a:p>
                      <a:endParaRPr lang="en-US"/>
                    </a:p>
                  </a:txBody>
                  <a:tcPr/>
                </a:tc>
                <a:tc>
                  <a:txBody>
                    <a:bodyPr/>
                    <a:lstStyle/>
                    <a:p>
                      <a:pPr marL="0" marR="0" algn="l">
                        <a:lnSpc>
                          <a:spcPct val="115000"/>
                        </a:lnSpc>
                        <a:spcBef>
                          <a:spcPts val="0"/>
                        </a:spcBef>
                        <a:spcAft>
                          <a:spcPts val="0"/>
                        </a:spcAft>
                      </a:pPr>
                      <a:r>
                        <a:rPr lang="en-US" sz="1000" dirty="0">
                          <a:effectLst/>
                        </a:rPr>
                        <a:t>Increases the diversity of California Community College faculty by preparing URM candidates to effectively navigate the faculty application and interview process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gn="l">
                        <a:lnSpc>
                          <a:spcPct val="115000"/>
                        </a:lnSpc>
                        <a:spcBef>
                          <a:spcPts val="0"/>
                        </a:spcBef>
                        <a:spcAft>
                          <a:spcPts val="0"/>
                        </a:spcAft>
                      </a:pPr>
                      <a:r>
                        <a:rPr lang="en-US" sz="1000" dirty="0">
                          <a:effectLst/>
                        </a:rPr>
                        <a:t>Graduates will receive specialty training that will equip them to assist with campus-wide efforts, such as rural initiatives, inmate scholars program, early college, dual enrollment, amongst others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7401273"/>
                  </a:ext>
                </a:extLst>
              </a:tr>
              <a:tr h="513684">
                <a:tc vMerge="1">
                  <a:txBody>
                    <a:bodyPr/>
                    <a:lstStyle/>
                    <a:p>
                      <a:endParaRPr lang="en-US"/>
                    </a:p>
                  </a:txBody>
                  <a:tcPr/>
                </a:tc>
                <a:tc>
                  <a:txBody>
                    <a:bodyPr/>
                    <a:lstStyle/>
                    <a:p>
                      <a:pPr marL="0" marR="0" algn="l">
                        <a:lnSpc>
                          <a:spcPct val="115000"/>
                        </a:lnSpc>
                        <a:spcBef>
                          <a:spcPts val="0"/>
                        </a:spcBef>
                        <a:spcAft>
                          <a:spcPts val="0"/>
                        </a:spcAft>
                      </a:pPr>
                      <a:r>
                        <a:rPr lang="en-US" sz="1000" dirty="0">
                          <a:effectLst/>
                        </a:rPr>
                        <a:t>Increase the retention, progression, and success of URM students by increasing the number of faculty that properly represent student demographics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gn="l">
                        <a:lnSpc>
                          <a:spcPct val="115000"/>
                        </a:lnSpc>
                        <a:spcBef>
                          <a:spcPts val="0"/>
                        </a:spcBef>
                        <a:spcAft>
                          <a:spcPts val="0"/>
                        </a:spcAft>
                      </a:pPr>
                      <a:r>
                        <a:rPr lang="en-US" sz="1000" dirty="0">
                          <a:effectLst/>
                        </a:rPr>
                        <a:t>Graduates of the program will be equipped to apply and interview for faculty positions in schools across the California Community College System</a:t>
                      </a:r>
                    </a:p>
                    <a:p>
                      <a:pPr marL="0" marR="0" algn="l">
                        <a:lnSpc>
                          <a:spcPct val="115000"/>
                        </a:lnSpc>
                        <a:spcBef>
                          <a:spcPts val="0"/>
                        </a:spcBef>
                        <a:spcAft>
                          <a:spcPts val="0"/>
                        </a:spcAft>
                      </a:pPr>
                      <a:r>
                        <a:rPr lang="en-US" sz="1000" dirty="0">
                          <a:effectLst/>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851059"/>
                  </a:ext>
                </a:extLst>
              </a:tr>
              <a:tr h="2054734">
                <a:tc>
                  <a:txBody>
                    <a:bodyPr/>
                    <a:lstStyle/>
                    <a:p>
                      <a:pPr marL="0" marR="0" algn="l">
                        <a:lnSpc>
                          <a:spcPct val="115000"/>
                        </a:lnSpc>
                        <a:spcBef>
                          <a:spcPts val="0"/>
                        </a:spcBef>
                        <a:spcAft>
                          <a:spcPts val="0"/>
                        </a:spcAft>
                      </a:pPr>
                      <a:r>
                        <a:rPr lang="en-US" sz="1000" dirty="0">
                          <a:effectLst/>
                        </a:rPr>
                        <a:t>EODAC Educator Mentorship Project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l">
                        <a:lnSpc>
                          <a:spcPct val="115000"/>
                        </a:lnSpc>
                        <a:spcBef>
                          <a:spcPts val="0"/>
                        </a:spcBef>
                        <a:spcAft>
                          <a:spcPts val="0"/>
                        </a:spcAft>
                      </a:pPr>
                      <a:r>
                        <a:rPr lang="en-US" sz="1000" dirty="0">
                          <a:effectLst/>
                        </a:rPr>
                        <a:t>The Employee Mentoring Project, EODAC will take 20 participants composed of both adjunct faculty and classified employees through a series of workshops and trainings to put employees in a better position to capture full-time employment or job advancement. Participants will get a thorough and honest reading of their foundational documents associated with hiring applications, which could include but is not limited to:</a:t>
                      </a:r>
                    </a:p>
                    <a:p>
                      <a:pPr marL="0" marR="0" algn="l">
                        <a:lnSpc>
                          <a:spcPct val="115000"/>
                        </a:lnSpc>
                        <a:spcBef>
                          <a:spcPts val="0"/>
                        </a:spcBef>
                        <a:spcAft>
                          <a:spcPts val="0"/>
                        </a:spcAft>
                      </a:pPr>
                      <a:r>
                        <a:rPr lang="en-US" sz="1000" dirty="0">
                          <a:effectLst/>
                        </a:rPr>
                        <a:t>•Curriculum Vitae / Resume</a:t>
                      </a:r>
                    </a:p>
                    <a:p>
                      <a:pPr marL="0" marR="0" algn="l">
                        <a:lnSpc>
                          <a:spcPct val="115000"/>
                        </a:lnSpc>
                        <a:spcBef>
                          <a:spcPts val="0"/>
                        </a:spcBef>
                        <a:spcAft>
                          <a:spcPts val="0"/>
                        </a:spcAft>
                      </a:pPr>
                      <a:r>
                        <a:rPr lang="en-US" sz="1000" dirty="0">
                          <a:effectLst/>
                        </a:rPr>
                        <a:t>•Cover Letter / Letter of Interest</a:t>
                      </a:r>
                    </a:p>
                    <a:p>
                      <a:pPr marL="0" marR="0" algn="l">
                        <a:lnSpc>
                          <a:spcPct val="115000"/>
                        </a:lnSpc>
                        <a:spcBef>
                          <a:spcPts val="0"/>
                        </a:spcBef>
                        <a:spcAft>
                          <a:spcPts val="0"/>
                        </a:spcAft>
                      </a:pPr>
                      <a:r>
                        <a:rPr lang="en-US" sz="1000" dirty="0">
                          <a:effectLst/>
                        </a:rPr>
                        <a:t>•Teaching Philosophy</a:t>
                      </a:r>
                    </a:p>
                    <a:p>
                      <a:pPr marL="0" marR="0" algn="l">
                        <a:lnSpc>
                          <a:spcPct val="115000"/>
                        </a:lnSpc>
                        <a:spcBef>
                          <a:spcPts val="0"/>
                        </a:spcBef>
                        <a:spcAft>
                          <a:spcPts val="0"/>
                        </a:spcAft>
                      </a:pPr>
                      <a:r>
                        <a:rPr lang="en-US" sz="1000" dirty="0">
                          <a:effectLst/>
                        </a:rPr>
                        <a:t>•Diversity/Equity Statement</a:t>
                      </a:r>
                    </a:p>
                    <a:p>
                      <a:pPr marL="0" marR="0" algn="l">
                        <a:lnSpc>
                          <a:spcPct val="115000"/>
                        </a:lnSpc>
                        <a:spcBef>
                          <a:spcPts val="0"/>
                        </a:spcBef>
                        <a:spcAft>
                          <a:spcPts val="0"/>
                        </a:spcAft>
                      </a:pPr>
                      <a:r>
                        <a:rPr lang="en-US" sz="1000" dirty="0">
                          <a:effectLst/>
                        </a:rPr>
                        <a:t>•Addressing Interview Questions</a:t>
                      </a:r>
                    </a:p>
                    <a:p>
                      <a:pPr marL="0" marR="0" algn="l">
                        <a:lnSpc>
                          <a:spcPct val="115000"/>
                        </a:lnSpc>
                        <a:spcBef>
                          <a:spcPts val="0"/>
                        </a:spcBef>
                        <a:spcAft>
                          <a:spcPts val="0"/>
                        </a:spcAft>
                      </a:pPr>
                      <a:r>
                        <a:rPr lang="en-US" sz="1000" dirty="0">
                          <a:effectLst/>
                        </a:rPr>
                        <a:t>•Teaching Demonstration</a:t>
                      </a:r>
                    </a:p>
                    <a:p>
                      <a:pPr marL="0" marR="0" algn="l">
                        <a:lnSpc>
                          <a:spcPct val="115000"/>
                        </a:lnSpc>
                        <a:spcBef>
                          <a:spcPts val="0"/>
                        </a:spcBef>
                        <a:spcAft>
                          <a:spcPts val="0"/>
                        </a:spcAft>
                      </a:pPr>
                      <a:r>
                        <a:rPr lang="en-US" sz="1000" dirty="0">
                          <a:effectLst/>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1000" dirty="0">
                          <a:effectLst/>
                        </a:rPr>
                        <a:t>Designed to help adjunct faculty and classified employees be more competitive and marketable as they look towards future employment opportunities</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1000" dirty="0">
                          <a:effectLst/>
                        </a:rPr>
                        <a:t>Participants will walk away from this project with a better understanding of what professionals in the field look for during the hiring process, will get honest feedback about their application materials as well as ways they can strengthen their application, and guidance regarding how and where to get involved on and off-campus to become more competitive on the job market.</a:t>
                      </a:r>
                    </a:p>
                    <a:p>
                      <a:pPr marL="0" marR="0" algn="l">
                        <a:lnSpc>
                          <a:spcPct val="115000"/>
                        </a:lnSpc>
                        <a:spcBef>
                          <a:spcPts val="0"/>
                        </a:spcBef>
                        <a:spcAft>
                          <a:spcPts val="0"/>
                        </a:spcAft>
                      </a:pPr>
                      <a:r>
                        <a:rPr lang="en-US" sz="1000" dirty="0">
                          <a:effectLst/>
                        </a:rPr>
                        <a:t> </a:t>
                      </a:r>
                      <a:endParaRPr lang="en-US" sz="1000" dirty="0">
                        <a:effectLst/>
                        <a:latin typeface="Cambria" panose="02040503050406030204" pitchFamily="18" charset="0"/>
                        <a:ea typeface="Calibri" panose="020F0502020204030204" pitchFamily="34" charset="0"/>
                        <a:cs typeface="Times New Roman" panose="02020603050405020304" pitchFamily="18" charset="0"/>
                      </a:endParaRPr>
                    </a:p>
                  </a:txBody>
                  <a:tcPr marL="40740" marR="407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3998943"/>
                  </a:ext>
                </a:extLst>
              </a:tr>
            </a:tbl>
          </a:graphicData>
        </a:graphic>
      </p:graphicFrame>
    </p:spTree>
    <p:extLst>
      <p:ext uri="{BB962C8B-B14F-4D97-AF65-F5344CB8AC3E}">
        <p14:creationId xmlns:p14="http://schemas.microsoft.com/office/powerpoint/2010/main" val="164196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1224832" y="327269"/>
            <a:ext cx="701040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2200" b="1" cap="small" dirty="0">
                <a:solidFill>
                  <a:srgbClr val="C00000"/>
                </a:solidFill>
                <a:latin typeface="Copperplate Gothic Bold" panose="020E0705020206020404" pitchFamily="34" charset="77"/>
              </a:rPr>
              <a:t>EODAC member expectations</a:t>
            </a:r>
          </a:p>
        </p:txBody>
      </p:sp>
      <p:sp>
        <p:nvSpPr>
          <p:cNvPr id="3" name="Rectangle 2"/>
          <p:cNvSpPr/>
          <p:nvPr/>
        </p:nvSpPr>
        <p:spPr>
          <a:xfrm>
            <a:off x="555498" y="1017466"/>
            <a:ext cx="8349069" cy="1785104"/>
          </a:xfrm>
          <a:prstGeom prst="rect">
            <a:avLst/>
          </a:prstGeom>
        </p:spPr>
        <p:txBody>
          <a:bodyPr wrap="square">
            <a:spAutoFit/>
          </a:bodyPr>
          <a:lstStyle/>
          <a:p>
            <a:pPr marL="342900" indent="-342900">
              <a:buFont typeface="Arial" panose="020B0604020202020204" pitchFamily="34" charset="0"/>
              <a:buChar char="•"/>
            </a:pPr>
            <a:r>
              <a:rPr lang="en-US" sz="2200" b="1" dirty="0" smtClean="0">
                <a:solidFill>
                  <a:srgbClr val="333333"/>
                </a:solidFill>
              </a:rPr>
              <a:t>Sense of Urgency-Capitalize on Support from President</a:t>
            </a:r>
          </a:p>
          <a:p>
            <a:pPr marL="342900" indent="-342900">
              <a:buFont typeface="Arial" panose="020B0604020202020204" pitchFamily="34" charset="0"/>
              <a:buChar char="•"/>
            </a:pPr>
            <a:r>
              <a:rPr lang="en-US" sz="2200" b="1" dirty="0" smtClean="0">
                <a:solidFill>
                  <a:srgbClr val="333333"/>
                </a:solidFill>
              </a:rPr>
              <a:t>Timely Communication</a:t>
            </a:r>
          </a:p>
          <a:p>
            <a:pPr marL="342900" indent="-342900">
              <a:buFont typeface="Arial" panose="020B0604020202020204" pitchFamily="34" charset="0"/>
              <a:buChar char="•"/>
            </a:pPr>
            <a:r>
              <a:rPr lang="en-US" sz="2200" b="1" dirty="0" smtClean="0">
                <a:solidFill>
                  <a:srgbClr val="333333"/>
                </a:solidFill>
              </a:rPr>
              <a:t>Attendance- Consistent Representation</a:t>
            </a:r>
          </a:p>
          <a:p>
            <a:pPr marL="342900" indent="-342900">
              <a:buFont typeface="Arial" panose="020B0604020202020204" pitchFamily="34" charset="0"/>
              <a:buChar char="•"/>
            </a:pPr>
            <a:r>
              <a:rPr lang="en-US" sz="2200" b="1" dirty="0" smtClean="0">
                <a:solidFill>
                  <a:srgbClr val="333333"/>
                </a:solidFill>
              </a:rPr>
              <a:t>Sub-Committee Participation (Weekly Commitment)</a:t>
            </a:r>
            <a:endParaRPr lang="en-US" sz="2200" b="1" dirty="0">
              <a:solidFill>
                <a:srgbClr val="333333"/>
              </a:solidFill>
            </a:endParaRPr>
          </a:p>
          <a:p>
            <a:pPr marL="342900" indent="-342900">
              <a:buFont typeface="Arial" panose="020B0604020202020204" pitchFamily="34" charset="0"/>
              <a:buChar char="•"/>
            </a:pPr>
            <a:r>
              <a:rPr lang="en-US" sz="2200" b="1" dirty="0">
                <a:solidFill>
                  <a:srgbClr val="333333"/>
                </a:solidFill>
              </a:rPr>
              <a:t>College Wide </a:t>
            </a:r>
            <a:r>
              <a:rPr lang="en-US" sz="2200" b="1" dirty="0" smtClean="0">
                <a:solidFill>
                  <a:srgbClr val="333333"/>
                </a:solidFill>
              </a:rPr>
              <a:t>Engagement</a:t>
            </a:r>
            <a:endParaRPr lang="en-US" sz="2200" b="1" dirty="0">
              <a:solidFill>
                <a:srgbClr val="333333"/>
              </a:solidFill>
            </a:endParaRPr>
          </a:p>
        </p:txBody>
      </p:sp>
    </p:spTree>
    <p:extLst>
      <p:ext uri="{BB962C8B-B14F-4D97-AF65-F5344CB8AC3E}">
        <p14:creationId xmlns:p14="http://schemas.microsoft.com/office/powerpoint/2010/main" val="166693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8A4A5D-C930-9149-8D9A-6C7D70ABAFA8}"/>
              </a:ext>
            </a:extLst>
          </p:cNvPr>
          <p:cNvSpPr txBox="1">
            <a:spLocks/>
          </p:cNvSpPr>
          <p:nvPr/>
        </p:nvSpPr>
        <p:spPr>
          <a:xfrm>
            <a:off x="310272" y="3155531"/>
            <a:ext cx="5841146" cy="1215749"/>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endParaRPr lang="en-US" sz="1800" dirty="0">
              <a:solidFill>
                <a:schemeClr val="bg1"/>
              </a:solidFill>
            </a:endParaRPr>
          </a:p>
        </p:txBody>
      </p:sp>
      <p:sp>
        <p:nvSpPr>
          <p:cNvPr id="13" name="Content Placeholder 2"/>
          <p:cNvSpPr txBox="1">
            <a:spLocks/>
          </p:cNvSpPr>
          <p:nvPr/>
        </p:nvSpPr>
        <p:spPr>
          <a:xfrm>
            <a:off x="555498" y="993913"/>
            <a:ext cx="8256558" cy="48172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14" name="Title 1">
            <a:extLst>
              <a:ext uri="{FF2B5EF4-FFF2-40B4-BE49-F238E27FC236}">
                <a16:creationId xmlns:a16="http://schemas.microsoft.com/office/drawing/2014/main" id="{0E4E3A06-382D-C747-93B9-1CEAB698B095}"/>
              </a:ext>
            </a:extLst>
          </p:cNvPr>
          <p:cNvSpPr txBox="1">
            <a:spLocks/>
          </p:cNvSpPr>
          <p:nvPr/>
        </p:nvSpPr>
        <p:spPr>
          <a:xfrm>
            <a:off x="1039430" y="993913"/>
            <a:ext cx="7010400" cy="610809"/>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US" sz="3600" b="1" cap="small" dirty="0">
                <a:solidFill>
                  <a:srgbClr val="C00000"/>
                </a:solidFill>
                <a:latin typeface="Copperplate Gothic Bold" panose="020E0705020206020404" pitchFamily="34" charset="77"/>
              </a:rPr>
              <a:t>Open forum</a:t>
            </a:r>
          </a:p>
        </p:txBody>
      </p:sp>
      <p:sp>
        <p:nvSpPr>
          <p:cNvPr id="6" name="Rectangle 5"/>
          <p:cNvSpPr/>
          <p:nvPr/>
        </p:nvSpPr>
        <p:spPr>
          <a:xfrm>
            <a:off x="897690" y="3323644"/>
            <a:ext cx="7830589" cy="1107996"/>
          </a:xfrm>
          <a:prstGeom prst="rect">
            <a:avLst/>
          </a:prstGeom>
        </p:spPr>
        <p:txBody>
          <a:bodyPr wrap="square">
            <a:spAutoFit/>
          </a:bodyPr>
          <a:lstStyle/>
          <a:p>
            <a:pPr lvl="1"/>
            <a:r>
              <a:rPr lang="en-US" sz="2200" b="1" dirty="0">
                <a:solidFill>
                  <a:srgbClr val="C00000"/>
                </a:solidFill>
              </a:rPr>
              <a:t>Contact:</a:t>
            </a:r>
            <a:r>
              <a:rPr lang="en-US" sz="2200" dirty="0"/>
              <a:t> </a:t>
            </a:r>
            <a:r>
              <a:rPr lang="en-US" sz="2200" dirty="0">
                <a:hlinkClick r:id="rId3"/>
              </a:rPr>
              <a:t>eodac@bakersfieldcollege.edu</a:t>
            </a:r>
            <a:endParaRPr lang="en-US" sz="2200" dirty="0"/>
          </a:p>
          <a:p>
            <a:pPr lvl="1"/>
            <a:r>
              <a:rPr lang="en-US" sz="2200" b="1" dirty="0">
                <a:solidFill>
                  <a:srgbClr val="C00000"/>
                </a:solidFill>
              </a:rPr>
              <a:t>Twitter: </a:t>
            </a:r>
            <a:r>
              <a:rPr lang="en-US" sz="2200" dirty="0"/>
              <a:t>@</a:t>
            </a:r>
            <a:r>
              <a:rPr lang="en-US" sz="2200" dirty="0" err="1"/>
              <a:t>BAKDiversity</a:t>
            </a:r>
            <a:endParaRPr lang="en-US" sz="2200" dirty="0"/>
          </a:p>
          <a:p>
            <a:pPr lvl="1"/>
            <a:r>
              <a:rPr lang="en-US" sz="2200" b="1" dirty="0">
                <a:solidFill>
                  <a:srgbClr val="C00000"/>
                </a:solidFill>
              </a:rPr>
              <a:t>Website: </a:t>
            </a:r>
            <a:r>
              <a:rPr lang="en-US" sz="2200" dirty="0">
                <a:hlinkClick r:id="rId4"/>
              </a:rPr>
              <a:t>https://committees.kccd.edu/bc/committee/eodac</a:t>
            </a:r>
            <a:endParaRPr lang="en-US" sz="2200" dirty="0"/>
          </a:p>
        </p:txBody>
      </p:sp>
    </p:spTree>
    <p:extLst>
      <p:ext uri="{BB962C8B-B14F-4D97-AF65-F5344CB8AC3E}">
        <p14:creationId xmlns:p14="http://schemas.microsoft.com/office/powerpoint/2010/main" val="146128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7049</TotalTime>
  <Words>997</Words>
  <Application>Microsoft Office PowerPoint</Application>
  <PresentationFormat>On-screen Show (4:3)</PresentationFormat>
  <Paragraphs>121</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Copperplate Gothic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Sheng Yuan Wang</dc:creator>
  <cp:lastModifiedBy>Abel Guzman</cp:lastModifiedBy>
  <cp:revision>565</cp:revision>
  <cp:lastPrinted>2017-01-13T00:36:57Z</cp:lastPrinted>
  <dcterms:created xsi:type="dcterms:W3CDTF">2016-12-09T18:58:31Z</dcterms:created>
  <dcterms:modified xsi:type="dcterms:W3CDTF">2020-08-31T22:42:43Z</dcterms:modified>
</cp:coreProperties>
</file>