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62" r:id="rId5"/>
    <p:sldId id="270" r:id="rId6"/>
    <p:sldId id="275" r:id="rId7"/>
    <p:sldId id="263" r:id="rId8"/>
    <p:sldId id="272" r:id="rId9"/>
    <p:sldId id="271" r:id="rId10"/>
    <p:sldId id="265" r:id="rId11"/>
    <p:sldId id="276" r:id="rId12"/>
    <p:sldId id="267" r:id="rId13"/>
    <p:sldId id="268" r:id="rId14"/>
    <p:sldId id="264" r:id="rId15"/>
    <p:sldId id="274"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32" autoAdjust="0"/>
  </p:normalViewPr>
  <p:slideViewPr>
    <p:cSldViewPr snapToGrid="0">
      <p:cViewPr varScale="1">
        <p:scale>
          <a:sx n="105" d="100"/>
          <a:sy n="105" d="100"/>
        </p:scale>
        <p:origin x="714" y="114"/>
      </p:cViewPr>
      <p:guideLst/>
    </p:cSldViewPr>
  </p:slideViewPr>
  <p:outlineViewPr>
    <p:cViewPr>
      <p:scale>
        <a:sx n="33" d="100"/>
        <a:sy n="33" d="100"/>
      </p:scale>
      <p:origin x="0" y="-946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DEDB5-C004-44DB-928A-1D6CEF20B4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D3061C2-99E2-4EBB-BE51-FA25D9A5899A}">
      <dgm:prSet/>
      <dgm:spPr/>
      <dgm:t>
        <a:bodyPr/>
        <a:lstStyle/>
        <a:p>
          <a:pPr rtl="0"/>
          <a:r>
            <a:rPr lang="en-US"/>
            <a:t>Introductions</a:t>
          </a:r>
          <a:r>
            <a:rPr lang="en-US">
              <a:latin typeface="Neue Haas Grotesk Text Pro"/>
            </a:rPr>
            <a:t>, Attendance, and Norms</a:t>
          </a:r>
          <a:endParaRPr lang="en-US"/>
        </a:p>
      </dgm:t>
    </dgm:pt>
    <dgm:pt modelId="{07F17653-F2B4-48F0-9214-BA98D84EADFE}" type="parTrans" cxnId="{C72FBBC7-81A7-449A-81BC-66EEF0C5DEF6}">
      <dgm:prSet/>
      <dgm:spPr/>
      <dgm:t>
        <a:bodyPr/>
        <a:lstStyle/>
        <a:p>
          <a:endParaRPr lang="en-US"/>
        </a:p>
      </dgm:t>
    </dgm:pt>
    <dgm:pt modelId="{0FF01D51-DCF1-4CF6-8A80-8663E63EC069}" type="sibTrans" cxnId="{C72FBBC7-81A7-449A-81BC-66EEF0C5DEF6}">
      <dgm:prSet/>
      <dgm:spPr/>
      <dgm:t>
        <a:bodyPr/>
        <a:lstStyle/>
        <a:p>
          <a:endParaRPr lang="en-US"/>
        </a:p>
      </dgm:t>
    </dgm:pt>
    <dgm:pt modelId="{E1CCF294-BDF1-408C-B10B-CEC64590B450}">
      <dgm:prSet/>
      <dgm:spPr/>
      <dgm:t>
        <a:bodyPr/>
        <a:lstStyle/>
        <a:p>
          <a:r>
            <a:rPr lang="en-US"/>
            <a:t>Legislation, Regulations, and Expectations</a:t>
          </a:r>
        </a:p>
      </dgm:t>
    </dgm:pt>
    <dgm:pt modelId="{2BE383D4-33A7-455D-B160-08DCEAC3B858}" type="parTrans" cxnId="{132BCF16-A09D-45D2-B224-D33E5C698873}">
      <dgm:prSet/>
      <dgm:spPr/>
      <dgm:t>
        <a:bodyPr/>
        <a:lstStyle/>
        <a:p>
          <a:endParaRPr lang="en-US"/>
        </a:p>
      </dgm:t>
    </dgm:pt>
    <dgm:pt modelId="{4F8F3B68-2CC1-4772-B8C8-BE0B4633530D}" type="sibTrans" cxnId="{132BCF16-A09D-45D2-B224-D33E5C698873}">
      <dgm:prSet/>
      <dgm:spPr/>
      <dgm:t>
        <a:bodyPr/>
        <a:lstStyle/>
        <a:p>
          <a:endParaRPr lang="en-US"/>
        </a:p>
      </dgm:t>
    </dgm:pt>
    <dgm:pt modelId="{51E2D337-AD26-4D9A-86D2-5F86A1D290CC}">
      <dgm:prSet/>
      <dgm:spPr/>
      <dgm:t>
        <a:bodyPr/>
        <a:lstStyle/>
        <a:p>
          <a:r>
            <a:rPr lang="en-US"/>
            <a:t>Word Docs</a:t>
          </a:r>
        </a:p>
      </dgm:t>
    </dgm:pt>
    <dgm:pt modelId="{90627A2F-775B-4E29-9CA5-B1B809359EA8}" type="parTrans" cxnId="{BD383420-3479-4E1E-8C95-8636CB103958}">
      <dgm:prSet/>
      <dgm:spPr/>
      <dgm:t>
        <a:bodyPr/>
        <a:lstStyle/>
        <a:p>
          <a:endParaRPr lang="en-US"/>
        </a:p>
      </dgm:t>
    </dgm:pt>
    <dgm:pt modelId="{8FDC18ED-7A76-445D-9673-D18B5948DA16}" type="sibTrans" cxnId="{BD383420-3479-4E1E-8C95-8636CB103958}">
      <dgm:prSet/>
      <dgm:spPr/>
      <dgm:t>
        <a:bodyPr/>
        <a:lstStyle/>
        <a:p>
          <a:endParaRPr lang="en-US"/>
        </a:p>
      </dgm:t>
    </dgm:pt>
    <dgm:pt modelId="{1931DE5C-2986-4FD7-BFB1-05E398A5F7B0}">
      <dgm:prSet/>
      <dgm:spPr/>
      <dgm:t>
        <a:bodyPr/>
        <a:lstStyle/>
        <a:p>
          <a:r>
            <a:rPr lang="en-US"/>
            <a:t>Spreadsheets</a:t>
          </a:r>
        </a:p>
      </dgm:t>
    </dgm:pt>
    <dgm:pt modelId="{E6579980-21DB-4F8C-8246-707A019A1AE5}" type="parTrans" cxnId="{5B496604-21F0-4EDA-9649-EF1675B7C6A1}">
      <dgm:prSet/>
      <dgm:spPr/>
      <dgm:t>
        <a:bodyPr/>
        <a:lstStyle/>
        <a:p>
          <a:endParaRPr lang="en-US"/>
        </a:p>
      </dgm:t>
    </dgm:pt>
    <dgm:pt modelId="{DB85B981-90F2-4D6A-B4C2-D16D4562B11D}" type="sibTrans" cxnId="{5B496604-21F0-4EDA-9649-EF1675B7C6A1}">
      <dgm:prSet/>
      <dgm:spPr/>
      <dgm:t>
        <a:bodyPr/>
        <a:lstStyle/>
        <a:p>
          <a:endParaRPr lang="en-US"/>
        </a:p>
      </dgm:t>
    </dgm:pt>
    <dgm:pt modelId="{2697C79F-89A3-4ADC-AF32-A273AEE8E557}">
      <dgm:prSet/>
      <dgm:spPr/>
      <dgm:t>
        <a:bodyPr/>
        <a:lstStyle/>
        <a:p>
          <a:r>
            <a:rPr lang="en-US"/>
            <a:t>PDFs</a:t>
          </a:r>
        </a:p>
      </dgm:t>
    </dgm:pt>
    <dgm:pt modelId="{F2966AAE-529D-4F6F-9D56-CABA576CEB56}" type="parTrans" cxnId="{9E172CF6-8E57-439B-B1A9-1CE558C649B0}">
      <dgm:prSet/>
      <dgm:spPr/>
      <dgm:t>
        <a:bodyPr/>
        <a:lstStyle/>
        <a:p>
          <a:endParaRPr lang="en-US"/>
        </a:p>
      </dgm:t>
    </dgm:pt>
    <dgm:pt modelId="{3E86E57D-B531-4FF0-9C7E-AC19AF8C5BD2}" type="sibTrans" cxnId="{9E172CF6-8E57-439B-B1A9-1CE558C649B0}">
      <dgm:prSet/>
      <dgm:spPr/>
      <dgm:t>
        <a:bodyPr/>
        <a:lstStyle/>
        <a:p>
          <a:endParaRPr lang="en-US"/>
        </a:p>
      </dgm:t>
    </dgm:pt>
    <dgm:pt modelId="{06AF85F3-9886-4055-9363-651870EDC17F}">
      <dgm:prSet/>
      <dgm:spPr/>
      <dgm:t>
        <a:bodyPr/>
        <a:lstStyle/>
        <a:p>
          <a:r>
            <a:rPr lang="en-US"/>
            <a:t>Take Aways</a:t>
          </a:r>
        </a:p>
      </dgm:t>
    </dgm:pt>
    <dgm:pt modelId="{7857689E-43B0-4943-88DA-542736971FBE}" type="parTrans" cxnId="{D54F9521-38BC-45D2-8049-78FED86BC09B}">
      <dgm:prSet/>
      <dgm:spPr/>
      <dgm:t>
        <a:bodyPr/>
        <a:lstStyle/>
        <a:p>
          <a:endParaRPr lang="en-US"/>
        </a:p>
      </dgm:t>
    </dgm:pt>
    <dgm:pt modelId="{7ED3994D-10F2-4E1F-AB47-07C6A0184719}" type="sibTrans" cxnId="{D54F9521-38BC-45D2-8049-78FED86BC09B}">
      <dgm:prSet/>
      <dgm:spPr/>
      <dgm:t>
        <a:bodyPr/>
        <a:lstStyle/>
        <a:p>
          <a:endParaRPr lang="en-US"/>
        </a:p>
      </dgm:t>
    </dgm:pt>
    <dgm:pt modelId="{AD566067-7A88-4D0F-8502-F159289B916E}">
      <dgm:prSet phldr="0"/>
      <dgm:spPr/>
      <dgm:t>
        <a:bodyPr/>
        <a:lstStyle/>
        <a:p>
          <a:pPr rtl="0"/>
          <a:r>
            <a:rPr lang="en-US">
              <a:latin typeface="Neue Haas Grotesk Text Pro"/>
            </a:rPr>
            <a:t>Accessibility Basics</a:t>
          </a:r>
        </a:p>
      </dgm:t>
    </dgm:pt>
    <dgm:pt modelId="{125BF3AD-467C-47BB-AFE6-932E40A71B04}" type="parTrans" cxnId="{665B3D17-E5A5-47AE-81B0-20C3025058C8}">
      <dgm:prSet/>
      <dgm:spPr/>
      <dgm:t>
        <a:bodyPr/>
        <a:lstStyle/>
        <a:p>
          <a:endParaRPr lang="en-US"/>
        </a:p>
      </dgm:t>
    </dgm:pt>
    <dgm:pt modelId="{406D648C-9AB5-444F-BD91-4123889AC86F}" type="sibTrans" cxnId="{665B3D17-E5A5-47AE-81B0-20C3025058C8}">
      <dgm:prSet/>
      <dgm:spPr/>
      <dgm:t>
        <a:bodyPr/>
        <a:lstStyle/>
        <a:p>
          <a:endParaRPr lang="en-US"/>
        </a:p>
      </dgm:t>
    </dgm:pt>
    <dgm:pt modelId="{E5411208-6F89-431E-A0C3-ACEFE6FCB6E3}">
      <dgm:prSet phldr="0"/>
      <dgm:spPr/>
      <dgm:t>
        <a:bodyPr/>
        <a:lstStyle/>
        <a:p>
          <a:r>
            <a:rPr lang="en-US">
              <a:latin typeface="Neue Haas Grotesk Text Pro"/>
            </a:rPr>
            <a:t>PowerPoints</a:t>
          </a:r>
        </a:p>
      </dgm:t>
    </dgm:pt>
    <dgm:pt modelId="{41ABC021-B1F9-4C0F-A21B-6A3559D5E10C}" type="parTrans" cxnId="{A212722E-0002-41A3-84DF-D1AB6101539F}">
      <dgm:prSet/>
      <dgm:spPr/>
      <dgm:t>
        <a:bodyPr/>
        <a:lstStyle/>
        <a:p>
          <a:endParaRPr lang="en-US"/>
        </a:p>
      </dgm:t>
    </dgm:pt>
    <dgm:pt modelId="{4C0E585D-0981-443A-A981-56932F0948FA}" type="sibTrans" cxnId="{A212722E-0002-41A3-84DF-D1AB6101539F}">
      <dgm:prSet/>
      <dgm:spPr/>
      <dgm:t>
        <a:bodyPr/>
        <a:lstStyle/>
        <a:p>
          <a:endParaRPr lang="en-US"/>
        </a:p>
      </dgm:t>
    </dgm:pt>
    <dgm:pt modelId="{2554AECE-E92F-4C60-BC84-A9E2F4CFD452}">
      <dgm:prSet phldr="0"/>
      <dgm:spPr/>
      <dgm:t>
        <a:bodyPr/>
        <a:lstStyle/>
        <a:p>
          <a:r>
            <a:rPr lang="en-US"/>
            <a:t>Emails</a:t>
          </a:r>
          <a:endParaRPr lang="en-US">
            <a:latin typeface="Neue Haas Grotesk Text Pro"/>
          </a:endParaRPr>
        </a:p>
      </dgm:t>
    </dgm:pt>
    <dgm:pt modelId="{671DFA0D-4E64-4B97-961B-2FBA145531A5}" type="parTrans" cxnId="{2FA1164D-3E7A-47B4-813C-A1296EA0AF79}">
      <dgm:prSet/>
      <dgm:spPr/>
      <dgm:t>
        <a:bodyPr/>
        <a:lstStyle/>
        <a:p>
          <a:endParaRPr lang="en-US"/>
        </a:p>
      </dgm:t>
    </dgm:pt>
    <dgm:pt modelId="{3E4A985C-DB57-4883-96DB-3D173A55095C}" type="sibTrans" cxnId="{2FA1164D-3E7A-47B4-813C-A1296EA0AF79}">
      <dgm:prSet/>
      <dgm:spPr/>
      <dgm:t>
        <a:bodyPr/>
        <a:lstStyle/>
        <a:p>
          <a:endParaRPr lang="en-US"/>
        </a:p>
      </dgm:t>
    </dgm:pt>
    <dgm:pt modelId="{0137F85B-F3A6-486B-B180-EB96E7091866}" type="pres">
      <dgm:prSet presAssocID="{072DEDB5-C004-44DB-928A-1D6CEF20B477}" presName="linear" presStyleCnt="0">
        <dgm:presLayoutVars>
          <dgm:animLvl val="lvl"/>
          <dgm:resizeHandles val="exact"/>
        </dgm:presLayoutVars>
      </dgm:prSet>
      <dgm:spPr/>
      <dgm:t>
        <a:bodyPr/>
        <a:lstStyle/>
        <a:p>
          <a:endParaRPr lang="en-US"/>
        </a:p>
      </dgm:t>
    </dgm:pt>
    <dgm:pt modelId="{F1C33695-740E-4E9A-B47E-E8A2E1880E1A}" type="pres">
      <dgm:prSet presAssocID="{5D3061C2-99E2-4EBB-BE51-FA25D9A5899A}" presName="parentText" presStyleLbl="node1" presStyleIdx="0" presStyleCnt="4">
        <dgm:presLayoutVars>
          <dgm:chMax val="0"/>
          <dgm:bulletEnabled val="1"/>
        </dgm:presLayoutVars>
      </dgm:prSet>
      <dgm:spPr/>
      <dgm:t>
        <a:bodyPr/>
        <a:lstStyle/>
        <a:p>
          <a:endParaRPr lang="en-US"/>
        </a:p>
      </dgm:t>
    </dgm:pt>
    <dgm:pt modelId="{88F9CE5E-38E4-4B44-B290-B9847879DD70}" type="pres">
      <dgm:prSet presAssocID="{0FF01D51-DCF1-4CF6-8A80-8663E63EC069}" presName="spacer" presStyleCnt="0"/>
      <dgm:spPr/>
    </dgm:pt>
    <dgm:pt modelId="{22BA1DE8-8EF0-4ADD-800A-742E804BD006}" type="pres">
      <dgm:prSet presAssocID="{E1CCF294-BDF1-408C-B10B-CEC64590B450}" presName="parentText" presStyleLbl="node1" presStyleIdx="1" presStyleCnt="4">
        <dgm:presLayoutVars>
          <dgm:chMax val="0"/>
          <dgm:bulletEnabled val="1"/>
        </dgm:presLayoutVars>
      </dgm:prSet>
      <dgm:spPr/>
      <dgm:t>
        <a:bodyPr/>
        <a:lstStyle/>
        <a:p>
          <a:endParaRPr lang="en-US"/>
        </a:p>
      </dgm:t>
    </dgm:pt>
    <dgm:pt modelId="{5075685D-18FA-44AD-B09F-D23A7D591023}" type="pres">
      <dgm:prSet presAssocID="{4F8F3B68-2CC1-4772-B8C8-BE0B4633530D}" presName="spacer" presStyleCnt="0"/>
      <dgm:spPr/>
    </dgm:pt>
    <dgm:pt modelId="{ED4C505B-8D06-410F-8429-0DDB48988825}" type="pres">
      <dgm:prSet presAssocID="{AD566067-7A88-4D0F-8502-F159289B916E}" presName="parentText" presStyleLbl="node1" presStyleIdx="2" presStyleCnt="4">
        <dgm:presLayoutVars>
          <dgm:chMax val="0"/>
          <dgm:bulletEnabled val="1"/>
        </dgm:presLayoutVars>
      </dgm:prSet>
      <dgm:spPr/>
      <dgm:t>
        <a:bodyPr/>
        <a:lstStyle/>
        <a:p>
          <a:endParaRPr lang="en-US"/>
        </a:p>
      </dgm:t>
    </dgm:pt>
    <dgm:pt modelId="{5C4F4D4C-F4FD-467D-ADE3-994F1797BAB4}" type="pres">
      <dgm:prSet presAssocID="{AD566067-7A88-4D0F-8502-F159289B916E}" presName="childText" presStyleLbl="revTx" presStyleIdx="0" presStyleCnt="1">
        <dgm:presLayoutVars>
          <dgm:bulletEnabled val="1"/>
        </dgm:presLayoutVars>
      </dgm:prSet>
      <dgm:spPr/>
      <dgm:t>
        <a:bodyPr/>
        <a:lstStyle/>
        <a:p>
          <a:endParaRPr lang="en-US"/>
        </a:p>
      </dgm:t>
    </dgm:pt>
    <dgm:pt modelId="{2ACCC0AB-2A38-42FE-B8C7-A02578CFCA56}" type="pres">
      <dgm:prSet presAssocID="{06AF85F3-9886-4055-9363-651870EDC17F}" presName="parentText" presStyleLbl="node1" presStyleIdx="3" presStyleCnt="4">
        <dgm:presLayoutVars>
          <dgm:chMax val="0"/>
          <dgm:bulletEnabled val="1"/>
        </dgm:presLayoutVars>
      </dgm:prSet>
      <dgm:spPr/>
      <dgm:t>
        <a:bodyPr/>
        <a:lstStyle/>
        <a:p>
          <a:endParaRPr lang="en-US"/>
        </a:p>
      </dgm:t>
    </dgm:pt>
  </dgm:ptLst>
  <dgm:cxnLst>
    <dgm:cxn modelId="{9E172CF6-8E57-439B-B1A9-1CE558C649B0}" srcId="{AD566067-7A88-4D0F-8502-F159289B916E}" destId="{2697C79F-89A3-4ADC-AF32-A273AEE8E557}" srcOrd="3" destOrd="0" parTransId="{F2966AAE-529D-4F6F-9D56-CABA576CEB56}" sibTransId="{3E86E57D-B531-4FF0-9C7E-AC19AF8C5BD2}"/>
    <dgm:cxn modelId="{9101F0FC-CA75-4B6D-905E-9256528852F5}" type="presOf" srcId="{072DEDB5-C004-44DB-928A-1D6CEF20B477}" destId="{0137F85B-F3A6-486B-B180-EB96E7091866}" srcOrd="0" destOrd="0" presId="urn:microsoft.com/office/officeart/2005/8/layout/vList2"/>
    <dgm:cxn modelId="{B28EAD62-FB02-49AB-B0FB-3A5E33A8E961}" type="presOf" srcId="{AD566067-7A88-4D0F-8502-F159289B916E}" destId="{ED4C505B-8D06-410F-8429-0DDB48988825}" srcOrd="0" destOrd="0" presId="urn:microsoft.com/office/officeart/2005/8/layout/vList2"/>
    <dgm:cxn modelId="{665B3D17-E5A5-47AE-81B0-20C3025058C8}" srcId="{072DEDB5-C004-44DB-928A-1D6CEF20B477}" destId="{AD566067-7A88-4D0F-8502-F159289B916E}" srcOrd="2" destOrd="0" parTransId="{125BF3AD-467C-47BB-AFE6-932E40A71B04}" sibTransId="{406D648C-9AB5-444F-BD91-4123889AC86F}"/>
    <dgm:cxn modelId="{D695DBAD-79D5-4822-908E-5DFC5911359D}" type="presOf" srcId="{51E2D337-AD26-4D9A-86D2-5F86A1D290CC}" destId="{5C4F4D4C-F4FD-467D-ADE3-994F1797BAB4}" srcOrd="0" destOrd="0" presId="urn:microsoft.com/office/officeart/2005/8/layout/vList2"/>
    <dgm:cxn modelId="{2FA1164D-3E7A-47B4-813C-A1296EA0AF79}" srcId="{AD566067-7A88-4D0F-8502-F159289B916E}" destId="{2554AECE-E92F-4C60-BC84-A9E2F4CFD452}" srcOrd="4" destOrd="0" parTransId="{671DFA0D-4E64-4B97-961B-2FBA145531A5}" sibTransId="{3E4A985C-DB57-4883-96DB-3D173A55095C}"/>
    <dgm:cxn modelId="{D54F9521-38BC-45D2-8049-78FED86BC09B}" srcId="{072DEDB5-C004-44DB-928A-1D6CEF20B477}" destId="{06AF85F3-9886-4055-9363-651870EDC17F}" srcOrd="3" destOrd="0" parTransId="{7857689E-43B0-4943-88DA-542736971FBE}" sibTransId="{7ED3994D-10F2-4E1F-AB47-07C6A0184719}"/>
    <dgm:cxn modelId="{2E93C98D-B483-41D8-A4B1-DB43A0626B69}" type="presOf" srcId="{1931DE5C-2986-4FD7-BFB1-05E398A5F7B0}" destId="{5C4F4D4C-F4FD-467D-ADE3-994F1797BAB4}" srcOrd="0" destOrd="2" presId="urn:microsoft.com/office/officeart/2005/8/layout/vList2"/>
    <dgm:cxn modelId="{7EA686C1-522C-4B99-ACAE-BBC35D0527B8}" type="presOf" srcId="{2697C79F-89A3-4ADC-AF32-A273AEE8E557}" destId="{5C4F4D4C-F4FD-467D-ADE3-994F1797BAB4}" srcOrd="0" destOrd="3" presId="urn:microsoft.com/office/officeart/2005/8/layout/vList2"/>
    <dgm:cxn modelId="{7F2A82E3-B132-4311-AD1D-110D2D359BE3}" type="presOf" srcId="{E5411208-6F89-431E-A0C3-ACEFE6FCB6E3}" destId="{5C4F4D4C-F4FD-467D-ADE3-994F1797BAB4}" srcOrd="0" destOrd="1" presId="urn:microsoft.com/office/officeart/2005/8/layout/vList2"/>
    <dgm:cxn modelId="{132BCF16-A09D-45D2-B224-D33E5C698873}" srcId="{072DEDB5-C004-44DB-928A-1D6CEF20B477}" destId="{E1CCF294-BDF1-408C-B10B-CEC64590B450}" srcOrd="1" destOrd="0" parTransId="{2BE383D4-33A7-455D-B160-08DCEAC3B858}" sibTransId="{4F8F3B68-2CC1-4772-B8C8-BE0B4633530D}"/>
    <dgm:cxn modelId="{C72FBBC7-81A7-449A-81BC-66EEF0C5DEF6}" srcId="{072DEDB5-C004-44DB-928A-1D6CEF20B477}" destId="{5D3061C2-99E2-4EBB-BE51-FA25D9A5899A}" srcOrd="0" destOrd="0" parTransId="{07F17653-F2B4-48F0-9214-BA98D84EADFE}" sibTransId="{0FF01D51-DCF1-4CF6-8A80-8663E63EC069}"/>
    <dgm:cxn modelId="{5B496604-21F0-4EDA-9649-EF1675B7C6A1}" srcId="{AD566067-7A88-4D0F-8502-F159289B916E}" destId="{1931DE5C-2986-4FD7-BFB1-05E398A5F7B0}" srcOrd="2" destOrd="0" parTransId="{E6579980-21DB-4F8C-8246-707A019A1AE5}" sibTransId="{DB85B981-90F2-4D6A-B4C2-D16D4562B11D}"/>
    <dgm:cxn modelId="{59E4FA64-6B74-4C33-BF5E-2639A086FA46}" type="presOf" srcId="{06AF85F3-9886-4055-9363-651870EDC17F}" destId="{2ACCC0AB-2A38-42FE-B8C7-A02578CFCA56}" srcOrd="0" destOrd="0" presId="urn:microsoft.com/office/officeart/2005/8/layout/vList2"/>
    <dgm:cxn modelId="{BD383420-3479-4E1E-8C95-8636CB103958}" srcId="{AD566067-7A88-4D0F-8502-F159289B916E}" destId="{51E2D337-AD26-4D9A-86D2-5F86A1D290CC}" srcOrd="0" destOrd="0" parTransId="{90627A2F-775B-4E29-9CA5-B1B809359EA8}" sibTransId="{8FDC18ED-7A76-445D-9673-D18B5948DA16}"/>
    <dgm:cxn modelId="{A212722E-0002-41A3-84DF-D1AB6101539F}" srcId="{AD566067-7A88-4D0F-8502-F159289B916E}" destId="{E5411208-6F89-431E-A0C3-ACEFE6FCB6E3}" srcOrd="1" destOrd="0" parTransId="{41ABC021-B1F9-4C0F-A21B-6A3559D5E10C}" sibTransId="{4C0E585D-0981-443A-A981-56932F0948FA}"/>
    <dgm:cxn modelId="{4EEB5606-CAE6-4EE0-B517-B281ACA2D716}" type="presOf" srcId="{5D3061C2-99E2-4EBB-BE51-FA25D9A5899A}" destId="{F1C33695-740E-4E9A-B47E-E8A2E1880E1A}" srcOrd="0" destOrd="0" presId="urn:microsoft.com/office/officeart/2005/8/layout/vList2"/>
    <dgm:cxn modelId="{208A9C86-2D55-4372-A341-F98BE465AE17}" type="presOf" srcId="{E1CCF294-BDF1-408C-B10B-CEC64590B450}" destId="{22BA1DE8-8EF0-4ADD-800A-742E804BD006}" srcOrd="0" destOrd="0" presId="urn:microsoft.com/office/officeart/2005/8/layout/vList2"/>
    <dgm:cxn modelId="{244CE107-8040-4C66-9BA9-AFB8E2BABCAC}" type="presOf" srcId="{2554AECE-E92F-4C60-BC84-A9E2F4CFD452}" destId="{5C4F4D4C-F4FD-467D-ADE3-994F1797BAB4}" srcOrd="0" destOrd="4" presId="urn:microsoft.com/office/officeart/2005/8/layout/vList2"/>
    <dgm:cxn modelId="{2B43D8BA-DD4C-4F3B-B1EF-F41409B2F612}" type="presParOf" srcId="{0137F85B-F3A6-486B-B180-EB96E7091866}" destId="{F1C33695-740E-4E9A-B47E-E8A2E1880E1A}" srcOrd="0" destOrd="0" presId="urn:microsoft.com/office/officeart/2005/8/layout/vList2"/>
    <dgm:cxn modelId="{469F4CDD-C91D-4AD9-94DE-0DA158FAE5A6}" type="presParOf" srcId="{0137F85B-F3A6-486B-B180-EB96E7091866}" destId="{88F9CE5E-38E4-4B44-B290-B9847879DD70}" srcOrd="1" destOrd="0" presId="urn:microsoft.com/office/officeart/2005/8/layout/vList2"/>
    <dgm:cxn modelId="{48F4A559-220E-4688-B8F8-1EFAE080139A}" type="presParOf" srcId="{0137F85B-F3A6-486B-B180-EB96E7091866}" destId="{22BA1DE8-8EF0-4ADD-800A-742E804BD006}" srcOrd="2" destOrd="0" presId="urn:microsoft.com/office/officeart/2005/8/layout/vList2"/>
    <dgm:cxn modelId="{02323E8F-0D20-4F32-BA3D-9D783B6E05A5}" type="presParOf" srcId="{0137F85B-F3A6-486B-B180-EB96E7091866}" destId="{5075685D-18FA-44AD-B09F-D23A7D591023}" srcOrd="3" destOrd="0" presId="urn:microsoft.com/office/officeart/2005/8/layout/vList2"/>
    <dgm:cxn modelId="{22D7EABE-1F70-488F-94FB-CF5B0C92E357}" type="presParOf" srcId="{0137F85B-F3A6-486B-B180-EB96E7091866}" destId="{ED4C505B-8D06-410F-8429-0DDB48988825}" srcOrd="4" destOrd="0" presId="urn:microsoft.com/office/officeart/2005/8/layout/vList2"/>
    <dgm:cxn modelId="{532FA6A3-848F-4E93-B09E-C5A659CC05DA}" type="presParOf" srcId="{0137F85B-F3A6-486B-B180-EB96E7091866}" destId="{5C4F4D4C-F4FD-467D-ADE3-994F1797BAB4}" srcOrd="5" destOrd="0" presId="urn:microsoft.com/office/officeart/2005/8/layout/vList2"/>
    <dgm:cxn modelId="{06A6F970-57B5-467F-84A1-C9F0B4DFFA1B}" type="presParOf" srcId="{0137F85B-F3A6-486B-B180-EB96E7091866}" destId="{2ACCC0AB-2A38-42FE-B8C7-A02578CFCA5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1AD01-3C20-4CC7-A86F-C5A57CD64A2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46C5B27-E632-4280-A4E7-07CD71EDB53F}">
      <dgm:prSet/>
      <dgm:spPr/>
      <dgm:t>
        <a:bodyPr/>
        <a:lstStyle/>
        <a:p>
          <a:r>
            <a:rPr lang="en-US"/>
            <a:t>Perceivable</a:t>
          </a:r>
        </a:p>
      </dgm:t>
    </dgm:pt>
    <dgm:pt modelId="{D028D38B-54A7-4E63-8D7A-101E2824D058}" type="parTrans" cxnId="{AD365E15-1682-417C-B2B9-0E6BBC188E29}">
      <dgm:prSet/>
      <dgm:spPr/>
      <dgm:t>
        <a:bodyPr/>
        <a:lstStyle/>
        <a:p>
          <a:endParaRPr lang="en-US"/>
        </a:p>
      </dgm:t>
    </dgm:pt>
    <dgm:pt modelId="{CC73BA30-A01D-4EC7-9184-DE9FF8E8D356}" type="sibTrans" cxnId="{AD365E15-1682-417C-B2B9-0E6BBC188E29}">
      <dgm:prSet/>
      <dgm:spPr/>
      <dgm:t>
        <a:bodyPr/>
        <a:lstStyle/>
        <a:p>
          <a:endParaRPr lang="en-US"/>
        </a:p>
      </dgm:t>
    </dgm:pt>
    <dgm:pt modelId="{7F67213E-D280-4104-AF24-FB39330B4EED}">
      <dgm:prSet/>
      <dgm:spPr/>
      <dgm:t>
        <a:bodyPr/>
        <a:lstStyle/>
        <a:p>
          <a:r>
            <a:rPr lang="en-US"/>
            <a:t>Alternative formats provided</a:t>
          </a:r>
        </a:p>
      </dgm:t>
    </dgm:pt>
    <dgm:pt modelId="{8D03CF11-A500-4D58-A68B-2D58202D5187}" type="parTrans" cxnId="{67B1570B-4432-4EDC-A199-4A4E3FFE22BC}">
      <dgm:prSet/>
      <dgm:spPr/>
      <dgm:t>
        <a:bodyPr/>
        <a:lstStyle/>
        <a:p>
          <a:endParaRPr lang="en-US"/>
        </a:p>
      </dgm:t>
    </dgm:pt>
    <dgm:pt modelId="{4C530BB8-BA3F-471D-B301-3F581192FEBB}" type="sibTrans" cxnId="{67B1570B-4432-4EDC-A199-4A4E3FFE22BC}">
      <dgm:prSet/>
      <dgm:spPr/>
      <dgm:t>
        <a:bodyPr/>
        <a:lstStyle/>
        <a:p>
          <a:endParaRPr lang="en-US"/>
        </a:p>
      </dgm:t>
    </dgm:pt>
    <dgm:pt modelId="{B328A96D-E3C1-47AE-8CE0-C193351A4E2A}">
      <dgm:prSet/>
      <dgm:spPr/>
      <dgm:t>
        <a:bodyPr/>
        <a:lstStyle/>
        <a:p>
          <a:r>
            <a:rPr lang="en-US"/>
            <a:t>Operable</a:t>
          </a:r>
        </a:p>
      </dgm:t>
    </dgm:pt>
    <dgm:pt modelId="{DFE4F58C-73E8-4885-B497-B1CAF5D39F03}" type="parTrans" cxnId="{A186D5BA-DB4E-4753-99A3-B19288C174BA}">
      <dgm:prSet/>
      <dgm:spPr/>
      <dgm:t>
        <a:bodyPr/>
        <a:lstStyle/>
        <a:p>
          <a:endParaRPr lang="en-US"/>
        </a:p>
      </dgm:t>
    </dgm:pt>
    <dgm:pt modelId="{FC54401A-14FD-4DCB-BDE5-779FBCB9A109}" type="sibTrans" cxnId="{A186D5BA-DB4E-4753-99A3-B19288C174BA}">
      <dgm:prSet/>
      <dgm:spPr/>
      <dgm:t>
        <a:bodyPr/>
        <a:lstStyle/>
        <a:p>
          <a:endParaRPr lang="en-US"/>
        </a:p>
      </dgm:t>
    </dgm:pt>
    <dgm:pt modelId="{8ED6911A-ABC3-4027-8875-CE03AB01DE82}">
      <dgm:prSet/>
      <dgm:spPr/>
      <dgm:t>
        <a:bodyPr/>
        <a:lstStyle/>
        <a:p>
          <a:r>
            <a:rPr lang="en-US"/>
            <a:t>Works when clicked</a:t>
          </a:r>
        </a:p>
      </dgm:t>
    </dgm:pt>
    <dgm:pt modelId="{E84C877E-4706-4342-8068-7DAB91462AA1}" type="parTrans" cxnId="{373DFEC5-EC9B-4268-9B55-21A52552B94F}">
      <dgm:prSet/>
      <dgm:spPr/>
      <dgm:t>
        <a:bodyPr/>
        <a:lstStyle/>
        <a:p>
          <a:endParaRPr lang="en-US"/>
        </a:p>
      </dgm:t>
    </dgm:pt>
    <dgm:pt modelId="{47F5AD86-CCD3-42B3-A0EA-68A9996499FC}" type="sibTrans" cxnId="{373DFEC5-EC9B-4268-9B55-21A52552B94F}">
      <dgm:prSet/>
      <dgm:spPr/>
      <dgm:t>
        <a:bodyPr/>
        <a:lstStyle/>
        <a:p>
          <a:endParaRPr lang="en-US"/>
        </a:p>
      </dgm:t>
    </dgm:pt>
    <dgm:pt modelId="{348ABE96-9FE4-464D-94F0-B40550F5947D}">
      <dgm:prSet/>
      <dgm:spPr/>
      <dgm:t>
        <a:bodyPr/>
        <a:lstStyle/>
        <a:p>
          <a:r>
            <a:rPr lang="en-US"/>
            <a:t>Easy to navigate</a:t>
          </a:r>
        </a:p>
      </dgm:t>
    </dgm:pt>
    <dgm:pt modelId="{22ADAF98-CEAF-479D-85B5-B3CE62CEBE96}" type="parTrans" cxnId="{C8A4E4BD-C452-4BB1-B300-A0ADAE75F94E}">
      <dgm:prSet/>
      <dgm:spPr/>
      <dgm:t>
        <a:bodyPr/>
        <a:lstStyle/>
        <a:p>
          <a:endParaRPr lang="en-US"/>
        </a:p>
      </dgm:t>
    </dgm:pt>
    <dgm:pt modelId="{2C94A9A2-B9A4-40B7-B8CD-E78AD95590FE}" type="sibTrans" cxnId="{C8A4E4BD-C452-4BB1-B300-A0ADAE75F94E}">
      <dgm:prSet/>
      <dgm:spPr/>
      <dgm:t>
        <a:bodyPr/>
        <a:lstStyle/>
        <a:p>
          <a:endParaRPr lang="en-US"/>
        </a:p>
      </dgm:t>
    </dgm:pt>
    <dgm:pt modelId="{8F1074AB-2A28-479F-823C-7B46A4EB1E6F}">
      <dgm:prSet/>
      <dgm:spPr/>
      <dgm:t>
        <a:bodyPr/>
        <a:lstStyle/>
        <a:p>
          <a:r>
            <a:rPr lang="en-US"/>
            <a:t>Can use all functionality with a keyboard</a:t>
          </a:r>
        </a:p>
      </dgm:t>
    </dgm:pt>
    <dgm:pt modelId="{380E9318-7252-4DEC-93B1-F90A13B65BBA}" type="parTrans" cxnId="{7BE50929-7432-4717-A04B-4D7906BF9AD9}">
      <dgm:prSet/>
      <dgm:spPr/>
      <dgm:t>
        <a:bodyPr/>
        <a:lstStyle/>
        <a:p>
          <a:endParaRPr lang="en-US"/>
        </a:p>
      </dgm:t>
    </dgm:pt>
    <dgm:pt modelId="{509A3734-ED03-435D-8463-483BB830F0B2}" type="sibTrans" cxnId="{7BE50929-7432-4717-A04B-4D7906BF9AD9}">
      <dgm:prSet/>
      <dgm:spPr/>
      <dgm:t>
        <a:bodyPr/>
        <a:lstStyle/>
        <a:p>
          <a:endParaRPr lang="en-US"/>
        </a:p>
      </dgm:t>
    </dgm:pt>
    <dgm:pt modelId="{5AA7A1C1-D282-4C9A-ACE9-460020792D25}">
      <dgm:prSet/>
      <dgm:spPr/>
      <dgm:t>
        <a:bodyPr/>
        <a:lstStyle/>
        <a:p>
          <a:r>
            <a:rPr lang="en-US"/>
            <a:t>Understandable</a:t>
          </a:r>
        </a:p>
      </dgm:t>
    </dgm:pt>
    <dgm:pt modelId="{28E9FEEB-B35C-47C8-B448-FBCC68CB6274}" type="parTrans" cxnId="{5D256711-49F7-4332-BB83-59237441CD40}">
      <dgm:prSet/>
      <dgm:spPr/>
      <dgm:t>
        <a:bodyPr/>
        <a:lstStyle/>
        <a:p>
          <a:endParaRPr lang="en-US"/>
        </a:p>
      </dgm:t>
    </dgm:pt>
    <dgm:pt modelId="{2159058D-9EE0-4314-B708-88D851BC4748}" type="sibTrans" cxnId="{5D256711-49F7-4332-BB83-59237441CD40}">
      <dgm:prSet/>
      <dgm:spPr/>
      <dgm:t>
        <a:bodyPr/>
        <a:lstStyle/>
        <a:p>
          <a:endParaRPr lang="en-US"/>
        </a:p>
      </dgm:t>
    </dgm:pt>
    <dgm:pt modelId="{237B71C6-4F07-41C6-8C6D-106DC42D35D7}">
      <dgm:prSet/>
      <dgm:spPr/>
      <dgm:t>
        <a:bodyPr/>
        <a:lstStyle/>
        <a:p>
          <a:r>
            <a:rPr lang="en-US"/>
            <a:t>Readable</a:t>
          </a:r>
        </a:p>
      </dgm:t>
    </dgm:pt>
    <dgm:pt modelId="{FE29043B-A1C6-49B6-ACBE-7626926A971E}" type="parTrans" cxnId="{D7348982-56C0-46BB-9FF8-38BF8BCCE00F}">
      <dgm:prSet/>
      <dgm:spPr/>
      <dgm:t>
        <a:bodyPr/>
        <a:lstStyle/>
        <a:p>
          <a:endParaRPr lang="en-US"/>
        </a:p>
      </dgm:t>
    </dgm:pt>
    <dgm:pt modelId="{0FA312DC-8EC0-4BDF-B5F0-534ECB26ECBB}" type="sibTrans" cxnId="{D7348982-56C0-46BB-9FF8-38BF8BCCE00F}">
      <dgm:prSet/>
      <dgm:spPr/>
      <dgm:t>
        <a:bodyPr/>
        <a:lstStyle/>
        <a:p>
          <a:endParaRPr lang="en-US"/>
        </a:p>
      </dgm:t>
    </dgm:pt>
    <dgm:pt modelId="{973A4C65-D292-4A39-83F4-DCAF13649DE7}">
      <dgm:prSet/>
      <dgm:spPr/>
      <dgm:t>
        <a:bodyPr/>
        <a:lstStyle/>
        <a:p>
          <a:r>
            <a:rPr lang="en-US"/>
            <a:t>Predictable</a:t>
          </a:r>
        </a:p>
      </dgm:t>
    </dgm:pt>
    <dgm:pt modelId="{439AC6AD-6C11-4DD8-917E-182F134CA8A8}" type="parTrans" cxnId="{01D25F82-B93C-457D-AF04-1B02FE8AB847}">
      <dgm:prSet/>
      <dgm:spPr/>
      <dgm:t>
        <a:bodyPr/>
        <a:lstStyle/>
        <a:p>
          <a:endParaRPr lang="en-US"/>
        </a:p>
      </dgm:t>
    </dgm:pt>
    <dgm:pt modelId="{F29D3DE6-2181-41A6-B2B2-657E459548D7}" type="sibTrans" cxnId="{01D25F82-B93C-457D-AF04-1B02FE8AB847}">
      <dgm:prSet/>
      <dgm:spPr/>
      <dgm:t>
        <a:bodyPr/>
        <a:lstStyle/>
        <a:p>
          <a:endParaRPr lang="en-US"/>
        </a:p>
      </dgm:t>
    </dgm:pt>
    <dgm:pt modelId="{47B8A1EB-FACD-4C50-981C-C9DF8F28D603}">
      <dgm:prSet/>
      <dgm:spPr/>
      <dgm:t>
        <a:bodyPr/>
        <a:lstStyle/>
        <a:p>
          <a:r>
            <a:rPr lang="en-US"/>
            <a:t>Avoid errors/mistakes</a:t>
          </a:r>
        </a:p>
      </dgm:t>
    </dgm:pt>
    <dgm:pt modelId="{564E7464-A78A-4972-809F-11E481F7C61D}" type="parTrans" cxnId="{A9B6EB4F-3F9C-4DFF-B523-03F20DFD0860}">
      <dgm:prSet/>
      <dgm:spPr/>
      <dgm:t>
        <a:bodyPr/>
        <a:lstStyle/>
        <a:p>
          <a:endParaRPr lang="en-US"/>
        </a:p>
      </dgm:t>
    </dgm:pt>
    <dgm:pt modelId="{8E6807D2-345B-4985-9578-1C1B3BB7B072}" type="sibTrans" cxnId="{A9B6EB4F-3F9C-4DFF-B523-03F20DFD0860}">
      <dgm:prSet/>
      <dgm:spPr/>
      <dgm:t>
        <a:bodyPr/>
        <a:lstStyle/>
        <a:p>
          <a:endParaRPr lang="en-US"/>
        </a:p>
      </dgm:t>
    </dgm:pt>
    <dgm:pt modelId="{547F5A22-3D91-462D-A5B0-FF4AAB9D8F70}">
      <dgm:prSet/>
      <dgm:spPr/>
      <dgm:t>
        <a:bodyPr/>
        <a:lstStyle/>
        <a:p>
          <a:r>
            <a:rPr lang="en-US"/>
            <a:t>Robust</a:t>
          </a:r>
        </a:p>
      </dgm:t>
    </dgm:pt>
    <dgm:pt modelId="{99FE4B60-36A9-4162-8864-81A0FE87051A}" type="parTrans" cxnId="{4AC1E2C6-DB13-4B33-B0F0-62855FAA6E00}">
      <dgm:prSet/>
      <dgm:spPr/>
      <dgm:t>
        <a:bodyPr/>
        <a:lstStyle/>
        <a:p>
          <a:endParaRPr lang="en-US"/>
        </a:p>
      </dgm:t>
    </dgm:pt>
    <dgm:pt modelId="{0076708C-F3B9-4249-A0CE-7BAF4EAFF2A7}" type="sibTrans" cxnId="{4AC1E2C6-DB13-4B33-B0F0-62855FAA6E00}">
      <dgm:prSet/>
      <dgm:spPr/>
      <dgm:t>
        <a:bodyPr/>
        <a:lstStyle/>
        <a:p>
          <a:endParaRPr lang="en-US"/>
        </a:p>
      </dgm:t>
    </dgm:pt>
    <dgm:pt modelId="{D1CE3FCF-B85D-43D5-993A-FB36F41F6FCD}">
      <dgm:prSet/>
      <dgm:spPr/>
      <dgm:t>
        <a:bodyPr/>
        <a:lstStyle/>
        <a:p>
          <a:r>
            <a:rPr lang="en-US"/>
            <a:t>Compatible on current and future devices/programs/platforms</a:t>
          </a:r>
        </a:p>
      </dgm:t>
    </dgm:pt>
    <dgm:pt modelId="{BFF9E3D3-1E30-464D-A34B-6589353B6311}" type="parTrans" cxnId="{771BF5DE-893E-44A5-8B4D-0E2CED14100F}">
      <dgm:prSet/>
      <dgm:spPr/>
      <dgm:t>
        <a:bodyPr/>
        <a:lstStyle/>
        <a:p>
          <a:endParaRPr lang="en-US"/>
        </a:p>
      </dgm:t>
    </dgm:pt>
    <dgm:pt modelId="{CC9A3C2C-F85A-4653-B4FE-4BA25D32BC14}" type="sibTrans" cxnId="{771BF5DE-893E-44A5-8B4D-0E2CED14100F}">
      <dgm:prSet/>
      <dgm:spPr/>
      <dgm:t>
        <a:bodyPr/>
        <a:lstStyle/>
        <a:p>
          <a:endParaRPr lang="en-US"/>
        </a:p>
      </dgm:t>
    </dgm:pt>
    <dgm:pt modelId="{E24BCBB9-996A-4307-9BAA-5C8BCA487B11}">
      <dgm:prSet/>
      <dgm:spPr/>
      <dgm:t>
        <a:bodyPr/>
        <a:lstStyle/>
        <a:p>
          <a:r>
            <a:rPr lang="en-US"/>
            <a:t>Assistive technology </a:t>
          </a:r>
        </a:p>
      </dgm:t>
    </dgm:pt>
    <dgm:pt modelId="{ADFE7EDA-26C2-45F3-BD69-4BAEA36083A2}" type="parTrans" cxnId="{CC64F5FA-79AF-4BAD-85DC-FDA2058A1AB2}">
      <dgm:prSet/>
      <dgm:spPr/>
      <dgm:t>
        <a:bodyPr/>
        <a:lstStyle/>
        <a:p>
          <a:endParaRPr lang="en-US"/>
        </a:p>
      </dgm:t>
    </dgm:pt>
    <dgm:pt modelId="{47C132B1-C8A0-41AB-9DD2-1CA3BFAF9DED}" type="sibTrans" cxnId="{CC64F5FA-79AF-4BAD-85DC-FDA2058A1AB2}">
      <dgm:prSet/>
      <dgm:spPr/>
      <dgm:t>
        <a:bodyPr/>
        <a:lstStyle/>
        <a:p>
          <a:endParaRPr lang="en-US"/>
        </a:p>
      </dgm:t>
    </dgm:pt>
    <dgm:pt modelId="{20F76446-D5D9-44A7-8E12-4B582F042101}" type="pres">
      <dgm:prSet presAssocID="{0EB1AD01-3C20-4CC7-A86F-C5A57CD64A23}" presName="Name0" presStyleCnt="0">
        <dgm:presLayoutVars>
          <dgm:dir/>
          <dgm:animLvl val="lvl"/>
          <dgm:resizeHandles val="exact"/>
        </dgm:presLayoutVars>
      </dgm:prSet>
      <dgm:spPr/>
      <dgm:t>
        <a:bodyPr/>
        <a:lstStyle/>
        <a:p>
          <a:endParaRPr lang="en-US"/>
        </a:p>
      </dgm:t>
    </dgm:pt>
    <dgm:pt modelId="{80B6015B-CB76-4B71-9433-CEC7EF2C7D89}" type="pres">
      <dgm:prSet presAssocID="{246C5B27-E632-4280-A4E7-07CD71EDB53F}" presName="linNode" presStyleCnt="0"/>
      <dgm:spPr/>
    </dgm:pt>
    <dgm:pt modelId="{3EDE53E4-5B2B-4695-AABA-81CB7F45840F}" type="pres">
      <dgm:prSet presAssocID="{246C5B27-E632-4280-A4E7-07CD71EDB53F}" presName="parentText" presStyleLbl="node1" presStyleIdx="0" presStyleCnt="4">
        <dgm:presLayoutVars>
          <dgm:chMax val="1"/>
          <dgm:bulletEnabled val="1"/>
        </dgm:presLayoutVars>
      </dgm:prSet>
      <dgm:spPr/>
      <dgm:t>
        <a:bodyPr/>
        <a:lstStyle/>
        <a:p>
          <a:endParaRPr lang="en-US"/>
        </a:p>
      </dgm:t>
    </dgm:pt>
    <dgm:pt modelId="{AD431422-6875-46D0-A2D0-F0947BF7F821}" type="pres">
      <dgm:prSet presAssocID="{246C5B27-E632-4280-A4E7-07CD71EDB53F}" presName="descendantText" presStyleLbl="alignAccFollowNode1" presStyleIdx="0" presStyleCnt="4">
        <dgm:presLayoutVars>
          <dgm:bulletEnabled val="1"/>
        </dgm:presLayoutVars>
      </dgm:prSet>
      <dgm:spPr/>
      <dgm:t>
        <a:bodyPr/>
        <a:lstStyle/>
        <a:p>
          <a:endParaRPr lang="en-US"/>
        </a:p>
      </dgm:t>
    </dgm:pt>
    <dgm:pt modelId="{36D83097-A419-4CCD-8433-572863254995}" type="pres">
      <dgm:prSet presAssocID="{CC73BA30-A01D-4EC7-9184-DE9FF8E8D356}" presName="sp" presStyleCnt="0"/>
      <dgm:spPr/>
    </dgm:pt>
    <dgm:pt modelId="{9B225010-6D99-4251-92A2-3D9AB8E84918}" type="pres">
      <dgm:prSet presAssocID="{B328A96D-E3C1-47AE-8CE0-C193351A4E2A}" presName="linNode" presStyleCnt="0"/>
      <dgm:spPr/>
    </dgm:pt>
    <dgm:pt modelId="{5D7DF885-9780-414E-8179-8C15E3DF5252}" type="pres">
      <dgm:prSet presAssocID="{B328A96D-E3C1-47AE-8CE0-C193351A4E2A}" presName="parentText" presStyleLbl="node1" presStyleIdx="1" presStyleCnt="4">
        <dgm:presLayoutVars>
          <dgm:chMax val="1"/>
          <dgm:bulletEnabled val="1"/>
        </dgm:presLayoutVars>
      </dgm:prSet>
      <dgm:spPr/>
      <dgm:t>
        <a:bodyPr/>
        <a:lstStyle/>
        <a:p>
          <a:endParaRPr lang="en-US"/>
        </a:p>
      </dgm:t>
    </dgm:pt>
    <dgm:pt modelId="{4075845C-806D-4F16-9EDA-35175C7C5640}" type="pres">
      <dgm:prSet presAssocID="{B328A96D-E3C1-47AE-8CE0-C193351A4E2A}" presName="descendantText" presStyleLbl="alignAccFollowNode1" presStyleIdx="1" presStyleCnt="4">
        <dgm:presLayoutVars>
          <dgm:bulletEnabled val="1"/>
        </dgm:presLayoutVars>
      </dgm:prSet>
      <dgm:spPr/>
      <dgm:t>
        <a:bodyPr/>
        <a:lstStyle/>
        <a:p>
          <a:endParaRPr lang="en-US"/>
        </a:p>
      </dgm:t>
    </dgm:pt>
    <dgm:pt modelId="{4A8DDCA0-2963-4A12-9659-A74666459CEB}" type="pres">
      <dgm:prSet presAssocID="{FC54401A-14FD-4DCB-BDE5-779FBCB9A109}" presName="sp" presStyleCnt="0"/>
      <dgm:spPr/>
    </dgm:pt>
    <dgm:pt modelId="{8450A453-8F1F-478B-8487-C7AF6BDC176C}" type="pres">
      <dgm:prSet presAssocID="{5AA7A1C1-D282-4C9A-ACE9-460020792D25}" presName="linNode" presStyleCnt="0"/>
      <dgm:spPr/>
    </dgm:pt>
    <dgm:pt modelId="{C3AEF6B2-03AA-4D06-9B26-1957BBD0B2B0}" type="pres">
      <dgm:prSet presAssocID="{5AA7A1C1-D282-4C9A-ACE9-460020792D25}" presName="parentText" presStyleLbl="node1" presStyleIdx="2" presStyleCnt="4">
        <dgm:presLayoutVars>
          <dgm:chMax val="1"/>
          <dgm:bulletEnabled val="1"/>
        </dgm:presLayoutVars>
      </dgm:prSet>
      <dgm:spPr/>
      <dgm:t>
        <a:bodyPr/>
        <a:lstStyle/>
        <a:p>
          <a:endParaRPr lang="en-US"/>
        </a:p>
      </dgm:t>
    </dgm:pt>
    <dgm:pt modelId="{4C43652A-B77E-48A8-9E92-3CBFB9CAC0DF}" type="pres">
      <dgm:prSet presAssocID="{5AA7A1C1-D282-4C9A-ACE9-460020792D25}" presName="descendantText" presStyleLbl="alignAccFollowNode1" presStyleIdx="2" presStyleCnt="4">
        <dgm:presLayoutVars>
          <dgm:bulletEnabled val="1"/>
        </dgm:presLayoutVars>
      </dgm:prSet>
      <dgm:spPr/>
      <dgm:t>
        <a:bodyPr/>
        <a:lstStyle/>
        <a:p>
          <a:endParaRPr lang="en-US"/>
        </a:p>
      </dgm:t>
    </dgm:pt>
    <dgm:pt modelId="{AF26CB9B-B74B-41BD-828F-C747B6756F07}" type="pres">
      <dgm:prSet presAssocID="{2159058D-9EE0-4314-B708-88D851BC4748}" presName="sp" presStyleCnt="0"/>
      <dgm:spPr/>
    </dgm:pt>
    <dgm:pt modelId="{8E518663-FC73-47EB-834A-A027112E7B1B}" type="pres">
      <dgm:prSet presAssocID="{547F5A22-3D91-462D-A5B0-FF4AAB9D8F70}" presName="linNode" presStyleCnt="0"/>
      <dgm:spPr/>
    </dgm:pt>
    <dgm:pt modelId="{132F6406-C5D7-4104-9ECD-42EE1A3EA6CF}" type="pres">
      <dgm:prSet presAssocID="{547F5A22-3D91-462D-A5B0-FF4AAB9D8F70}" presName="parentText" presStyleLbl="node1" presStyleIdx="3" presStyleCnt="4">
        <dgm:presLayoutVars>
          <dgm:chMax val="1"/>
          <dgm:bulletEnabled val="1"/>
        </dgm:presLayoutVars>
      </dgm:prSet>
      <dgm:spPr/>
      <dgm:t>
        <a:bodyPr/>
        <a:lstStyle/>
        <a:p>
          <a:endParaRPr lang="en-US"/>
        </a:p>
      </dgm:t>
    </dgm:pt>
    <dgm:pt modelId="{781856C3-DEEE-4AF1-8629-103830B05641}" type="pres">
      <dgm:prSet presAssocID="{547F5A22-3D91-462D-A5B0-FF4AAB9D8F70}" presName="descendantText" presStyleLbl="alignAccFollowNode1" presStyleIdx="3" presStyleCnt="4">
        <dgm:presLayoutVars>
          <dgm:bulletEnabled val="1"/>
        </dgm:presLayoutVars>
      </dgm:prSet>
      <dgm:spPr/>
      <dgm:t>
        <a:bodyPr/>
        <a:lstStyle/>
        <a:p>
          <a:endParaRPr lang="en-US"/>
        </a:p>
      </dgm:t>
    </dgm:pt>
  </dgm:ptLst>
  <dgm:cxnLst>
    <dgm:cxn modelId="{C4203CB8-A2E9-4927-BA9B-1F2664FC76CF}" type="presOf" srcId="{348ABE96-9FE4-464D-94F0-B40550F5947D}" destId="{4075845C-806D-4F16-9EDA-35175C7C5640}" srcOrd="0" destOrd="1" presId="urn:microsoft.com/office/officeart/2005/8/layout/vList5"/>
    <dgm:cxn modelId="{3CCA6962-1E6A-40F3-B864-59D75C0B7305}" type="presOf" srcId="{246C5B27-E632-4280-A4E7-07CD71EDB53F}" destId="{3EDE53E4-5B2B-4695-AABA-81CB7F45840F}" srcOrd="0" destOrd="0" presId="urn:microsoft.com/office/officeart/2005/8/layout/vList5"/>
    <dgm:cxn modelId="{4948DF67-E647-4FCE-9DF5-22AE50319BFA}" type="presOf" srcId="{B328A96D-E3C1-47AE-8CE0-C193351A4E2A}" destId="{5D7DF885-9780-414E-8179-8C15E3DF5252}" srcOrd="0" destOrd="0" presId="urn:microsoft.com/office/officeart/2005/8/layout/vList5"/>
    <dgm:cxn modelId="{771BF5DE-893E-44A5-8B4D-0E2CED14100F}" srcId="{547F5A22-3D91-462D-A5B0-FF4AAB9D8F70}" destId="{D1CE3FCF-B85D-43D5-993A-FB36F41F6FCD}" srcOrd="0" destOrd="0" parTransId="{BFF9E3D3-1E30-464D-A34B-6589353B6311}" sibTransId="{CC9A3C2C-F85A-4653-B4FE-4BA25D32BC14}"/>
    <dgm:cxn modelId="{4027F4A5-542F-47A1-89B9-7FCDD42C14D2}" type="presOf" srcId="{E24BCBB9-996A-4307-9BAA-5C8BCA487B11}" destId="{781856C3-DEEE-4AF1-8629-103830B05641}" srcOrd="0" destOrd="1" presId="urn:microsoft.com/office/officeart/2005/8/layout/vList5"/>
    <dgm:cxn modelId="{373DFEC5-EC9B-4268-9B55-21A52552B94F}" srcId="{B328A96D-E3C1-47AE-8CE0-C193351A4E2A}" destId="{8ED6911A-ABC3-4027-8875-CE03AB01DE82}" srcOrd="0" destOrd="0" parTransId="{E84C877E-4706-4342-8068-7DAB91462AA1}" sibTransId="{47F5AD86-CCD3-42B3-A0EA-68A9996499FC}"/>
    <dgm:cxn modelId="{4AC1E2C6-DB13-4B33-B0F0-62855FAA6E00}" srcId="{0EB1AD01-3C20-4CC7-A86F-C5A57CD64A23}" destId="{547F5A22-3D91-462D-A5B0-FF4AAB9D8F70}" srcOrd="3" destOrd="0" parTransId="{99FE4B60-36A9-4162-8864-81A0FE87051A}" sibTransId="{0076708C-F3B9-4249-A0CE-7BAF4EAFF2A7}"/>
    <dgm:cxn modelId="{1E6A7FFE-5F28-4B1D-B757-01FC3E9E47C0}" type="presOf" srcId="{973A4C65-D292-4A39-83F4-DCAF13649DE7}" destId="{4C43652A-B77E-48A8-9E92-3CBFB9CAC0DF}" srcOrd="0" destOrd="1" presId="urn:microsoft.com/office/officeart/2005/8/layout/vList5"/>
    <dgm:cxn modelId="{A9B6EB4F-3F9C-4DFF-B523-03F20DFD0860}" srcId="{5AA7A1C1-D282-4C9A-ACE9-460020792D25}" destId="{47B8A1EB-FACD-4C50-981C-C9DF8F28D603}" srcOrd="2" destOrd="0" parTransId="{564E7464-A78A-4972-809F-11E481F7C61D}" sibTransId="{8E6807D2-345B-4985-9578-1C1B3BB7B072}"/>
    <dgm:cxn modelId="{CBB22714-7CAA-4559-AD8E-0E00DEDB3775}" type="presOf" srcId="{5AA7A1C1-D282-4C9A-ACE9-460020792D25}" destId="{C3AEF6B2-03AA-4D06-9B26-1957BBD0B2B0}" srcOrd="0" destOrd="0" presId="urn:microsoft.com/office/officeart/2005/8/layout/vList5"/>
    <dgm:cxn modelId="{092010FE-F29E-41CC-B87A-F166485213F3}" type="presOf" srcId="{0EB1AD01-3C20-4CC7-A86F-C5A57CD64A23}" destId="{20F76446-D5D9-44A7-8E12-4B582F042101}" srcOrd="0" destOrd="0" presId="urn:microsoft.com/office/officeart/2005/8/layout/vList5"/>
    <dgm:cxn modelId="{D7348982-56C0-46BB-9FF8-38BF8BCCE00F}" srcId="{5AA7A1C1-D282-4C9A-ACE9-460020792D25}" destId="{237B71C6-4F07-41C6-8C6D-106DC42D35D7}" srcOrd="0" destOrd="0" parTransId="{FE29043B-A1C6-49B6-ACBE-7626926A971E}" sibTransId="{0FA312DC-8EC0-4BDF-B5F0-534ECB26ECBB}"/>
    <dgm:cxn modelId="{67B1570B-4432-4EDC-A199-4A4E3FFE22BC}" srcId="{246C5B27-E632-4280-A4E7-07CD71EDB53F}" destId="{7F67213E-D280-4104-AF24-FB39330B4EED}" srcOrd="0" destOrd="0" parTransId="{8D03CF11-A500-4D58-A68B-2D58202D5187}" sibTransId="{4C530BB8-BA3F-471D-B301-3F581192FEBB}"/>
    <dgm:cxn modelId="{C657FB80-A920-4502-995F-7910CC89CE21}" type="presOf" srcId="{8F1074AB-2A28-479F-823C-7B46A4EB1E6F}" destId="{4075845C-806D-4F16-9EDA-35175C7C5640}" srcOrd="0" destOrd="2" presId="urn:microsoft.com/office/officeart/2005/8/layout/vList5"/>
    <dgm:cxn modelId="{16BF9DB4-718A-4EE0-93E9-BE378119AB49}" type="presOf" srcId="{47B8A1EB-FACD-4C50-981C-C9DF8F28D603}" destId="{4C43652A-B77E-48A8-9E92-3CBFB9CAC0DF}" srcOrd="0" destOrd="2" presId="urn:microsoft.com/office/officeart/2005/8/layout/vList5"/>
    <dgm:cxn modelId="{995F2906-085E-4482-A04D-A6002F40E3A4}" type="presOf" srcId="{7F67213E-D280-4104-AF24-FB39330B4EED}" destId="{AD431422-6875-46D0-A2D0-F0947BF7F821}" srcOrd="0" destOrd="0" presId="urn:microsoft.com/office/officeart/2005/8/layout/vList5"/>
    <dgm:cxn modelId="{036D8B98-C216-4C22-9636-BBE575B39088}" type="presOf" srcId="{547F5A22-3D91-462D-A5B0-FF4AAB9D8F70}" destId="{132F6406-C5D7-4104-9ECD-42EE1A3EA6CF}" srcOrd="0" destOrd="0" presId="urn:microsoft.com/office/officeart/2005/8/layout/vList5"/>
    <dgm:cxn modelId="{884A190E-17A4-497D-A11B-D4079E43A4E7}" type="presOf" srcId="{D1CE3FCF-B85D-43D5-993A-FB36F41F6FCD}" destId="{781856C3-DEEE-4AF1-8629-103830B05641}" srcOrd="0" destOrd="0" presId="urn:microsoft.com/office/officeart/2005/8/layout/vList5"/>
    <dgm:cxn modelId="{5D256711-49F7-4332-BB83-59237441CD40}" srcId="{0EB1AD01-3C20-4CC7-A86F-C5A57CD64A23}" destId="{5AA7A1C1-D282-4C9A-ACE9-460020792D25}" srcOrd="2" destOrd="0" parTransId="{28E9FEEB-B35C-47C8-B448-FBCC68CB6274}" sibTransId="{2159058D-9EE0-4314-B708-88D851BC4748}"/>
    <dgm:cxn modelId="{52022212-D0EC-4DF2-A4EE-EC7F60DB4DA5}" type="presOf" srcId="{8ED6911A-ABC3-4027-8875-CE03AB01DE82}" destId="{4075845C-806D-4F16-9EDA-35175C7C5640}" srcOrd="0" destOrd="0" presId="urn:microsoft.com/office/officeart/2005/8/layout/vList5"/>
    <dgm:cxn modelId="{CC64F5FA-79AF-4BAD-85DC-FDA2058A1AB2}" srcId="{547F5A22-3D91-462D-A5B0-FF4AAB9D8F70}" destId="{E24BCBB9-996A-4307-9BAA-5C8BCA487B11}" srcOrd="1" destOrd="0" parTransId="{ADFE7EDA-26C2-45F3-BD69-4BAEA36083A2}" sibTransId="{47C132B1-C8A0-41AB-9DD2-1CA3BFAF9DED}"/>
    <dgm:cxn modelId="{C8A4E4BD-C452-4BB1-B300-A0ADAE75F94E}" srcId="{B328A96D-E3C1-47AE-8CE0-C193351A4E2A}" destId="{348ABE96-9FE4-464D-94F0-B40550F5947D}" srcOrd="1" destOrd="0" parTransId="{22ADAF98-CEAF-479D-85B5-B3CE62CEBE96}" sibTransId="{2C94A9A2-B9A4-40B7-B8CD-E78AD95590FE}"/>
    <dgm:cxn modelId="{A186D5BA-DB4E-4753-99A3-B19288C174BA}" srcId="{0EB1AD01-3C20-4CC7-A86F-C5A57CD64A23}" destId="{B328A96D-E3C1-47AE-8CE0-C193351A4E2A}" srcOrd="1" destOrd="0" parTransId="{DFE4F58C-73E8-4885-B497-B1CAF5D39F03}" sibTransId="{FC54401A-14FD-4DCB-BDE5-779FBCB9A109}"/>
    <dgm:cxn modelId="{7BE50929-7432-4717-A04B-4D7906BF9AD9}" srcId="{B328A96D-E3C1-47AE-8CE0-C193351A4E2A}" destId="{8F1074AB-2A28-479F-823C-7B46A4EB1E6F}" srcOrd="2" destOrd="0" parTransId="{380E9318-7252-4DEC-93B1-F90A13B65BBA}" sibTransId="{509A3734-ED03-435D-8463-483BB830F0B2}"/>
    <dgm:cxn modelId="{01D25F82-B93C-457D-AF04-1B02FE8AB847}" srcId="{5AA7A1C1-D282-4C9A-ACE9-460020792D25}" destId="{973A4C65-D292-4A39-83F4-DCAF13649DE7}" srcOrd="1" destOrd="0" parTransId="{439AC6AD-6C11-4DD8-917E-182F134CA8A8}" sibTransId="{F29D3DE6-2181-41A6-B2B2-657E459548D7}"/>
    <dgm:cxn modelId="{AD365E15-1682-417C-B2B9-0E6BBC188E29}" srcId="{0EB1AD01-3C20-4CC7-A86F-C5A57CD64A23}" destId="{246C5B27-E632-4280-A4E7-07CD71EDB53F}" srcOrd="0" destOrd="0" parTransId="{D028D38B-54A7-4E63-8D7A-101E2824D058}" sibTransId="{CC73BA30-A01D-4EC7-9184-DE9FF8E8D356}"/>
    <dgm:cxn modelId="{A23A7FC7-3067-40FB-92ED-2972C28F702E}" type="presOf" srcId="{237B71C6-4F07-41C6-8C6D-106DC42D35D7}" destId="{4C43652A-B77E-48A8-9E92-3CBFB9CAC0DF}" srcOrd="0" destOrd="0" presId="urn:microsoft.com/office/officeart/2005/8/layout/vList5"/>
    <dgm:cxn modelId="{90EFA1EF-20C0-46D4-9E55-0104EC4963DE}" type="presParOf" srcId="{20F76446-D5D9-44A7-8E12-4B582F042101}" destId="{80B6015B-CB76-4B71-9433-CEC7EF2C7D89}" srcOrd="0" destOrd="0" presId="urn:microsoft.com/office/officeart/2005/8/layout/vList5"/>
    <dgm:cxn modelId="{A116C44F-8376-4705-8B59-00FFB72911F9}" type="presParOf" srcId="{80B6015B-CB76-4B71-9433-CEC7EF2C7D89}" destId="{3EDE53E4-5B2B-4695-AABA-81CB7F45840F}" srcOrd="0" destOrd="0" presId="urn:microsoft.com/office/officeart/2005/8/layout/vList5"/>
    <dgm:cxn modelId="{DE6C4926-11D5-4AFE-ABF4-7F7C3C07B51E}" type="presParOf" srcId="{80B6015B-CB76-4B71-9433-CEC7EF2C7D89}" destId="{AD431422-6875-46D0-A2D0-F0947BF7F821}" srcOrd="1" destOrd="0" presId="urn:microsoft.com/office/officeart/2005/8/layout/vList5"/>
    <dgm:cxn modelId="{DEA0B795-98BF-4538-8255-7A6D31A7419C}" type="presParOf" srcId="{20F76446-D5D9-44A7-8E12-4B582F042101}" destId="{36D83097-A419-4CCD-8433-572863254995}" srcOrd="1" destOrd="0" presId="urn:microsoft.com/office/officeart/2005/8/layout/vList5"/>
    <dgm:cxn modelId="{67DDE63C-EB7C-4A72-9EEE-F509EB461AF8}" type="presParOf" srcId="{20F76446-D5D9-44A7-8E12-4B582F042101}" destId="{9B225010-6D99-4251-92A2-3D9AB8E84918}" srcOrd="2" destOrd="0" presId="urn:microsoft.com/office/officeart/2005/8/layout/vList5"/>
    <dgm:cxn modelId="{7B089A73-C078-476D-9B63-57EDE3D68040}" type="presParOf" srcId="{9B225010-6D99-4251-92A2-3D9AB8E84918}" destId="{5D7DF885-9780-414E-8179-8C15E3DF5252}" srcOrd="0" destOrd="0" presId="urn:microsoft.com/office/officeart/2005/8/layout/vList5"/>
    <dgm:cxn modelId="{EE6B38F0-E6FD-4CC8-A5E1-FB069A1CDD62}" type="presParOf" srcId="{9B225010-6D99-4251-92A2-3D9AB8E84918}" destId="{4075845C-806D-4F16-9EDA-35175C7C5640}" srcOrd="1" destOrd="0" presId="urn:microsoft.com/office/officeart/2005/8/layout/vList5"/>
    <dgm:cxn modelId="{CAC520C1-3570-41EB-8D41-494A6F1ABA2F}" type="presParOf" srcId="{20F76446-D5D9-44A7-8E12-4B582F042101}" destId="{4A8DDCA0-2963-4A12-9659-A74666459CEB}" srcOrd="3" destOrd="0" presId="urn:microsoft.com/office/officeart/2005/8/layout/vList5"/>
    <dgm:cxn modelId="{B97FA50E-BFCF-4BAA-B9CB-53B4BAEB96EC}" type="presParOf" srcId="{20F76446-D5D9-44A7-8E12-4B582F042101}" destId="{8450A453-8F1F-478B-8487-C7AF6BDC176C}" srcOrd="4" destOrd="0" presId="urn:microsoft.com/office/officeart/2005/8/layout/vList5"/>
    <dgm:cxn modelId="{3E8CAB42-852C-4F42-9220-0995235573A3}" type="presParOf" srcId="{8450A453-8F1F-478B-8487-C7AF6BDC176C}" destId="{C3AEF6B2-03AA-4D06-9B26-1957BBD0B2B0}" srcOrd="0" destOrd="0" presId="urn:microsoft.com/office/officeart/2005/8/layout/vList5"/>
    <dgm:cxn modelId="{CD2A641E-6463-4E29-8DB3-F329381EBDA5}" type="presParOf" srcId="{8450A453-8F1F-478B-8487-C7AF6BDC176C}" destId="{4C43652A-B77E-48A8-9E92-3CBFB9CAC0DF}" srcOrd="1" destOrd="0" presId="urn:microsoft.com/office/officeart/2005/8/layout/vList5"/>
    <dgm:cxn modelId="{68A645F1-A28C-416C-82A8-D6011B97E6A2}" type="presParOf" srcId="{20F76446-D5D9-44A7-8E12-4B582F042101}" destId="{AF26CB9B-B74B-41BD-828F-C747B6756F07}" srcOrd="5" destOrd="0" presId="urn:microsoft.com/office/officeart/2005/8/layout/vList5"/>
    <dgm:cxn modelId="{DB6BEB0D-D71B-406E-9650-ED11AEC17182}" type="presParOf" srcId="{20F76446-D5D9-44A7-8E12-4B582F042101}" destId="{8E518663-FC73-47EB-834A-A027112E7B1B}" srcOrd="6" destOrd="0" presId="urn:microsoft.com/office/officeart/2005/8/layout/vList5"/>
    <dgm:cxn modelId="{CA1D0B17-25C8-48CB-A1C6-DE9842C3021F}" type="presParOf" srcId="{8E518663-FC73-47EB-834A-A027112E7B1B}" destId="{132F6406-C5D7-4104-9ECD-42EE1A3EA6CF}" srcOrd="0" destOrd="0" presId="urn:microsoft.com/office/officeart/2005/8/layout/vList5"/>
    <dgm:cxn modelId="{C9FEB8D0-7BAA-4010-AFCF-6191A09C8A96}" type="presParOf" srcId="{8E518663-FC73-47EB-834A-A027112E7B1B}" destId="{781856C3-DEEE-4AF1-8629-103830B0564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33695-740E-4E9A-B47E-E8A2E1880E1A}">
      <dsp:nvSpPr>
        <dsp:cNvPr id="0" name=""/>
        <dsp:cNvSpPr/>
      </dsp:nvSpPr>
      <dsp:spPr>
        <a:xfrm>
          <a:off x="0" y="343515"/>
          <a:ext cx="6713172" cy="712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a:t>Introductions</a:t>
          </a:r>
          <a:r>
            <a:rPr lang="en-US" sz="2900" kern="1200">
              <a:latin typeface="Neue Haas Grotesk Text Pro"/>
            </a:rPr>
            <a:t>, Attendance, and Norms</a:t>
          </a:r>
          <a:endParaRPr lang="en-US" sz="2900" kern="1200"/>
        </a:p>
      </dsp:txBody>
      <dsp:txXfrm>
        <a:off x="34783" y="378298"/>
        <a:ext cx="6643606" cy="642964"/>
      </dsp:txXfrm>
    </dsp:sp>
    <dsp:sp modelId="{22BA1DE8-8EF0-4ADD-800A-742E804BD006}">
      <dsp:nvSpPr>
        <dsp:cNvPr id="0" name=""/>
        <dsp:cNvSpPr/>
      </dsp:nvSpPr>
      <dsp:spPr>
        <a:xfrm>
          <a:off x="0" y="1139565"/>
          <a:ext cx="6713172" cy="712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a:t>Legislation, Regulations, and Expectations</a:t>
          </a:r>
        </a:p>
      </dsp:txBody>
      <dsp:txXfrm>
        <a:off x="34783" y="1174348"/>
        <a:ext cx="6643606" cy="642964"/>
      </dsp:txXfrm>
    </dsp:sp>
    <dsp:sp modelId="{ED4C505B-8D06-410F-8429-0DDB48988825}">
      <dsp:nvSpPr>
        <dsp:cNvPr id="0" name=""/>
        <dsp:cNvSpPr/>
      </dsp:nvSpPr>
      <dsp:spPr>
        <a:xfrm>
          <a:off x="0" y="1935615"/>
          <a:ext cx="6713172" cy="712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a:latin typeface="Neue Haas Grotesk Text Pro"/>
            </a:rPr>
            <a:t>Accessibility Basics</a:t>
          </a:r>
        </a:p>
      </dsp:txBody>
      <dsp:txXfrm>
        <a:off x="34783" y="1970398"/>
        <a:ext cx="6643606" cy="642964"/>
      </dsp:txXfrm>
    </dsp:sp>
    <dsp:sp modelId="{5C4F4D4C-F4FD-467D-ADE3-994F1797BAB4}">
      <dsp:nvSpPr>
        <dsp:cNvPr id="0" name=""/>
        <dsp:cNvSpPr/>
      </dsp:nvSpPr>
      <dsp:spPr>
        <a:xfrm>
          <a:off x="0" y="2648145"/>
          <a:ext cx="6713172" cy="1980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143"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Word Docs</a:t>
          </a:r>
        </a:p>
        <a:p>
          <a:pPr marL="228600" lvl="1" indent="-228600" algn="l" defTabSz="1022350">
            <a:lnSpc>
              <a:spcPct val="90000"/>
            </a:lnSpc>
            <a:spcBef>
              <a:spcPct val="0"/>
            </a:spcBef>
            <a:spcAft>
              <a:spcPct val="20000"/>
            </a:spcAft>
            <a:buChar char="••"/>
          </a:pPr>
          <a:r>
            <a:rPr lang="en-US" sz="2300" kern="1200">
              <a:latin typeface="Neue Haas Grotesk Text Pro"/>
            </a:rPr>
            <a:t>PowerPoints</a:t>
          </a:r>
        </a:p>
        <a:p>
          <a:pPr marL="228600" lvl="1" indent="-228600" algn="l" defTabSz="1022350">
            <a:lnSpc>
              <a:spcPct val="90000"/>
            </a:lnSpc>
            <a:spcBef>
              <a:spcPct val="0"/>
            </a:spcBef>
            <a:spcAft>
              <a:spcPct val="20000"/>
            </a:spcAft>
            <a:buChar char="••"/>
          </a:pPr>
          <a:r>
            <a:rPr lang="en-US" sz="2300" kern="1200"/>
            <a:t>Spreadsheets</a:t>
          </a:r>
        </a:p>
        <a:p>
          <a:pPr marL="228600" lvl="1" indent="-228600" algn="l" defTabSz="1022350">
            <a:lnSpc>
              <a:spcPct val="90000"/>
            </a:lnSpc>
            <a:spcBef>
              <a:spcPct val="0"/>
            </a:spcBef>
            <a:spcAft>
              <a:spcPct val="20000"/>
            </a:spcAft>
            <a:buChar char="••"/>
          </a:pPr>
          <a:r>
            <a:rPr lang="en-US" sz="2300" kern="1200"/>
            <a:t>PDFs</a:t>
          </a:r>
        </a:p>
        <a:p>
          <a:pPr marL="228600" lvl="1" indent="-228600" algn="l" defTabSz="1022350">
            <a:lnSpc>
              <a:spcPct val="90000"/>
            </a:lnSpc>
            <a:spcBef>
              <a:spcPct val="0"/>
            </a:spcBef>
            <a:spcAft>
              <a:spcPct val="20000"/>
            </a:spcAft>
            <a:buChar char="••"/>
          </a:pPr>
          <a:r>
            <a:rPr lang="en-US" sz="2300" kern="1200"/>
            <a:t>Emails</a:t>
          </a:r>
          <a:endParaRPr lang="en-US" sz="2300" kern="1200">
            <a:latin typeface="Neue Haas Grotesk Text Pro"/>
          </a:endParaRPr>
        </a:p>
      </dsp:txBody>
      <dsp:txXfrm>
        <a:off x="0" y="2648145"/>
        <a:ext cx="6713172" cy="1980989"/>
      </dsp:txXfrm>
    </dsp:sp>
    <dsp:sp modelId="{2ACCC0AB-2A38-42FE-B8C7-A02578CFCA56}">
      <dsp:nvSpPr>
        <dsp:cNvPr id="0" name=""/>
        <dsp:cNvSpPr/>
      </dsp:nvSpPr>
      <dsp:spPr>
        <a:xfrm>
          <a:off x="0" y="4629135"/>
          <a:ext cx="6713172" cy="7125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a:t>Take Aways</a:t>
          </a:r>
        </a:p>
      </dsp:txBody>
      <dsp:txXfrm>
        <a:off x="34783" y="4663918"/>
        <a:ext cx="6643606" cy="642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31422-6875-46D0-A2D0-F0947BF7F821}">
      <dsp:nvSpPr>
        <dsp:cNvPr id="0" name=""/>
        <dsp:cNvSpPr/>
      </dsp:nvSpPr>
      <dsp:spPr>
        <a:xfrm rot="5400000">
          <a:off x="6111370" y="-2574881"/>
          <a:ext cx="767407" cy="611301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Alternative formats provided</a:t>
          </a:r>
        </a:p>
      </dsp:txBody>
      <dsp:txXfrm rot="-5400000">
        <a:off x="3438569" y="135382"/>
        <a:ext cx="6075548" cy="692483"/>
      </dsp:txXfrm>
    </dsp:sp>
    <dsp:sp modelId="{3EDE53E4-5B2B-4695-AABA-81CB7F45840F}">
      <dsp:nvSpPr>
        <dsp:cNvPr id="0" name=""/>
        <dsp:cNvSpPr/>
      </dsp:nvSpPr>
      <dsp:spPr>
        <a:xfrm>
          <a:off x="0" y="1994"/>
          <a:ext cx="3438568" cy="9592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a:t>Perceivable</a:t>
          </a:r>
        </a:p>
      </dsp:txBody>
      <dsp:txXfrm>
        <a:off x="46827" y="48821"/>
        <a:ext cx="3344914" cy="865604"/>
      </dsp:txXfrm>
    </dsp:sp>
    <dsp:sp modelId="{4075845C-806D-4F16-9EDA-35175C7C5640}">
      <dsp:nvSpPr>
        <dsp:cNvPr id="0" name=""/>
        <dsp:cNvSpPr/>
      </dsp:nvSpPr>
      <dsp:spPr>
        <a:xfrm rot="5400000">
          <a:off x="6111370" y="-1567659"/>
          <a:ext cx="767407" cy="611301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Works when clicked</a:t>
          </a:r>
        </a:p>
        <a:p>
          <a:pPr marL="114300" lvl="1" indent="-114300" algn="l" defTabSz="577850">
            <a:lnSpc>
              <a:spcPct val="90000"/>
            </a:lnSpc>
            <a:spcBef>
              <a:spcPct val="0"/>
            </a:spcBef>
            <a:spcAft>
              <a:spcPct val="15000"/>
            </a:spcAft>
            <a:buChar char="••"/>
          </a:pPr>
          <a:r>
            <a:rPr lang="en-US" sz="1300" kern="1200"/>
            <a:t>Easy to navigate</a:t>
          </a:r>
        </a:p>
        <a:p>
          <a:pPr marL="114300" lvl="1" indent="-114300" algn="l" defTabSz="577850">
            <a:lnSpc>
              <a:spcPct val="90000"/>
            </a:lnSpc>
            <a:spcBef>
              <a:spcPct val="0"/>
            </a:spcBef>
            <a:spcAft>
              <a:spcPct val="15000"/>
            </a:spcAft>
            <a:buChar char="••"/>
          </a:pPr>
          <a:r>
            <a:rPr lang="en-US" sz="1300" kern="1200"/>
            <a:t>Can use all functionality with a keyboard</a:t>
          </a:r>
        </a:p>
      </dsp:txBody>
      <dsp:txXfrm rot="-5400000">
        <a:off x="3438569" y="1142604"/>
        <a:ext cx="6075548" cy="692483"/>
      </dsp:txXfrm>
    </dsp:sp>
    <dsp:sp modelId="{5D7DF885-9780-414E-8179-8C15E3DF5252}">
      <dsp:nvSpPr>
        <dsp:cNvPr id="0" name=""/>
        <dsp:cNvSpPr/>
      </dsp:nvSpPr>
      <dsp:spPr>
        <a:xfrm>
          <a:off x="0" y="1009216"/>
          <a:ext cx="3438568" cy="9592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a:t>Operable</a:t>
          </a:r>
        </a:p>
      </dsp:txBody>
      <dsp:txXfrm>
        <a:off x="46827" y="1056043"/>
        <a:ext cx="3344914" cy="865604"/>
      </dsp:txXfrm>
    </dsp:sp>
    <dsp:sp modelId="{4C43652A-B77E-48A8-9E92-3CBFB9CAC0DF}">
      <dsp:nvSpPr>
        <dsp:cNvPr id="0" name=""/>
        <dsp:cNvSpPr/>
      </dsp:nvSpPr>
      <dsp:spPr>
        <a:xfrm rot="5400000">
          <a:off x="6111370" y="-560437"/>
          <a:ext cx="767407" cy="611301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Readable</a:t>
          </a:r>
        </a:p>
        <a:p>
          <a:pPr marL="114300" lvl="1" indent="-114300" algn="l" defTabSz="577850">
            <a:lnSpc>
              <a:spcPct val="90000"/>
            </a:lnSpc>
            <a:spcBef>
              <a:spcPct val="0"/>
            </a:spcBef>
            <a:spcAft>
              <a:spcPct val="15000"/>
            </a:spcAft>
            <a:buChar char="••"/>
          </a:pPr>
          <a:r>
            <a:rPr lang="en-US" sz="1300" kern="1200"/>
            <a:t>Predictable</a:t>
          </a:r>
        </a:p>
        <a:p>
          <a:pPr marL="114300" lvl="1" indent="-114300" algn="l" defTabSz="577850">
            <a:lnSpc>
              <a:spcPct val="90000"/>
            </a:lnSpc>
            <a:spcBef>
              <a:spcPct val="0"/>
            </a:spcBef>
            <a:spcAft>
              <a:spcPct val="15000"/>
            </a:spcAft>
            <a:buChar char="••"/>
          </a:pPr>
          <a:r>
            <a:rPr lang="en-US" sz="1300" kern="1200"/>
            <a:t>Avoid errors/mistakes</a:t>
          </a:r>
        </a:p>
      </dsp:txBody>
      <dsp:txXfrm rot="-5400000">
        <a:off x="3438569" y="2149826"/>
        <a:ext cx="6075548" cy="692483"/>
      </dsp:txXfrm>
    </dsp:sp>
    <dsp:sp modelId="{C3AEF6B2-03AA-4D06-9B26-1957BBD0B2B0}">
      <dsp:nvSpPr>
        <dsp:cNvPr id="0" name=""/>
        <dsp:cNvSpPr/>
      </dsp:nvSpPr>
      <dsp:spPr>
        <a:xfrm>
          <a:off x="0" y="2016437"/>
          <a:ext cx="3438568" cy="9592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a:t>Understandable</a:t>
          </a:r>
        </a:p>
      </dsp:txBody>
      <dsp:txXfrm>
        <a:off x="46827" y="2063264"/>
        <a:ext cx="3344914" cy="865604"/>
      </dsp:txXfrm>
    </dsp:sp>
    <dsp:sp modelId="{781856C3-DEEE-4AF1-8629-103830B05641}">
      <dsp:nvSpPr>
        <dsp:cNvPr id="0" name=""/>
        <dsp:cNvSpPr/>
      </dsp:nvSpPr>
      <dsp:spPr>
        <a:xfrm rot="5400000">
          <a:off x="6111370" y="446783"/>
          <a:ext cx="767407" cy="611301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Compatible on current and future devices/programs/platforms</a:t>
          </a:r>
        </a:p>
        <a:p>
          <a:pPr marL="114300" lvl="1" indent="-114300" algn="l" defTabSz="577850">
            <a:lnSpc>
              <a:spcPct val="90000"/>
            </a:lnSpc>
            <a:spcBef>
              <a:spcPct val="0"/>
            </a:spcBef>
            <a:spcAft>
              <a:spcPct val="15000"/>
            </a:spcAft>
            <a:buChar char="••"/>
          </a:pPr>
          <a:r>
            <a:rPr lang="en-US" sz="1300" kern="1200"/>
            <a:t>Assistive technology </a:t>
          </a:r>
        </a:p>
      </dsp:txBody>
      <dsp:txXfrm rot="-5400000">
        <a:off x="3438569" y="3157046"/>
        <a:ext cx="6075548" cy="692483"/>
      </dsp:txXfrm>
    </dsp:sp>
    <dsp:sp modelId="{132F6406-C5D7-4104-9ECD-42EE1A3EA6CF}">
      <dsp:nvSpPr>
        <dsp:cNvPr id="0" name=""/>
        <dsp:cNvSpPr/>
      </dsp:nvSpPr>
      <dsp:spPr>
        <a:xfrm>
          <a:off x="0" y="3023659"/>
          <a:ext cx="3438568" cy="9592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en-US" sz="3400" kern="1200"/>
            <a:t>Robust</a:t>
          </a:r>
        </a:p>
      </dsp:txBody>
      <dsp:txXfrm>
        <a:off x="46827" y="3070486"/>
        <a:ext cx="3344914" cy="8656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7210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49703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008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7422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2983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9792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50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4961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394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6011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907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341366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microsoft.com/en-us/office/make-your-word-documents-accessible-to-people-with-disabilities-d9bf3683-87ac-47ea-b91a-78dcacb3c66d" TargetMode="External"/><Relationship Id="rId2" Type="http://schemas.openxmlformats.org/officeDocument/2006/relationships/hyperlink" Target="https://kccd-my.sharepoint.com/:w:/g/personal/erica_menchaca_bakersfieldcollege_edu/EeiHGu7p-UdBk3LN3vfAamQBhqnOi1P0b4eSXOYpcDPpXQ?e=4X8Sb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upport.microsoft.com/en-us/office/make-your-excel-documents-accessible-to-people-with-disabilities-6cc05fc5-1314-48b5-8eb3-683e49b3e593" TargetMode="External"/><Relationship Id="rId2" Type="http://schemas.openxmlformats.org/officeDocument/2006/relationships/hyperlink" Target="https://kccd-my.sharepoint.com/:x:/g/personal/erica_menchaca_bakersfieldcollege_edu/EcwVaX5SyvxNmdb62fPXy8oBQWspKSp1j5R7-MK3jgzdAA?e=fyGLf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upport.microsoft.com/en-us/office/make-your-powerpoint-presentations-accessible-to-people-with-disabilities-6f7772b2-2f33-4bd2-8ca7-dae3b2b3ef25" TargetMode="External"/><Relationship Id="rId2" Type="http://schemas.openxmlformats.org/officeDocument/2006/relationships/hyperlink" Target="https://kccd-my.sharepoint.com/:p:/g/personal/erica_menchaca_bakersfieldcollege_edu/Edw0fErE3OZDgH0cisUXyyIBVS5dpUTqFOJRTqG1yrobGQ?e=VPAQc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elpx.adobe.com/acrobat/using/create-verify-pdf-accessibility.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microsoft.com/en-us/office/make-your-outlook-email-accessible-to-people-with-disabilities-71ce71f4-7b15-4b7a-a2e3-cf91721bbac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ave.webaim.org/help" TargetMode="External"/><Relationship Id="rId3" Type="http://schemas.openxmlformats.org/officeDocument/2006/relationships/hyperlink" Target="https://cccaccessibility.org/resources/about" TargetMode="External"/><Relationship Id="rId7" Type="http://schemas.openxmlformats.org/officeDocument/2006/relationships/hyperlink" Target="https://asccc-oeri.org/accessibility-resources/" TargetMode="External"/><Relationship Id="rId2" Type="http://schemas.openxmlformats.org/officeDocument/2006/relationships/hyperlink" Target="https://www.bakersfieldcollege.edu/accessibility-center/accessibility-resources" TargetMode="External"/><Relationship Id="rId1" Type="http://schemas.openxmlformats.org/officeDocument/2006/relationships/slideLayout" Target="../slideLayouts/slideLayout2.xml"/><Relationship Id="rId6" Type="http://schemas.openxmlformats.org/officeDocument/2006/relationships/hyperlink" Target="https://digitalaccessibility.uoregon.edu/guidelines" TargetMode="External"/><Relationship Id="rId5" Type="http://schemas.openxmlformats.org/officeDocument/2006/relationships/hyperlink" Target="https://ncdae.org/resources/cheatsheets/" TargetMode="External"/><Relationship Id="rId10" Type="http://schemas.openxmlformats.org/officeDocument/2006/relationships/hyperlink" Target="https://www.hhs.gov/web/section-508/accessibility-checklists/index.html" TargetMode="External"/><Relationship Id="rId4" Type="http://schemas.openxmlformats.org/officeDocument/2006/relationships/hyperlink" Target="https://cccpln.csod.com/phnx/driver.aspx?routename=Social/UniversalProfile/Bio&amp;TargetUser=129186&amp;tab_page_id=-20016001" TargetMode="External"/><Relationship Id="rId9" Type="http://schemas.openxmlformats.org/officeDocument/2006/relationships/hyperlink" Target="https://webaim.org/resources/contrastchecker/"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ada.gov/" TargetMode="External"/><Relationship Id="rId3" Type="http://schemas.openxmlformats.org/officeDocument/2006/relationships/hyperlink" Target="https://www.law.cornell.edu/uscode/text/42/12100" TargetMode="External"/><Relationship Id="rId7" Type="http://schemas.openxmlformats.org/officeDocument/2006/relationships/hyperlink" Target="https://www.w3.org/TR/WCAG20/" TargetMode="External"/><Relationship Id="rId2" Type="http://schemas.openxmlformats.org/officeDocument/2006/relationships/hyperlink" Target="https://www.law.cornell.edu/regulations/california/5-CCR-55200#:~:text=5%2C%20%C2%A7%2055200%20%2D%20Definition%20and%20Application,-State%20Regulations&amp;text=Distance%20education%20means%20instruction%20in,through%20the%20assistance%20of%20technology." TargetMode="External"/><Relationship Id="rId1" Type="http://schemas.openxmlformats.org/officeDocument/2006/relationships/slideLayout" Target="../slideLayouts/slideLayout2.xml"/><Relationship Id="rId6" Type="http://schemas.openxmlformats.org/officeDocument/2006/relationships/hyperlink" Target="http://leginfo.legislature.ca.gov/faces/billNavClient.xhtml?bill_id=200120020SB105" TargetMode="External"/><Relationship Id="rId5" Type="http://schemas.openxmlformats.org/officeDocument/2006/relationships/hyperlink" Target="https://www.section508.gov/manage/laws-and-policies/#:~:text=Section%20508%20of%20the%20Rehabilitation%20Act%20of%201973&amp;text=Under%20Section%20508%2C%20agencies%20must,the%20access%20available%20to%20others." TargetMode="External"/><Relationship Id="rId4" Type="http://schemas.openxmlformats.org/officeDocument/2006/relationships/hyperlink" Target="https://www.law.cornell.edu/uscode/text/29" TargetMode="External"/><Relationship Id="rId9" Type="http://schemas.openxmlformats.org/officeDocument/2006/relationships/hyperlink" Target="https://www.hhs.gov/sites/default/files/ocr/civilrights/resources/factsheets/504.pdf"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660E354-01D0-4D36-9100-7D4CEDE99C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Zoomed in Hopscotch on the sidewalk, showing different steps.">
            <a:extLst>
              <a:ext uri="{FF2B5EF4-FFF2-40B4-BE49-F238E27FC236}">
                <a16:creationId xmlns:a16="http://schemas.microsoft.com/office/drawing/2014/main" id="{F65C079F-7911-5AD3-21EB-04860A9E8AAC}"/>
              </a:ext>
            </a:extLst>
          </p:cNvPr>
          <p:cNvPicPr>
            <a:picLocks noChangeAspect="1"/>
          </p:cNvPicPr>
          <p:nvPr/>
        </p:nvPicPr>
        <p:blipFill rotWithShape="1">
          <a:blip r:embed="rId2">
            <a:duotone>
              <a:prstClr val="black"/>
              <a:prstClr val="white"/>
            </a:duotone>
          </a:blip>
          <a:srcRect l="10935" r="13687" b="-1"/>
          <a:stretch/>
        </p:blipFill>
        <p:spPr>
          <a:xfrm>
            <a:off x="1" y="10"/>
            <a:ext cx="7744393" cy="6857990"/>
          </a:xfrm>
          <a:custGeom>
            <a:avLst/>
            <a:gdLst/>
            <a:ahLst/>
            <a:cxnLst/>
            <a:rect l="l" t="t" r="r" b="b"/>
            <a:pathLst>
              <a:path w="7744393" h="6858000">
                <a:moveTo>
                  <a:pt x="0" y="0"/>
                </a:moveTo>
                <a:lnTo>
                  <a:pt x="7744393" y="0"/>
                </a:lnTo>
                <a:lnTo>
                  <a:pt x="7740387" y="3148"/>
                </a:lnTo>
                <a:cubicBezTo>
                  <a:pt x="6753686" y="817446"/>
                  <a:pt x="6124765" y="2049777"/>
                  <a:pt x="6124765" y="3429000"/>
                </a:cubicBezTo>
                <a:cubicBezTo>
                  <a:pt x="6124765" y="4808224"/>
                  <a:pt x="6753686" y="6040555"/>
                  <a:pt x="7740387" y="6854853"/>
                </a:cubicBezTo>
                <a:lnTo>
                  <a:pt x="7744392" y="6858000"/>
                </a:lnTo>
                <a:lnTo>
                  <a:pt x="0" y="6858000"/>
                </a:lnTo>
                <a:close/>
              </a:path>
            </a:pathLst>
          </a:custGeom>
        </p:spPr>
      </p:pic>
      <p:sp>
        <p:nvSpPr>
          <p:cNvPr id="2" name="Title 1"/>
          <p:cNvSpPr>
            <a:spLocks noGrp="1"/>
          </p:cNvSpPr>
          <p:nvPr>
            <p:ph type="ctrTitle"/>
          </p:nvPr>
        </p:nvSpPr>
        <p:spPr>
          <a:xfrm>
            <a:off x="7186378" y="993914"/>
            <a:ext cx="4515391" cy="3474722"/>
          </a:xfrm>
        </p:spPr>
        <p:txBody>
          <a:bodyPr>
            <a:normAutofit/>
          </a:bodyPr>
          <a:lstStyle/>
          <a:p>
            <a:pPr algn="l"/>
            <a:r>
              <a:rPr lang="en-US" sz="6800" dirty="0">
                <a:cs typeface="Calibri Light"/>
              </a:rPr>
              <a:t>Accessibility Basics Workshop</a:t>
            </a:r>
            <a:endParaRPr lang="en-US" sz="6800" dirty="0"/>
          </a:p>
        </p:txBody>
      </p:sp>
      <p:sp>
        <p:nvSpPr>
          <p:cNvPr id="3" name="Subtitle 2"/>
          <p:cNvSpPr>
            <a:spLocks noGrp="1"/>
          </p:cNvSpPr>
          <p:nvPr>
            <p:ph type="subTitle" idx="1"/>
          </p:nvPr>
        </p:nvSpPr>
        <p:spPr>
          <a:xfrm>
            <a:off x="7163160" y="4643287"/>
            <a:ext cx="4095514" cy="1441706"/>
          </a:xfrm>
        </p:spPr>
        <p:txBody>
          <a:bodyPr vert="horz" lIns="91440" tIns="45720" rIns="91440" bIns="45720" rtlCol="0" anchor="t">
            <a:normAutofit/>
          </a:bodyPr>
          <a:lstStyle/>
          <a:p>
            <a:pPr algn="l"/>
            <a:r>
              <a:rPr lang="en-US">
                <a:cs typeface="Calibri"/>
              </a:rPr>
              <a:t>Spring 2023 Flex Workshop</a:t>
            </a:r>
          </a:p>
          <a:p>
            <a:pPr algn="l"/>
            <a:r>
              <a:rPr lang="en-US">
                <a:cs typeface="Calibri"/>
              </a:rPr>
              <a:t>Teresa McAllister</a:t>
            </a:r>
          </a:p>
          <a:p>
            <a:pPr algn="l"/>
            <a:r>
              <a:rPr lang="en-US">
                <a:cs typeface="Calibri"/>
              </a:rPr>
              <a:t>Erica Menchaca</a:t>
            </a:r>
          </a:p>
        </p:txBody>
      </p:sp>
      <p:sp>
        <p:nvSpPr>
          <p:cNvPr id="22" name="Freeform: Shape 21">
            <a:extLst>
              <a:ext uri="{FF2B5EF4-FFF2-40B4-BE49-F238E27FC236}">
                <a16:creationId xmlns:a16="http://schemas.microsoft.com/office/drawing/2014/main" id="{C05F9929-5504-4C68-9AA2-E98BBA1F88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590" y="4546924"/>
            <a:ext cx="2369988" cy="2311077"/>
          </a:xfrm>
          <a:custGeom>
            <a:avLst/>
            <a:gdLst>
              <a:gd name="connsiteX0" fmla="*/ 0 w 2369988"/>
              <a:gd name="connsiteY0" fmla="*/ 0 h 2311077"/>
              <a:gd name="connsiteX1" fmla="*/ 1128071 w 2369988"/>
              <a:gd name="connsiteY1" fmla="*/ 0 h 2311077"/>
              <a:gd name="connsiteX2" fmla="*/ 1157716 w 2369988"/>
              <a:gd name="connsiteY2" fmla="*/ 128440 h 2311077"/>
              <a:gd name="connsiteX3" fmla="*/ 2316462 w 2369988"/>
              <a:gd name="connsiteY3" fmla="*/ 2257392 h 2311077"/>
              <a:gd name="connsiteX4" fmla="*/ 2369988 w 2369988"/>
              <a:gd name="connsiteY4" fmla="*/ 2311077 h 2311077"/>
              <a:gd name="connsiteX5" fmla="*/ 957894 w 2369988"/>
              <a:gd name="connsiteY5" fmla="*/ 2311077 h 2311077"/>
              <a:gd name="connsiteX6" fmla="*/ 777804 w 2369988"/>
              <a:gd name="connsiteY6" fmla="*/ 2040997 h 2311077"/>
              <a:gd name="connsiteX7" fmla="*/ 19614 w 2369988"/>
              <a:gd name="connsiteY7" fmla="*/ 109827 h 231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988" h="2311077">
                <a:moveTo>
                  <a:pt x="0" y="0"/>
                </a:moveTo>
                <a:lnTo>
                  <a:pt x="1128071" y="0"/>
                </a:lnTo>
                <a:lnTo>
                  <a:pt x="1157716" y="128440"/>
                </a:lnTo>
                <a:cubicBezTo>
                  <a:pt x="1365270" y="935139"/>
                  <a:pt x="1769588" y="1662859"/>
                  <a:pt x="2316462" y="2257392"/>
                </a:cubicBezTo>
                <a:lnTo>
                  <a:pt x="2369988" y="2311077"/>
                </a:lnTo>
                <a:lnTo>
                  <a:pt x="957894" y="2311077"/>
                </a:lnTo>
                <a:lnTo>
                  <a:pt x="777804" y="2040997"/>
                </a:lnTo>
                <a:cubicBezTo>
                  <a:pt x="421651" y="1454849"/>
                  <a:pt x="161627" y="803832"/>
                  <a:pt x="19614" y="109827"/>
                </a:cubicBezTo>
                <a:close/>
              </a:path>
            </a:pathLst>
          </a:cu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156851" y="637762"/>
            <a:ext cx="9888496" cy="900131"/>
          </a:xfrm>
        </p:spPr>
        <p:txBody>
          <a:bodyPr anchor="t">
            <a:normAutofit/>
          </a:bodyPr>
          <a:lstStyle/>
          <a:p>
            <a:r>
              <a:rPr lang="en-US" sz="4000">
                <a:solidFill>
                  <a:schemeClr val="bg1"/>
                </a:solidFill>
              </a:rPr>
              <a:t>Word Docs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155548" y="2217343"/>
            <a:ext cx="9880893" cy="3959619"/>
          </a:xfrm>
        </p:spPr>
        <p:txBody>
          <a:bodyPr vert="horz" lIns="91440" tIns="45720" rIns="91440" bIns="45720" rtlCol="0" anchor="t">
            <a:normAutofit/>
          </a:bodyPr>
          <a:lstStyle/>
          <a:p>
            <a:r>
              <a:rPr lang="en-US" sz="2400" dirty="0">
                <a:ea typeface="+mn-lt"/>
                <a:cs typeface="+mn-lt"/>
                <a:hlinkClick r:id="rId2"/>
              </a:rPr>
              <a:t>Example file (Word Activity)</a:t>
            </a:r>
          </a:p>
          <a:p>
            <a:pPr lvl="1"/>
            <a:r>
              <a:rPr lang="en-US" dirty="0"/>
              <a:t>Use Headings </a:t>
            </a:r>
            <a:endParaRPr lang="en-US" dirty="0">
              <a:cs typeface="Calibri"/>
            </a:endParaRPr>
          </a:p>
          <a:p>
            <a:pPr lvl="1"/>
            <a:r>
              <a:rPr lang="en-US" dirty="0"/>
              <a:t>Provide Alt Text</a:t>
            </a:r>
            <a:endParaRPr lang="en-US" dirty="0">
              <a:cs typeface="Calibri"/>
            </a:endParaRPr>
          </a:p>
          <a:p>
            <a:pPr lvl="1"/>
            <a:r>
              <a:rPr lang="en-US" dirty="0"/>
              <a:t>Avoid Tables</a:t>
            </a:r>
            <a:endParaRPr lang="en-US" dirty="0">
              <a:cs typeface="Calibri"/>
            </a:endParaRPr>
          </a:p>
          <a:p>
            <a:pPr lvl="1"/>
            <a:r>
              <a:rPr lang="en-US" dirty="0"/>
              <a:t>Check Color Contrast</a:t>
            </a:r>
            <a:endParaRPr lang="en-US" dirty="0">
              <a:cs typeface="Calibri"/>
            </a:endParaRPr>
          </a:p>
          <a:p>
            <a:pPr lvl="1"/>
            <a:r>
              <a:rPr lang="en-US" dirty="0"/>
              <a:t>Embed Hyperlinks within text</a:t>
            </a:r>
            <a:endParaRPr lang="en-US" dirty="0">
              <a:cs typeface="Calibri"/>
            </a:endParaRPr>
          </a:p>
          <a:p>
            <a:pPr lvl="1"/>
            <a:r>
              <a:rPr lang="en-US" dirty="0"/>
              <a:t>Add Document Info</a:t>
            </a:r>
            <a:endParaRPr lang="en-US" dirty="0">
              <a:cs typeface="Calibri"/>
            </a:endParaRPr>
          </a:p>
          <a:p>
            <a:pPr lvl="1"/>
            <a:r>
              <a:rPr lang="en-US" dirty="0"/>
              <a:t>Forms must be converted to PDF</a:t>
            </a:r>
            <a:endParaRPr lang="en-US" dirty="0">
              <a:cs typeface="Calibri"/>
            </a:endParaRPr>
          </a:p>
          <a:p>
            <a:r>
              <a:rPr lang="en-US" sz="2400" dirty="0">
                <a:hlinkClick r:id="rId3"/>
              </a:rPr>
              <a:t>Microsoft Support - Word Accessibility</a:t>
            </a:r>
            <a:endParaRPr lang="en-US" sz="2400" dirty="0"/>
          </a:p>
        </p:txBody>
      </p:sp>
    </p:spTree>
    <p:extLst>
      <p:ext uri="{BB962C8B-B14F-4D97-AF65-F5344CB8AC3E}">
        <p14:creationId xmlns:p14="http://schemas.microsoft.com/office/powerpoint/2010/main" val="95064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156851" y="637762"/>
            <a:ext cx="9888496" cy="900131"/>
          </a:xfrm>
        </p:spPr>
        <p:txBody>
          <a:bodyPr anchor="t">
            <a:normAutofit/>
          </a:bodyPr>
          <a:lstStyle/>
          <a:p>
            <a:r>
              <a:rPr lang="en-US" sz="4000">
                <a:solidFill>
                  <a:schemeClr val="bg1"/>
                </a:solidFill>
              </a:rPr>
              <a:t>Spreadsheets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155548" y="2217343"/>
            <a:ext cx="9880893" cy="3959619"/>
          </a:xfrm>
        </p:spPr>
        <p:txBody>
          <a:bodyPr vert="horz" lIns="91440" tIns="45720" rIns="91440" bIns="45720" rtlCol="0" anchor="t">
            <a:normAutofit/>
          </a:bodyPr>
          <a:lstStyle/>
          <a:p>
            <a:r>
              <a:rPr lang="en-US" sz="2400" dirty="0">
                <a:ea typeface="+mn-lt"/>
                <a:cs typeface="+mn-lt"/>
                <a:hlinkClick r:id="rId2"/>
              </a:rPr>
              <a:t>Example file (Excel Activity)</a:t>
            </a:r>
            <a:endParaRPr lang="en-US" sz="2400" dirty="0">
              <a:ea typeface="+mn-lt"/>
              <a:cs typeface="+mn-lt"/>
            </a:endParaRPr>
          </a:p>
          <a:p>
            <a:pPr lvl="1"/>
            <a:r>
              <a:rPr lang="en-US" dirty="0">
                <a:ea typeface="+mn-lt"/>
                <a:cs typeface="+mn-lt"/>
              </a:rPr>
              <a:t>Clear names for tables</a:t>
            </a:r>
          </a:p>
          <a:p>
            <a:pPr lvl="1"/>
            <a:r>
              <a:rPr lang="en-US" dirty="0">
                <a:ea typeface="+mn-lt"/>
                <a:cs typeface="+mn-lt"/>
              </a:rPr>
              <a:t>Readability</a:t>
            </a:r>
          </a:p>
          <a:p>
            <a:pPr lvl="1"/>
            <a:r>
              <a:rPr lang="en-US" dirty="0">
                <a:ea typeface="+mn-lt"/>
                <a:cs typeface="+mn-lt"/>
              </a:rPr>
              <a:t>Format</a:t>
            </a:r>
          </a:p>
          <a:p>
            <a:pPr lvl="1"/>
            <a:r>
              <a:rPr lang="en-US" dirty="0">
                <a:ea typeface="+mn-lt"/>
                <a:cs typeface="+mn-lt"/>
              </a:rPr>
              <a:t>Repeating Table Headings</a:t>
            </a:r>
            <a:endParaRPr lang="en-US" dirty="0"/>
          </a:p>
          <a:p>
            <a:pPr lvl="1"/>
            <a:r>
              <a:rPr lang="en-US" dirty="0">
                <a:ea typeface="+mn-lt"/>
                <a:cs typeface="+mn-lt"/>
              </a:rPr>
              <a:t>Color contrast</a:t>
            </a:r>
          </a:p>
          <a:p>
            <a:pPr lvl="1"/>
            <a:r>
              <a:rPr lang="en-US" dirty="0">
                <a:ea typeface="+mn-lt"/>
                <a:cs typeface="+mn-lt"/>
              </a:rPr>
              <a:t>Sheet Names</a:t>
            </a:r>
          </a:p>
          <a:p>
            <a:r>
              <a:rPr lang="en-US" sz="2400" dirty="0">
                <a:ea typeface="+mn-lt"/>
                <a:cs typeface="+mn-lt"/>
                <a:hlinkClick r:id="rId3"/>
              </a:rPr>
              <a:t>Microsoft Support – Excel Accessibility</a:t>
            </a:r>
            <a:r>
              <a:rPr lang="en-US" sz="2400" dirty="0">
                <a:ea typeface="+mn-lt"/>
                <a:cs typeface="+mn-lt"/>
              </a:rPr>
              <a:t> </a:t>
            </a:r>
          </a:p>
          <a:p>
            <a:endParaRPr lang="en-US" sz="2400">
              <a:ea typeface="+mn-lt"/>
              <a:cs typeface="+mn-lt"/>
            </a:endParaRPr>
          </a:p>
          <a:p>
            <a:endParaRPr lang="en-US" sz="2400"/>
          </a:p>
        </p:txBody>
      </p:sp>
    </p:spTree>
    <p:extLst>
      <p:ext uri="{BB962C8B-B14F-4D97-AF65-F5344CB8AC3E}">
        <p14:creationId xmlns:p14="http://schemas.microsoft.com/office/powerpoint/2010/main" val="64799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156851" y="637762"/>
            <a:ext cx="9888496" cy="900131"/>
          </a:xfrm>
        </p:spPr>
        <p:txBody>
          <a:bodyPr anchor="t">
            <a:normAutofit/>
          </a:bodyPr>
          <a:lstStyle/>
          <a:p>
            <a:r>
              <a:rPr lang="en-US" sz="4000">
                <a:solidFill>
                  <a:schemeClr val="bg1"/>
                </a:solidFill>
              </a:rPr>
              <a:t>PowerPoints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155548" y="2217343"/>
            <a:ext cx="9880893" cy="3959619"/>
          </a:xfrm>
        </p:spPr>
        <p:txBody>
          <a:bodyPr vert="horz" lIns="91440" tIns="45720" rIns="91440" bIns="45720" rtlCol="0">
            <a:normAutofit/>
          </a:bodyPr>
          <a:lstStyle/>
          <a:p>
            <a:r>
              <a:rPr lang="en-US" sz="2400">
                <a:hlinkClick r:id="rId2"/>
              </a:rPr>
              <a:t>Example file (Activity)</a:t>
            </a:r>
            <a:endParaRPr lang="en-US" sz="2400"/>
          </a:p>
          <a:p>
            <a:pPr lvl="1"/>
            <a:r>
              <a:rPr lang="en-US"/>
              <a:t>Slide Titles</a:t>
            </a:r>
          </a:p>
          <a:p>
            <a:pPr lvl="1"/>
            <a:r>
              <a:rPr lang="en-US"/>
              <a:t>Navigation/Headings</a:t>
            </a:r>
          </a:p>
          <a:p>
            <a:pPr lvl="1"/>
            <a:r>
              <a:rPr lang="en-US"/>
              <a:t>Design</a:t>
            </a:r>
          </a:p>
          <a:p>
            <a:pPr lvl="1"/>
            <a:r>
              <a:rPr lang="en-US"/>
              <a:t>Color Contrast</a:t>
            </a:r>
          </a:p>
          <a:p>
            <a:pPr lvl="1"/>
            <a:r>
              <a:rPr lang="en-US"/>
              <a:t>Animations/Transitions/Media</a:t>
            </a:r>
          </a:p>
          <a:p>
            <a:r>
              <a:rPr lang="en-US" sz="2400">
                <a:hlinkClick r:id="rId3"/>
              </a:rPr>
              <a:t>Microsoft Support – PowerPoint Accessibility</a:t>
            </a:r>
            <a:endParaRPr lang="en-US" sz="2400"/>
          </a:p>
        </p:txBody>
      </p:sp>
    </p:spTree>
    <p:extLst>
      <p:ext uri="{BB962C8B-B14F-4D97-AF65-F5344CB8AC3E}">
        <p14:creationId xmlns:p14="http://schemas.microsoft.com/office/powerpoint/2010/main" val="45242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156851" y="637762"/>
            <a:ext cx="9888496" cy="900131"/>
          </a:xfrm>
        </p:spPr>
        <p:txBody>
          <a:bodyPr anchor="t">
            <a:normAutofit/>
          </a:bodyPr>
          <a:lstStyle/>
          <a:p>
            <a:r>
              <a:rPr lang="en-US" sz="4000">
                <a:solidFill>
                  <a:schemeClr val="bg1"/>
                </a:solidFill>
              </a:rPr>
              <a:t>Basic PDFs</a:t>
            </a: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1155548" y="2217343"/>
            <a:ext cx="9880893" cy="3959619"/>
          </a:xfrm>
        </p:spPr>
        <p:txBody>
          <a:bodyPr vert="horz" lIns="91440" tIns="45720" rIns="91440" bIns="45720" rtlCol="0" anchor="t">
            <a:normAutofit/>
          </a:bodyPr>
          <a:lstStyle/>
          <a:p>
            <a:r>
              <a:rPr lang="en-US" sz="2200" dirty="0"/>
              <a:t>Start with Word, Excel or PowerPoint first</a:t>
            </a:r>
          </a:p>
          <a:p>
            <a:pPr lvl="1"/>
            <a:r>
              <a:rPr lang="en-US" sz="2200" dirty="0"/>
              <a:t>Document Title and Initial View</a:t>
            </a:r>
            <a:endParaRPr lang="en-US" sz="2200" dirty="0">
              <a:cs typeface="Calibri"/>
            </a:endParaRPr>
          </a:p>
          <a:p>
            <a:pPr lvl="1"/>
            <a:r>
              <a:rPr lang="en-US" sz="2200" dirty="0"/>
              <a:t>Language</a:t>
            </a:r>
            <a:endParaRPr lang="en-US" sz="2200" dirty="0">
              <a:cs typeface="Calibri"/>
            </a:endParaRPr>
          </a:p>
          <a:p>
            <a:pPr lvl="1"/>
            <a:r>
              <a:rPr lang="en-US" sz="2200" dirty="0"/>
              <a:t>Reading Order</a:t>
            </a:r>
          </a:p>
          <a:p>
            <a:pPr lvl="1"/>
            <a:r>
              <a:rPr lang="en-US" sz="2200" dirty="0"/>
              <a:t>Tags</a:t>
            </a:r>
            <a:endParaRPr lang="en-US" sz="2200" dirty="0">
              <a:cs typeface="Calibri"/>
            </a:endParaRPr>
          </a:p>
          <a:p>
            <a:pPr lvl="1"/>
            <a:r>
              <a:rPr lang="en-US" sz="2200" dirty="0"/>
              <a:t>Links</a:t>
            </a:r>
            <a:endParaRPr lang="en-US" sz="2200" dirty="0">
              <a:cs typeface="Calibri"/>
            </a:endParaRPr>
          </a:p>
          <a:p>
            <a:pPr lvl="1"/>
            <a:r>
              <a:rPr lang="en-US" sz="2200" dirty="0"/>
              <a:t>Tables</a:t>
            </a:r>
            <a:endParaRPr lang="en-US" sz="2200" dirty="0">
              <a:cs typeface="Calibri"/>
            </a:endParaRPr>
          </a:p>
          <a:p>
            <a:pPr lvl="1"/>
            <a:r>
              <a:rPr lang="en-US" sz="2200" dirty="0"/>
              <a:t>Color Contrast</a:t>
            </a:r>
            <a:endParaRPr lang="en-US" sz="2200" dirty="0">
              <a:cs typeface="Calibri"/>
            </a:endParaRPr>
          </a:p>
          <a:p>
            <a:pPr lvl="1"/>
            <a:r>
              <a:rPr lang="en-US" sz="2200" dirty="0"/>
              <a:t>Forms</a:t>
            </a:r>
            <a:endParaRPr lang="en-US" sz="2200" dirty="0">
              <a:cs typeface="Calibri"/>
            </a:endParaRPr>
          </a:p>
          <a:p>
            <a:r>
              <a:rPr lang="en-US" sz="2200" dirty="0">
                <a:hlinkClick r:id="rId2"/>
              </a:rPr>
              <a:t>Acrobat Pro Support – PDF Accessibility</a:t>
            </a:r>
            <a:r>
              <a:rPr lang="en-US" sz="2200" dirty="0"/>
              <a:t> </a:t>
            </a:r>
            <a:endParaRPr lang="en-US" sz="2200" dirty="0">
              <a:cs typeface="Calibri"/>
            </a:endParaRPr>
          </a:p>
        </p:txBody>
      </p:sp>
    </p:spTree>
    <p:extLst>
      <p:ext uri="{BB962C8B-B14F-4D97-AF65-F5344CB8AC3E}">
        <p14:creationId xmlns:p14="http://schemas.microsoft.com/office/powerpoint/2010/main" val="28689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4B6ECB93-D7FF-4F09-A8ED-D4588EE7C7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838200" y="365760"/>
            <a:ext cx="10515600" cy="1325563"/>
          </a:xfrm>
        </p:spPr>
        <p:txBody>
          <a:bodyPr vert="horz" lIns="91440" tIns="45720" rIns="91440" bIns="45720" rtlCol="0" anchor="ctr">
            <a:normAutofit/>
          </a:bodyPr>
          <a:lstStyle/>
          <a:p>
            <a:r>
              <a:rPr lang="en-US" dirty="0">
                <a:solidFill>
                  <a:schemeClr val="bg1"/>
                </a:solidFill>
              </a:rPr>
              <a:t>Emails</a:t>
            </a:r>
          </a:p>
        </p:txBody>
      </p:sp>
      <p:sp>
        <p:nvSpPr>
          <p:cNvPr id="5" name="TextBox 4">
            <a:extLst>
              <a:ext uri="{FF2B5EF4-FFF2-40B4-BE49-F238E27FC236}">
                <a16:creationId xmlns:a16="http://schemas.microsoft.com/office/drawing/2014/main" id="{FF54B3B0-05A5-89AB-48A7-AC3314124C0D}"/>
              </a:ext>
            </a:extLst>
          </p:cNvPr>
          <p:cNvSpPr txBox="1"/>
          <p:nvPr/>
        </p:nvSpPr>
        <p:spPr>
          <a:xfrm>
            <a:off x="841248" y="2276857"/>
            <a:ext cx="5015484" cy="390010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marL="285750" indent="-228600">
              <a:lnSpc>
                <a:spcPct val="90000"/>
              </a:lnSpc>
              <a:spcBef>
                <a:spcPts val="900"/>
              </a:spcBef>
              <a:buFont typeface="Arial" panose="020B0604020202020204" pitchFamily="34" charset="0"/>
              <a:buChar char="•"/>
            </a:pPr>
            <a:r>
              <a:rPr lang="en-US" sz="2200" dirty="0"/>
              <a:t>Font</a:t>
            </a:r>
          </a:p>
          <a:p>
            <a:pPr marL="285750" indent="-228600">
              <a:lnSpc>
                <a:spcPct val="90000"/>
              </a:lnSpc>
              <a:spcBef>
                <a:spcPts val="900"/>
              </a:spcBef>
              <a:buFont typeface="Arial" panose="020B0604020202020204" pitchFamily="34" charset="0"/>
              <a:buChar char="•"/>
            </a:pPr>
            <a:r>
              <a:rPr lang="en-US" sz="2200" dirty="0"/>
              <a:t>Color Contrast</a:t>
            </a:r>
          </a:p>
          <a:p>
            <a:pPr marL="285750" indent="-228600">
              <a:lnSpc>
                <a:spcPct val="90000"/>
              </a:lnSpc>
              <a:spcBef>
                <a:spcPts val="900"/>
              </a:spcBef>
              <a:buFont typeface="Arial" panose="020B0604020202020204" pitchFamily="34" charset="0"/>
              <a:buChar char="•"/>
            </a:pPr>
            <a:r>
              <a:rPr lang="en-US" sz="2200" dirty="0"/>
              <a:t>Alt Text</a:t>
            </a:r>
          </a:p>
          <a:p>
            <a:pPr marL="285750" indent="-228600">
              <a:lnSpc>
                <a:spcPct val="90000"/>
              </a:lnSpc>
              <a:spcBef>
                <a:spcPts val="900"/>
              </a:spcBef>
              <a:buFont typeface="Arial" panose="020B0604020202020204" pitchFamily="34" charset="0"/>
              <a:buChar char="•"/>
            </a:pPr>
            <a:r>
              <a:rPr lang="en-US" sz="2200" dirty="0"/>
              <a:t>Headings</a:t>
            </a:r>
          </a:p>
          <a:p>
            <a:pPr marL="285750" indent="-228600">
              <a:lnSpc>
                <a:spcPct val="90000"/>
              </a:lnSpc>
              <a:spcBef>
                <a:spcPts val="900"/>
              </a:spcBef>
              <a:buFont typeface="Arial" panose="020B0604020202020204" pitchFamily="34" charset="0"/>
              <a:buChar char="•"/>
            </a:pPr>
            <a:r>
              <a:rPr lang="en-US" sz="2200" dirty="0"/>
              <a:t>Tables</a:t>
            </a:r>
          </a:p>
          <a:p>
            <a:pPr indent="-228600">
              <a:lnSpc>
                <a:spcPct val="90000"/>
              </a:lnSpc>
              <a:spcBef>
                <a:spcPts val="900"/>
              </a:spcBef>
              <a:buFont typeface="Arial" panose="020B0604020202020204" pitchFamily="34" charset="0"/>
              <a:buChar char="•"/>
            </a:pPr>
            <a:endParaRPr lang="en-US" sz="2200" dirty="0"/>
          </a:p>
          <a:p>
            <a:pPr indent="-228600">
              <a:lnSpc>
                <a:spcPct val="90000"/>
              </a:lnSpc>
              <a:spcBef>
                <a:spcPts val="900"/>
              </a:spcBef>
              <a:buFont typeface="Arial" panose="020B0604020202020204" pitchFamily="34" charset="0"/>
              <a:buChar char="•"/>
            </a:pPr>
            <a:r>
              <a:rPr lang="en-US" sz="2200" dirty="0">
                <a:hlinkClick r:id="rId2"/>
              </a:rPr>
              <a:t>Microsoft Support – Outlook Accessibility</a:t>
            </a:r>
            <a:r>
              <a:rPr lang="en-US" sz="2200" dirty="0"/>
              <a:t> </a:t>
            </a:r>
          </a:p>
        </p:txBody>
      </p:sp>
      <p:pic>
        <p:nvPicPr>
          <p:cNvPr id="4" name="Picture 4" descr="blank message email pop-out with &quot;Check for accessibility issues&quot; highlighted">
            <a:extLst>
              <a:ext uri="{FF2B5EF4-FFF2-40B4-BE49-F238E27FC236}">
                <a16:creationId xmlns:a16="http://schemas.microsoft.com/office/drawing/2014/main" id="{3809BCC3-CE88-EF8A-6B39-ABD8F8842201}"/>
              </a:ext>
            </a:extLst>
          </p:cNvPr>
          <p:cNvPicPr>
            <a:picLocks noGrp="1" noChangeAspect="1"/>
          </p:cNvPicPr>
          <p:nvPr>
            <p:ph idx="1"/>
          </p:nvPr>
        </p:nvPicPr>
        <p:blipFill rotWithShape="1">
          <a:blip r:embed="rId3"/>
          <a:srcRect l="4664" r="18496" b="-3"/>
          <a:stretch/>
        </p:blipFill>
        <p:spPr>
          <a:xfrm>
            <a:off x="6335270" y="2276857"/>
            <a:ext cx="5015484" cy="3900106"/>
          </a:xfrm>
          <a:prstGeom prst="rect">
            <a:avLst/>
          </a:prstGeom>
        </p:spPr>
      </p:pic>
    </p:spTree>
    <p:extLst>
      <p:ext uri="{BB962C8B-B14F-4D97-AF65-F5344CB8AC3E}">
        <p14:creationId xmlns:p14="http://schemas.microsoft.com/office/powerpoint/2010/main" val="229207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2679492-7988-4050-9056-5424444524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091B163-7D61-4891-ABCF-5C13D9C418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7668D79-6D18-C5C1-838C-A89B5BB7EE73}"/>
              </a:ext>
            </a:extLst>
          </p:cNvPr>
          <p:cNvSpPr>
            <a:spLocks noGrp="1"/>
          </p:cNvSpPr>
          <p:nvPr>
            <p:ph type="title"/>
          </p:nvPr>
        </p:nvSpPr>
        <p:spPr>
          <a:xfrm>
            <a:off x="1188069" y="381935"/>
            <a:ext cx="4008583" cy="5974414"/>
          </a:xfrm>
        </p:spPr>
        <p:txBody>
          <a:bodyPr anchor="ctr">
            <a:normAutofit/>
          </a:bodyPr>
          <a:lstStyle/>
          <a:p>
            <a:r>
              <a:rPr lang="en-US" sz="6800">
                <a:solidFill>
                  <a:srgbClr val="FFFFFF"/>
                </a:solidFill>
              </a:rPr>
              <a:t>Resources</a:t>
            </a:r>
          </a:p>
        </p:txBody>
      </p:sp>
      <p:grpSp>
        <p:nvGrpSpPr>
          <p:cNvPr id="25" name="Group 24">
            <a:extLst>
              <a:ext uri="{FF2B5EF4-FFF2-40B4-BE49-F238E27FC236}">
                <a16:creationId xmlns:a16="http://schemas.microsoft.com/office/drawing/2014/main" id="{0474DF76-993E-44DE-AFB0-C416182ACEC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2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071C2CAC-DF74-B77A-517E-745CE1B7E280}"/>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2000" dirty="0">
                <a:solidFill>
                  <a:schemeClr val="tx1">
                    <a:alpha val="80000"/>
                  </a:schemeClr>
                </a:solidFill>
              </a:rPr>
              <a:t>BC Academic Technology </a:t>
            </a:r>
          </a:p>
          <a:p>
            <a:r>
              <a:rPr lang="en-US" sz="2000" dirty="0">
                <a:solidFill>
                  <a:schemeClr val="tx1">
                    <a:alpha val="80000"/>
                  </a:schemeClr>
                </a:solidFill>
              </a:rPr>
              <a:t>BC Accessibility Center - </a:t>
            </a:r>
            <a:r>
              <a:rPr lang="en-US" sz="2000" dirty="0">
                <a:solidFill>
                  <a:schemeClr val="tx1">
                    <a:alpha val="80000"/>
                  </a:schemeClr>
                </a:solidFill>
                <a:hlinkClick r:id="rId2">
                  <a:extLst>
                    <a:ext uri="{A12FA001-AC4F-418D-AE19-62706E023703}">
                      <ahyp:hlinkClr xmlns:ahyp="http://schemas.microsoft.com/office/drawing/2018/hyperlinkcolor" xmlns="" val="tx"/>
                    </a:ext>
                  </a:extLst>
                </a:hlinkClick>
              </a:rPr>
              <a:t>Resources</a:t>
            </a:r>
            <a:endParaRPr lang="en-US" sz="2000" dirty="0">
              <a:solidFill>
                <a:schemeClr val="tx1">
                  <a:alpha val="80000"/>
                </a:schemeClr>
              </a:solidFill>
            </a:endParaRPr>
          </a:p>
          <a:p>
            <a:r>
              <a:rPr lang="en-US" sz="2000" dirty="0">
                <a:solidFill>
                  <a:schemeClr val="tx1">
                    <a:alpha val="80000"/>
                  </a:schemeClr>
                </a:solidFill>
              </a:rPr>
              <a:t>CCC Accessibility Center – </a:t>
            </a:r>
            <a:r>
              <a:rPr lang="en-US" sz="2000" dirty="0">
                <a:solidFill>
                  <a:schemeClr val="tx1">
                    <a:alpha val="80000"/>
                  </a:schemeClr>
                </a:solidFill>
                <a:hlinkClick r:id="rId3">
                  <a:extLst>
                    <a:ext uri="{A12FA001-AC4F-418D-AE19-62706E023703}">
                      <ahyp:hlinkClr xmlns:ahyp="http://schemas.microsoft.com/office/drawing/2018/hyperlinkcolor" xmlns="" val="tx"/>
                    </a:ext>
                  </a:extLst>
                </a:hlinkClick>
              </a:rPr>
              <a:t>What We Do</a:t>
            </a:r>
            <a:endParaRPr lang="en-US" sz="2000" dirty="0">
              <a:solidFill>
                <a:schemeClr val="tx1">
                  <a:alpha val="80000"/>
                </a:schemeClr>
              </a:solidFill>
              <a:cs typeface="Calibri"/>
              <a:hlinkClick r:id="rId3">
                <a:extLst>
                  <a:ext uri="{A12FA001-AC4F-418D-AE19-62706E023703}">
                    <ahyp:hlinkClr xmlns:ahyp="http://schemas.microsoft.com/office/drawing/2018/hyperlinkcolor" xmlns="" val="tx"/>
                  </a:ext>
                </a:extLst>
              </a:hlinkClick>
            </a:endParaRPr>
          </a:p>
          <a:p>
            <a:r>
              <a:rPr lang="en-US" sz="2000" dirty="0">
                <a:solidFill>
                  <a:schemeClr val="tx1">
                    <a:alpha val="80000"/>
                  </a:schemeClr>
                </a:solidFill>
              </a:rPr>
              <a:t>CCC VRC– </a:t>
            </a:r>
            <a:r>
              <a:rPr lang="en-US" sz="2000" dirty="0">
                <a:solidFill>
                  <a:schemeClr val="tx1">
                    <a:alpha val="80000"/>
                  </a:schemeClr>
                </a:solidFill>
                <a:hlinkClick r:id="rId4">
                  <a:extLst>
                    <a:ext uri="{A12FA001-AC4F-418D-AE19-62706E023703}">
                      <ahyp:hlinkClr xmlns:ahyp="http://schemas.microsoft.com/office/drawing/2018/hyperlinkcolor" xmlns="" val="tx"/>
                    </a:ext>
                  </a:extLst>
                </a:hlinkClick>
              </a:rPr>
              <a:t>Accessibility Specialist Postings</a:t>
            </a:r>
            <a:endParaRPr lang="en-US" sz="2000" dirty="0">
              <a:solidFill>
                <a:schemeClr val="tx1">
                  <a:alpha val="80000"/>
                </a:schemeClr>
              </a:solidFill>
              <a:cs typeface="Calibri"/>
              <a:hlinkClick r:id="rId4">
                <a:extLst>
                  <a:ext uri="{A12FA001-AC4F-418D-AE19-62706E023703}">
                    <ahyp:hlinkClr xmlns:ahyp="http://schemas.microsoft.com/office/drawing/2018/hyperlinkcolor" xmlns="" val="tx"/>
                  </a:ext>
                </a:extLst>
              </a:hlinkClick>
            </a:endParaRPr>
          </a:p>
          <a:p>
            <a:r>
              <a:rPr lang="en-US" sz="2000" dirty="0">
                <a:solidFill>
                  <a:schemeClr val="tx1">
                    <a:alpha val="80000"/>
                  </a:schemeClr>
                </a:solidFill>
              </a:rPr>
              <a:t>NCDAE </a:t>
            </a:r>
            <a:r>
              <a:rPr lang="en-US" sz="2000" dirty="0">
                <a:solidFill>
                  <a:schemeClr val="tx1">
                    <a:alpha val="80000"/>
                  </a:schemeClr>
                </a:solidFill>
                <a:hlinkClick r:id="rId5">
                  <a:extLst>
                    <a:ext uri="{A12FA001-AC4F-418D-AE19-62706E023703}">
                      <ahyp:hlinkClr xmlns:ahyp="http://schemas.microsoft.com/office/drawing/2018/hyperlinkcolor" xmlns="" val="tx"/>
                    </a:ext>
                  </a:extLst>
                </a:hlinkClick>
              </a:rPr>
              <a:t>Cheatsheets</a:t>
            </a:r>
            <a:endParaRPr lang="en-US" sz="2000" dirty="0">
              <a:solidFill>
                <a:schemeClr val="tx1">
                  <a:alpha val="80000"/>
                </a:schemeClr>
              </a:solidFill>
            </a:endParaRPr>
          </a:p>
          <a:p>
            <a:r>
              <a:rPr lang="en-US" sz="2000" dirty="0">
                <a:solidFill>
                  <a:schemeClr val="tx1">
                    <a:alpha val="80000"/>
                  </a:schemeClr>
                </a:solidFill>
              </a:rPr>
              <a:t>University of Oregon – </a:t>
            </a:r>
            <a:r>
              <a:rPr lang="en-US" sz="2000" dirty="0">
                <a:solidFill>
                  <a:schemeClr val="tx1">
                    <a:alpha val="80000"/>
                  </a:schemeClr>
                </a:solidFill>
                <a:hlinkClick r:id="rId6">
                  <a:extLst>
                    <a:ext uri="{A12FA001-AC4F-418D-AE19-62706E023703}">
                      <ahyp:hlinkClr xmlns:ahyp="http://schemas.microsoft.com/office/drawing/2018/hyperlinkcolor" xmlns="" val="tx"/>
                    </a:ext>
                  </a:extLst>
                </a:hlinkClick>
              </a:rPr>
              <a:t>Digital Accessibility</a:t>
            </a:r>
            <a:r>
              <a:rPr lang="en-US" sz="2000" dirty="0">
                <a:solidFill>
                  <a:schemeClr val="tx1">
                    <a:alpha val="80000"/>
                  </a:schemeClr>
                </a:solidFill>
              </a:rPr>
              <a:t> </a:t>
            </a:r>
            <a:endParaRPr lang="en-US" sz="2000" dirty="0">
              <a:solidFill>
                <a:schemeClr val="tx1">
                  <a:alpha val="80000"/>
                </a:schemeClr>
              </a:solidFill>
              <a:cs typeface="Calibri"/>
            </a:endParaRPr>
          </a:p>
          <a:p>
            <a:r>
              <a:rPr lang="en-US" sz="2000" dirty="0">
                <a:solidFill>
                  <a:schemeClr val="tx1">
                    <a:alpha val="80000"/>
                  </a:schemeClr>
                </a:solidFill>
                <a:cs typeface="Calibri"/>
              </a:rPr>
              <a:t>ASCCC OERI </a:t>
            </a:r>
            <a:r>
              <a:rPr lang="en-US" sz="2000" dirty="0">
                <a:solidFill>
                  <a:schemeClr val="tx1">
                    <a:alpha val="80000"/>
                  </a:schemeClr>
                </a:solidFill>
                <a:cs typeface="Calibri"/>
                <a:hlinkClick r:id="rId7">
                  <a:extLst>
                    <a:ext uri="{A12FA001-AC4F-418D-AE19-62706E023703}">
                      <ahyp:hlinkClr xmlns:ahyp="http://schemas.microsoft.com/office/drawing/2018/hyperlinkcolor" xmlns="" val="tx"/>
                    </a:ext>
                  </a:extLst>
                </a:hlinkClick>
              </a:rPr>
              <a:t>Accessibility Resources</a:t>
            </a:r>
            <a:endParaRPr lang="en-US" sz="2000" dirty="0">
              <a:solidFill>
                <a:schemeClr val="tx1">
                  <a:alpha val="80000"/>
                </a:schemeClr>
              </a:solidFill>
            </a:endParaRPr>
          </a:p>
          <a:p>
            <a:r>
              <a:rPr lang="en-US" sz="2000" dirty="0">
                <a:solidFill>
                  <a:schemeClr val="tx1">
                    <a:alpha val="80000"/>
                  </a:schemeClr>
                </a:solidFill>
              </a:rPr>
              <a:t>Website Checker – </a:t>
            </a:r>
            <a:r>
              <a:rPr lang="en-US" sz="2000" dirty="0">
                <a:solidFill>
                  <a:schemeClr val="tx1">
                    <a:alpha val="80000"/>
                  </a:schemeClr>
                </a:solidFill>
                <a:hlinkClick r:id="rId8">
                  <a:extLst>
                    <a:ext uri="{A12FA001-AC4F-418D-AE19-62706E023703}">
                      <ahyp:hlinkClr xmlns:ahyp="http://schemas.microsoft.com/office/drawing/2018/hyperlinkcolor" xmlns="" val="tx"/>
                    </a:ext>
                  </a:extLst>
                </a:hlinkClick>
              </a:rPr>
              <a:t>WAVE tool</a:t>
            </a:r>
            <a:endParaRPr lang="en-US" sz="2000" dirty="0">
              <a:solidFill>
                <a:schemeClr val="tx1">
                  <a:alpha val="80000"/>
                </a:schemeClr>
              </a:solidFill>
              <a:cs typeface="Calibri"/>
              <a:hlinkClick r:id="rId8">
                <a:extLst>
                  <a:ext uri="{A12FA001-AC4F-418D-AE19-62706E023703}">
                    <ahyp:hlinkClr xmlns:ahyp="http://schemas.microsoft.com/office/drawing/2018/hyperlinkcolor" xmlns="" val="tx"/>
                  </a:ext>
                </a:extLst>
              </a:hlinkClick>
            </a:endParaRPr>
          </a:p>
          <a:p>
            <a:r>
              <a:rPr lang="en-US" sz="2000" dirty="0">
                <a:solidFill>
                  <a:schemeClr val="tx1">
                    <a:alpha val="80000"/>
                  </a:schemeClr>
                </a:solidFill>
              </a:rPr>
              <a:t>Color Contrast Checker - </a:t>
            </a:r>
            <a:r>
              <a:rPr lang="en-US" sz="2000" dirty="0">
                <a:solidFill>
                  <a:schemeClr val="tx1">
                    <a:alpha val="80000"/>
                  </a:schemeClr>
                </a:solidFill>
                <a:hlinkClick r:id="rId9">
                  <a:extLst>
                    <a:ext uri="{A12FA001-AC4F-418D-AE19-62706E023703}">
                      <ahyp:hlinkClr xmlns:ahyp="http://schemas.microsoft.com/office/drawing/2018/hyperlinkcolor" xmlns="" val="tx"/>
                    </a:ext>
                  </a:extLst>
                </a:hlinkClick>
              </a:rPr>
              <a:t>WebAim</a:t>
            </a:r>
            <a:endParaRPr lang="en-US" sz="2000" dirty="0">
              <a:solidFill>
                <a:schemeClr val="tx1">
                  <a:alpha val="80000"/>
                </a:schemeClr>
              </a:solidFill>
              <a:cs typeface="Calibri"/>
              <a:hlinkClick r:id="rId9">
                <a:extLst>
                  <a:ext uri="{A12FA001-AC4F-418D-AE19-62706E023703}">
                    <ahyp:hlinkClr xmlns:ahyp="http://schemas.microsoft.com/office/drawing/2018/hyperlinkcolor" xmlns="" val="tx"/>
                  </a:ext>
                </a:extLst>
              </a:hlinkClick>
            </a:endParaRPr>
          </a:p>
          <a:p>
            <a:r>
              <a:rPr lang="en-US" sz="2000" dirty="0">
                <a:solidFill>
                  <a:schemeClr val="tx1">
                    <a:alpha val="80000"/>
                  </a:schemeClr>
                </a:solidFill>
              </a:rPr>
              <a:t>Section 508 </a:t>
            </a:r>
            <a:r>
              <a:rPr lang="en-US" sz="2000" dirty="0">
                <a:solidFill>
                  <a:schemeClr val="tx1">
                    <a:alpha val="80000"/>
                  </a:schemeClr>
                </a:solidFill>
                <a:hlinkClick r:id="rId10">
                  <a:extLst>
                    <a:ext uri="{A12FA001-AC4F-418D-AE19-62706E023703}">
                      <ahyp:hlinkClr xmlns:ahyp="http://schemas.microsoft.com/office/drawing/2018/hyperlinkcolor" xmlns="" val="tx"/>
                    </a:ext>
                  </a:extLst>
                </a:hlinkClick>
              </a:rPr>
              <a:t>Accessibility Conformance Checklists</a:t>
            </a:r>
            <a:endParaRPr lang="en-US" sz="2000" dirty="0">
              <a:solidFill>
                <a:schemeClr val="tx1">
                  <a:alpha val="80000"/>
                </a:schemeClr>
              </a:solidFill>
              <a:cs typeface="Calibri"/>
              <a:hlinkClick r:id="rId10">
                <a:extLst>
                  <a:ext uri="{A12FA001-AC4F-418D-AE19-62706E023703}">
                    <ahyp:hlinkClr xmlns:ahyp="http://schemas.microsoft.com/office/drawing/2018/hyperlinkcolor" xmlns="" val="tx"/>
                  </a:ext>
                </a:extLst>
              </a:hlinkClick>
            </a:endParaRPr>
          </a:p>
        </p:txBody>
      </p:sp>
      <p:cxnSp>
        <p:nvCxnSpPr>
          <p:cNvPr id="30" name="Straight Connector 29">
            <a:extLst>
              <a:ext uri="{FF2B5EF4-FFF2-40B4-BE49-F238E27FC236}">
                <a16:creationId xmlns:a16="http://schemas.microsoft.com/office/drawing/2014/main" id="{C49DA8F6-BCC1-4447-B54C-57856834B9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484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2E612C7-B066-4023-9D0A-7C54D1E330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463040" y="538025"/>
            <a:ext cx="4080923" cy="2384729"/>
          </a:xfrm>
        </p:spPr>
        <p:txBody>
          <a:bodyPr anchor="b">
            <a:normAutofit/>
          </a:bodyPr>
          <a:lstStyle/>
          <a:p>
            <a:r>
              <a:rPr lang="en-US" sz="5400">
                <a:solidFill>
                  <a:schemeClr val="tx1">
                    <a:lumMod val="85000"/>
                    <a:lumOff val="15000"/>
                  </a:schemeClr>
                </a:solidFill>
              </a:rPr>
              <a:t>Take Aways</a:t>
            </a:r>
          </a:p>
        </p:txBody>
      </p:sp>
      <p:sp>
        <p:nvSpPr>
          <p:cNvPr id="7" name="Content Placeholder"/>
          <p:cNvSpPr>
            <a:spLocks noGrp="1"/>
          </p:cNvSpPr>
          <p:nvPr>
            <p:ph idx="1"/>
          </p:nvPr>
        </p:nvSpPr>
        <p:spPr>
          <a:xfrm>
            <a:off x="1463040" y="3083622"/>
            <a:ext cx="4011832" cy="2931510"/>
          </a:xfrm>
        </p:spPr>
        <p:txBody>
          <a:bodyPr vert="horz" lIns="91440" tIns="45720" rIns="91440" bIns="45720" rtlCol="0">
            <a:normAutofit/>
          </a:bodyPr>
          <a:lstStyle/>
          <a:p>
            <a:r>
              <a:rPr lang="en-US" sz="1800">
                <a:solidFill>
                  <a:schemeClr val="tx1">
                    <a:lumMod val="85000"/>
                    <a:lumOff val="15000"/>
                  </a:schemeClr>
                </a:solidFill>
              </a:rPr>
              <a:t>What did you gain? </a:t>
            </a:r>
          </a:p>
          <a:p>
            <a:r>
              <a:rPr lang="en-US" sz="1800">
                <a:solidFill>
                  <a:schemeClr val="tx1">
                    <a:lumMod val="85000"/>
                    <a:lumOff val="15000"/>
                  </a:schemeClr>
                </a:solidFill>
              </a:rPr>
              <a:t>What would you still like to know? </a:t>
            </a:r>
          </a:p>
          <a:p>
            <a:r>
              <a:rPr lang="en-US" sz="1800">
                <a:solidFill>
                  <a:schemeClr val="tx1">
                    <a:lumMod val="85000"/>
                    <a:lumOff val="15000"/>
                  </a:schemeClr>
                </a:solidFill>
              </a:rPr>
              <a:t>What can you use this semester? </a:t>
            </a:r>
          </a:p>
        </p:txBody>
      </p:sp>
      <p:pic>
        <p:nvPicPr>
          <p:cNvPr id="25" name="Picture 24" descr="Wood human figure">
            <a:extLst>
              <a:ext uri="{FF2B5EF4-FFF2-40B4-BE49-F238E27FC236}">
                <a16:creationId xmlns:a16="http://schemas.microsoft.com/office/drawing/2014/main" id="{B2E9E4A7-CCEC-188B-DE24-C7A877DF4691}"/>
              </a:ext>
            </a:extLst>
          </p:cNvPr>
          <p:cNvPicPr>
            <a:picLocks noChangeAspect="1"/>
          </p:cNvPicPr>
          <p:nvPr/>
        </p:nvPicPr>
        <p:blipFill rotWithShape="1">
          <a:blip r:embed="rId2">
            <a:duotone>
              <a:prstClr val="black"/>
              <a:prstClr val="white"/>
            </a:duotone>
          </a:blip>
          <a:srcRect r="41051" b="-1"/>
          <a:stretch/>
        </p:blipFill>
        <p:spPr>
          <a:xfrm>
            <a:off x="6135557" y="10"/>
            <a:ext cx="6056442" cy="6857990"/>
          </a:xfrm>
          <a:prstGeom prst="rect">
            <a:avLst/>
          </a:prstGeom>
        </p:spPr>
      </p:pic>
      <p:sp>
        <p:nvSpPr>
          <p:cNvPr id="31" name="Freeform: Shape 30">
            <a:extLst>
              <a:ext uri="{FF2B5EF4-FFF2-40B4-BE49-F238E27FC236}">
                <a16:creationId xmlns:a16="http://schemas.microsoft.com/office/drawing/2014/main" id="{CE87234F-8712-49A7-8442-B24A2E80BE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34789" y="0"/>
            <a:ext cx="3057210" cy="6858000"/>
          </a:xfrm>
          <a:custGeom>
            <a:avLst/>
            <a:gdLst>
              <a:gd name="connsiteX0" fmla="*/ 0 w 3057210"/>
              <a:gd name="connsiteY0" fmla="*/ 0 h 6858000"/>
              <a:gd name="connsiteX1" fmla="*/ 3057210 w 3057210"/>
              <a:gd name="connsiteY1" fmla="*/ 0 h 6858000"/>
              <a:gd name="connsiteX2" fmla="*/ 3057210 w 3057210"/>
              <a:gd name="connsiteY2" fmla="*/ 6858000 h 6858000"/>
              <a:gd name="connsiteX3" fmla="*/ 1 w 3057210"/>
              <a:gd name="connsiteY3" fmla="*/ 6858000 h 6858000"/>
              <a:gd name="connsiteX4" fmla="*/ 4006 w 3057210"/>
              <a:gd name="connsiteY4" fmla="*/ 6854853 h 6858000"/>
              <a:gd name="connsiteX5" fmla="*/ 1619628 w 3057210"/>
              <a:gd name="connsiteY5" fmla="*/ 3429000 h 6858000"/>
              <a:gd name="connsiteX6" fmla="*/ 4006 w 3057210"/>
              <a:gd name="connsiteY6" fmla="*/ 314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57210" h="6858000">
                <a:moveTo>
                  <a:pt x="0" y="0"/>
                </a:moveTo>
                <a:lnTo>
                  <a:pt x="3057210" y="0"/>
                </a:lnTo>
                <a:lnTo>
                  <a:pt x="3057210" y="6858000"/>
                </a:lnTo>
                <a:lnTo>
                  <a:pt x="1" y="6858000"/>
                </a:lnTo>
                <a:lnTo>
                  <a:pt x="4006" y="6854853"/>
                </a:lnTo>
                <a:cubicBezTo>
                  <a:pt x="990707" y="6040555"/>
                  <a:pt x="1619628" y="4808224"/>
                  <a:pt x="1619628" y="3429000"/>
                </a:cubicBezTo>
                <a:cubicBezTo>
                  <a:pt x="1619628" y="2049777"/>
                  <a:pt x="990707" y="817446"/>
                  <a:pt x="4006" y="3148"/>
                </a:cubicBezTo>
                <a:close/>
              </a:path>
            </a:pathLst>
          </a:custGeom>
          <a:solidFill>
            <a:schemeClr val="accent6">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74917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F5016F-F2B7-7A2C-2983-A457B7862C87}"/>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Session Description</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4ED871-B27D-7EC1-3B41-B5C0436F413E}"/>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Need a refresher or crash-course on accessibility? We will go over the basics in make accessible content for your classroom, program or office. We will look at emails, Word Docs, Spreadsheets, PowerPoints, PDFs. Accessible content is required for compliance with Title 5, the Americans with Disabilities Act and section 508 of the Rehabilitation Act.</a:t>
            </a:r>
            <a:endParaRPr lang="en-US"/>
          </a:p>
        </p:txBody>
      </p:sp>
    </p:spTree>
    <p:extLst>
      <p:ext uri="{BB962C8B-B14F-4D97-AF65-F5344CB8AC3E}">
        <p14:creationId xmlns:p14="http://schemas.microsoft.com/office/powerpoint/2010/main" val="1845393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8B78-194C-4C85-AC69-1D6D5E972E95}"/>
              </a:ext>
            </a:extLst>
          </p:cNvPr>
          <p:cNvSpPr>
            <a:spLocks noGrp="1"/>
          </p:cNvSpPr>
          <p:nvPr>
            <p:ph type="title"/>
          </p:nvPr>
        </p:nvSpPr>
        <p:spPr>
          <a:xfrm>
            <a:off x="565150" y="770890"/>
            <a:ext cx="3608387" cy="3395472"/>
          </a:xfrm>
        </p:spPr>
        <p:txBody>
          <a:bodyPr>
            <a:normAutofit/>
          </a:bodyPr>
          <a:lstStyle/>
          <a:p>
            <a:r>
              <a:rPr lang="en-US">
                <a:cs typeface="Calibri Light"/>
              </a:rPr>
              <a:t>Outline</a:t>
            </a:r>
            <a:endParaRPr lang="en-US"/>
          </a:p>
        </p:txBody>
      </p:sp>
      <p:graphicFrame>
        <p:nvGraphicFramePr>
          <p:cNvPr id="6" name="Content Placeholder 2" descr="Introductions, Attendance, and Norms​&#10;&#10;Legislation, Regulations, and Expectations​&#10;&#10;Accessibility Basics​&#10;&#10;Word Docs​&#10;&#10;PowerPoints​&#10;&#10;Spreadsheets​&#10;&#10;PDFs​&#10;&#10;Emails​&#10;&#10;Take Aways" title="Outline">
            <a:extLst>
              <a:ext uri="{FF2B5EF4-FFF2-40B4-BE49-F238E27FC236}">
                <a16:creationId xmlns:a16="http://schemas.microsoft.com/office/drawing/2014/main" id="{CB0BB6C1-8931-B428-0686-29742C9FFA95}"/>
              </a:ext>
            </a:extLst>
          </p:cNvPr>
          <p:cNvGraphicFramePr>
            <a:graphicFrameLocks noGrp="1"/>
          </p:cNvGraphicFramePr>
          <p:nvPr>
            <p:ph idx="1"/>
            <p:extLst>
              <p:ext uri="{D42A27DB-BD31-4B8C-83A1-F6EECF244321}">
                <p14:modId xmlns:p14="http://schemas.microsoft.com/office/powerpoint/2010/main" val="2837181876"/>
              </p:ext>
            </p:extLst>
          </p:nvPr>
        </p:nvGraphicFramePr>
        <p:xfrm>
          <a:off x="4867334" y="653143"/>
          <a:ext cx="6713172" cy="5685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39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389278" y="1233241"/>
            <a:ext cx="3240506" cy="4064628"/>
          </a:xfrm>
        </p:spPr>
        <p:txBody>
          <a:bodyPr>
            <a:normAutofit/>
          </a:bodyPr>
          <a:lstStyle/>
          <a:p>
            <a:r>
              <a:rPr lang="en-US">
                <a:solidFill>
                  <a:srgbClr val="FFFFFF"/>
                </a:solidFill>
              </a:rPr>
              <a:t>Introductions</a:t>
            </a:r>
          </a:p>
        </p:txBody>
      </p:sp>
      <p:sp>
        <p:nvSpPr>
          <p:cNvPr id="7"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p:cNvSpPr>
            <a:spLocks noGrp="1"/>
          </p:cNvSpPr>
          <p:nvPr>
            <p:ph idx="1"/>
          </p:nvPr>
        </p:nvSpPr>
        <p:spPr>
          <a:xfrm>
            <a:off x="6096000" y="820880"/>
            <a:ext cx="5257799" cy="4889350"/>
          </a:xfrm>
        </p:spPr>
        <p:txBody>
          <a:bodyPr vert="horz" lIns="91440" tIns="45720" rIns="91440" bIns="45720" rtlCol="0" anchor="t">
            <a:normAutofit/>
          </a:bodyPr>
          <a:lstStyle/>
          <a:p>
            <a:pPr marL="0" indent="0">
              <a:buNone/>
            </a:pPr>
            <a:r>
              <a:rPr lang="en-US" b="1"/>
              <a:t>Teresa McAllister</a:t>
            </a:r>
          </a:p>
          <a:p>
            <a:r>
              <a:rPr lang="en-US"/>
              <a:t>Education Faculty</a:t>
            </a:r>
          </a:p>
          <a:p>
            <a:r>
              <a:rPr lang="en-US"/>
              <a:t>Academic Senate Treasurer</a:t>
            </a:r>
          </a:p>
          <a:p>
            <a:endParaRPr lang="en-US"/>
          </a:p>
          <a:p>
            <a:pPr marL="0" indent="0">
              <a:buNone/>
            </a:pPr>
            <a:r>
              <a:rPr lang="en-US" b="1"/>
              <a:t>Erica Menchaca</a:t>
            </a:r>
          </a:p>
          <a:p>
            <a:r>
              <a:rPr lang="en-US"/>
              <a:t>Education Faculty</a:t>
            </a:r>
          </a:p>
          <a:p>
            <a:r>
              <a:rPr lang="en-US"/>
              <a:t>Articulation Officer</a:t>
            </a:r>
          </a:p>
          <a:p>
            <a:r>
              <a:rPr lang="en-US"/>
              <a:t>Academic Senate Vice President</a:t>
            </a:r>
          </a:p>
        </p:txBody>
      </p:sp>
      <p:sp>
        <p:nvSpPr>
          <p:cNvPr id="9"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07238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16B657-9A6C-9A42-AFFE-4B9134D5B1EB}"/>
              </a:ext>
            </a:extLst>
          </p:cNvPr>
          <p:cNvSpPr>
            <a:spLocks noGrp="1"/>
          </p:cNvSpPr>
          <p:nvPr>
            <p:ph type="title"/>
          </p:nvPr>
        </p:nvSpPr>
        <p:spPr>
          <a:xfrm>
            <a:off x="1171074" y="1396686"/>
            <a:ext cx="3240506" cy="4064628"/>
          </a:xfrm>
        </p:spPr>
        <p:txBody>
          <a:bodyPr>
            <a:normAutofit/>
          </a:bodyPr>
          <a:lstStyle/>
          <a:p>
            <a:r>
              <a:rPr lang="en-US">
                <a:solidFill>
                  <a:srgbClr val="FFFFFF"/>
                </a:solidFill>
              </a:rPr>
              <a:t>Attendance &amp; Norms</a:t>
            </a: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5FA9326-D00D-7D89-DEBF-CA98C5F44560}"/>
              </a:ext>
            </a:extLst>
          </p:cNvPr>
          <p:cNvSpPr>
            <a:spLocks noGrp="1"/>
          </p:cNvSpPr>
          <p:nvPr>
            <p:ph idx="1"/>
          </p:nvPr>
        </p:nvSpPr>
        <p:spPr>
          <a:xfrm>
            <a:off x="5370153" y="1526033"/>
            <a:ext cx="5536397" cy="3935281"/>
          </a:xfrm>
        </p:spPr>
        <p:txBody>
          <a:bodyPr vert="horz" lIns="91440" tIns="45720" rIns="91440" bIns="45720" rtlCol="0">
            <a:normAutofit/>
          </a:bodyPr>
          <a:lstStyle/>
          <a:p>
            <a:pPr marL="0" indent="0">
              <a:buNone/>
            </a:pPr>
            <a:r>
              <a:rPr lang="en-US"/>
              <a:t>Zoom Attenders</a:t>
            </a:r>
          </a:p>
          <a:p>
            <a:r>
              <a:rPr lang="en-US"/>
              <a:t>Use chat for questions or raise hands</a:t>
            </a:r>
          </a:p>
          <a:p>
            <a:r>
              <a:rPr lang="en-US"/>
              <a:t>We will pause for questions after each topic</a:t>
            </a:r>
          </a:p>
          <a:p>
            <a:r>
              <a:rPr lang="en-US"/>
              <a:t>Complete the evaluation</a:t>
            </a:r>
          </a:p>
        </p:txBody>
      </p:sp>
    </p:spTree>
    <p:extLst>
      <p:ext uri="{BB962C8B-B14F-4D97-AF65-F5344CB8AC3E}">
        <p14:creationId xmlns:p14="http://schemas.microsoft.com/office/powerpoint/2010/main" val="164881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9A6DC-2BC8-F413-746A-E8429DCD23E9}"/>
              </a:ext>
            </a:extLst>
          </p:cNvPr>
          <p:cNvSpPr>
            <a:spLocks noGrp="1"/>
          </p:cNvSpPr>
          <p:nvPr>
            <p:ph type="title"/>
          </p:nvPr>
        </p:nvSpPr>
        <p:spPr>
          <a:xfrm>
            <a:off x="838200" y="365125"/>
            <a:ext cx="5558489" cy="1325563"/>
          </a:xfrm>
        </p:spPr>
        <p:txBody>
          <a:bodyPr>
            <a:normAutofit/>
          </a:bodyPr>
          <a:lstStyle/>
          <a:p>
            <a:r>
              <a:rPr lang="en-US"/>
              <a:t>Expectations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959E717-FDFF-B7B5-FCD8-B02FD152BFAE}"/>
              </a:ext>
            </a:extLst>
          </p:cNvPr>
          <p:cNvSpPr>
            <a:spLocks noGrp="1"/>
          </p:cNvSpPr>
          <p:nvPr>
            <p:ph idx="1"/>
          </p:nvPr>
        </p:nvSpPr>
        <p:spPr>
          <a:xfrm>
            <a:off x="838200" y="1825625"/>
            <a:ext cx="5558489" cy="4351338"/>
          </a:xfrm>
        </p:spPr>
        <p:txBody>
          <a:bodyPr vert="horz" lIns="91440" tIns="45720" rIns="91440" bIns="45720" rtlCol="0">
            <a:normAutofit/>
          </a:bodyPr>
          <a:lstStyle/>
          <a:p>
            <a:r>
              <a:rPr lang="en-US"/>
              <a:t>What do you want to gain from this session?</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403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0DFC902-7D23-471A-B557-B6B6917D7A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title"/>
          </p:nvPr>
        </p:nvSpPr>
        <p:spPr>
          <a:xfrm>
            <a:off x="1156851" y="637762"/>
            <a:ext cx="9888496" cy="900131"/>
          </a:xfrm>
        </p:spPr>
        <p:txBody>
          <a:bodyPr anchor="t">
            <a:normAutofit/>
          </a:bodyPr>
          <a:lstStyle/>
          <a:p>
            <a:r>
              <a:rPr lang="en-US" sz="4000">
                <a:solidFill>
                  <a:schemeClr val="bg1"/>
                </a:solidFill>
              </a:rPr>
              <a:t>Legislation, Regulations, and Expectations</a:t>
            </a:r>
          </a:p>
        </p:txBody>
      </p:sp>
      <p:sp>
        <p:nvSpPr>
          <p:cNvPr id="38" name="Rectangle 37">
            <a:extLst>
              <a:ext uri="{FF2B5EF4-FFF2-40B4-BE49-F238E27FC236}">
                <a16:creationId xmlns:a16="http://schemas.microsoft.com/office/drawing/2014/main" id="{A55D5633-D557-4DCA-982C-FF36EB7A1C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50D3AD2-FA80-415F-A9CE-54D884561CD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p:cNvSpPr>
            <a:spLocks noGrp="1"/>
          </p:cNvSpPr>
          <p:nvPr>
            <p:ph idx="1"/>
          </p:nvPr>
        </p:nvSpPr>
        <p:spPr>
          <a:xfrm>
            <a:off x="323732" y="2149182"/>
            <a:ext cx="11705456" cy="4921860"/>
          </a:xfrm>
        </p:spPr>
        <p:txBody>
          <a:bodyPr vert="horz" lIns="91440" tIns="45720" rIns="91440" bIns="45720" rtlCol="0">
            <a:spAutoFit/>
          </a:bodyPr>
          <a:lstStyle/>
          <a:p>
            <a:r>
              <a:rPr lang="en-US" sz="1800" dirty="0">
                <a:hlinkClick r:id="rId2"/>
              </a:rPr>
              <a:t>Title 5, 55200</a:t>
            </a:r>
            <a:endParaRPr lang="en-US" sz="1800" dirty="0"/>
          </a:p>
          <a:p>
            <a:pPr lvl="1"/>
            <a:r>
              <a:rPr lang="en-US" sz="1800" dirty="0">
                <a:ea typeface="+mn-lt"/>
                <a:cs typeface="+mn-lt"/>
              </a:rPr>
              <a:t>... instruction provided as distance education is subject to the requirements of the Americans with Disabilities Act ( </a:t>
            </a:r>
            <a:r>
              <a:rPr lang="en-US" sz="1800" dirty="0">
                <a:ea typeface="+mn-lt"/>
                <a:cs typeface="+mn-lt"/>
                <a:hlinkClick r:id="rId3"/>
              </a:rPr>
              <a:t>42 U.S.C. § 12100</a:t>
            </a:r>
            <a:r>
              <a:rPr lang="en-US" sz="1800" dirty="0">
                <a:ea typeface="+mn-lt"/>
                <a:cs typeface="+mn-lt"/>
              </a:rPr>
              <a:t> et seq.) and section 508 of the Rehabilitation Act of 1973, as amended ( </a:t>
            </a:r>
            <a:r>
              <a:rPr lang="en-US" sz="1800" dirty="0">
                <a:ea typeface="+mn-lt"/>
                <a:cs typeface="+mn-lt"/>
                <a:hlinkClick r:id="rId4"/>
              </a:rPr>
              <a:t>29 U.S.C.</a:t>
            </a:r>
            <a:r>
              <a:rPr lang="en-US" sz="1800" dirty="0">
                <a:ea typeface="+mn-lt"/>
                <a:cs typeface="+mn-lt"/>
              </a:rPr>
              <a:t> § 794d ).</a:t>
            </a:r>
            <a:endParaRPr lang="en-US" sz="1800" dirty="0"/>
          </a:p>
          <a:p>
            <a:r>
              <a:rPr lang="en-US" sz="1800" dirty="0">
                <a:hlinkClick r:id="rId5"/>
              </a:rPr>
              <a:t>Section 508 of the Rehabilitation Act of 1973</a:t>
            </a:r>
            <a:endParaRPr lang="en-US" sz="1800" dirty="0">
              <a:ea typeface="+mn-lt"/>
              <a:cs typeface="+mn-lt"/>
            </a:endParaRPr>
          </a:p>
          <a:p>
            <a:pPr lvl="1"/>
            <a:r>
              <a:rPr lang="en-US" sz="1800" dirty="0">
                <a:ea typeface="+mn-lt"/>
                <a:cs typeface="+mn-lt"/>
              </a:rPr>
              <a:t>agencies must give disabled employees and members of the public access to information comparable to the access available to others.</a:t>
            </a:r>
          </a:p>
          <a:p>
            <a:pPr lvl="1"/>
            <a:r>
              <a:rPr lang="en-US" sz="1800" dirty="0">
                <a:ea typeface="+mn-lt"/>
                <a:cs typeface="+mn-lt"/>
                <a:hlinkClick r:id="rId6"/>
              </a:rPr>
              <a:t>California state law SB105</a:t>
            </a:r>
            <a:r>
              <a:rPr lang="en-US" sz="1800" dirty="0">
                <a:ea typeface="+mn-lt"/>
                <a:cs typeface="+mn-lt"/>
              </a:rPr>
              <a:t>, 2002 - anyone receiving state funds must comply </a:t>
            </a:r>
          </a:p>
          <a:p>
            <a:r>
              <a:rPr lang="en-US" sz="1800" dirty="0">
                <a:ea typeface="+mn-lt"/>
                <a:cs typeface="+mn-lt"/>
                <a:hlinkClick r:id="rId7"/>
              </a:rPr>
              <a:t>Web Content Accessibility Guidelines (WCAG) 2.0</a:t>
            </a:r>
          </a:p>
          <a:p>
            <a:pPr lvl="1"/>
            <a:r>
              <a:rPr lang="en-US" sz="1800" dirty="0">
                <a:ea typeface="+mn-lt"/>
                <a:cs typeface="+mn-lt"/>
              </a:rPr>
              <a:t>covers a wide range of recommendations for making Web content more accessible</a:t>
            </a:r>
          </a:p>
          <a:p>
            <a:r>
              <a:rPr lang="en-US" sz="1800" dirty="0">
                <a:ea typeface="+mn-lt"/>
                <a:cs typeface="+mn-lt"/>
                <a:hlinkClick r:id="rId8"/>
              </a:rPr>
              <a:t>Americans with Disabilities Act (1990)</a:t>
            </a:r>
          </a:p>
          <a:p>
            <a:pPr lvl="1"/>
            <a:r>
              <a:rPr lang="en-US" sz="1800" dirty="0">
                <a:ea typeface="+mn-lt"/>
                <a:cs typeface="+mn-lt"/>
              </a:rPr>
              <a:t>Broader scope than 504 with similar objectives.</a:t>
            </a:r>
          </a:p>
          <a:p>
            <a:r>
              <a:rPr lang="en-US" sz="1800" dirty="0">
                <a:ea typeface="+mn-lt"/>
                <a:cs typeface="+mn-lt"/>
                <a:hlinkClick r:id="rId9"/>
              </a:rPr>
              <a:t>Section 504 of the Rehabilitation Act of 1973</a:t>
            </a:r>
            <a:endParaRPr lang="en-US" sz="1800" dirty="0">
              <a:ea typeface="+mn-lt"/>
              <a:cs typeface="+mn-lt"/>
            </a:endParaRPr>
          </a:p>
          <a:p>
            <a:pPr lvl="1"/>
            <a:r>
              <a:rPr lang="en-US" sz="1800" dirty="0">
                <a:ea typeface="+mn-lt"/>
                <a:cs typeface="+mn-lt"/>
              </a:rPr>
              <a:t>Mandates equal access to services and programs offered by organizations receiving federal funding.</a:t>
            </a:r>
            <a:endParaRPr lang="en-US" sz="1800" dirty="0"/>
          </a:p>
          <a:p>
            <a:pPr lvl="1"/>
            <a:r>
              <a:rPr lang="en-US" sz="1800" dirty="0">
                <a:ea typeface="+mn-lt"/>
                <a:cs typeface="+mn-lt"/>
              </a:rPr>
              <a:t>Requires providing appropriate accommodations, per request, that effect a level playing field</a:t>
            </a:r>
            <a:endParaRPr lang="en-US" sz="1800" dirty="0"/>
          </a:p>
          <a:p>
            <a:endParaRPr lang="en-US" sz="1800" dirty="0"/>
          </a:p>
        </p:txBody>
      </p:sp>
    </p:spTree>
    <p:extLst>
      <p:ext uri="{BB962C8B-B14F-4D97-AF65-F5344CB8AC3E}">
        <p14:creationId xmlns:p14="http://schemas.microsoft.com/office/powerpoint/2010/main" val="426949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269B-ADF7-7F9F-2D45-FD70F12C378E}"/>
              </a:ext>
            </a:extLst>
          </p:cNvPr>
          <p:cNvSpPr>
            <a:spLocks noGrp="1"/>
          </p:cNvSpPr>
          <p:nvPr>
            <p:ph type="title"/>
          </p:nvPr>
        </p:nvSpPr>
        <p:spPr/>
        <p:txBody>
          <a:bodyPr/>
          <a:lstStyle/>
          <a:p>
            <a:r>
              <a:rPr lang="en-US"/>
              <a:t>Principles of Accessibility</a:t>
            </a:r>
          </a:p>
        </p:txBody>
      </p:sp>
      <p:graphicFrame>
        <p:nvGraphicFramePr>
          <p:cNvPr id="5" name="Content Placeholder 2" descr="Perceivable​&#10;&#10;Alternative formats provided​&#10;&#10;Operable​&#10;&#10;Works when clicked​&#10;&#10;Easy to navigate​&#10;&#10;Can use all functionality with a keyboard​&#10;&#10;Understandable​&#10;&#10;Readable​&#10;&#10;Predictable​&#10;&#10;Avoid errors/mistakes​&#10;&#10;Robust​&#10;&#10;Compatible on current and future devices/programs/platforms​&#10;&#10;Assistive technology ​" title="Principles of Accessibility">
            <a:extLst>
              <a:ext uri="{FF2B5EF4-FFF2-40B4-BE49-F238E27FC236}">
                <a16:creationId xmlns:a16="http://schemas.microsoft.com/office/drawing/2014/main" id="{4202433D-DB38-B5AA-12E0-59EEEAD5ACE8}"/>
              </a:ext>
            </a:extLst>
          </p:cNvPr>
          <p:cNvGraphicFramePr>
            <a:graphicFrameLocks noGrp="1"/>
          </p:cNvGraphicFramePr>
          <p:nvPr>
            <p:ph idx="1"/>
            <p:extLst>
              <p:ext uri="{D42A27DB-BD31-4B8C-83A1-F6EECF244321}">
                <p14:modId xmlns:p14="http://schemas.microsoft.com/office/powerpoint/2010/main" val="3320684045"/>
              </p:ext>
            </p:extLst>
          </p:nvPr>
        </p:nvGraphicFramePr>
        <p:xfrm>
          <a:off x="565150" y="2003293"/>
          <a:ext cx="9551579" cy="3984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608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BD55E05-51A2-4173-A7FA-869DE4F71A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A0FAA-5FAE-CF2A-EB48-1E7D27ADE222}"/>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Accessibility Basics</a:t>
            </a:r>
          </a:p>
        </p:txBody>
      </p:sp>
      <p:sp>
        <p:nvSpPr>
          <p:cNvPr id="3" name="Content Placeholder 2">
            <a:extLst>
              <a:ext uri="{FF2B5EF4-FFF2-40B4-BE49-F238E27FC236}">
                <a16:creationId xmlns:a16="http://schemas.microsoft.com/office/drawing/2014/main" id="{53C3D6E3-EA42-C472-1CB2-7BABCD9F803F}"/>
              </a:ext>
            </a:extLst>
          </p:cNvPr>
          <p:cNvSpPr>
            <a:spLocks noGrp="1"/>
          </p:cNvSpPr>
          <p:nvPr>
            <p:ph idx="1"/>
          </p:nvPr>
        </p:nvSpPr>
        <p:spPr>
          <a:xfrm>
            <a:off x="6521450" y="621792"/>
            <a:ext cx="4832349" cy="5413248"/>
          </a:xfrm>
        </p:spPr>
        <p:txBody>
          <a:bodyPr vert="horz" lIns="91440" tIns="45720" rIns="91440" bIns="45720" rtlCol="0" anchor="ctr">
            <a:normAutofit/>
          </a:bodyPr>
          <a:lstStyle/>
          <a:p>
            <a:r>
              <a:rPr lang="en-US" sz="2400"/>
              <a:t>Headings</a:t>
            </a:r>
          </a:p>
          <a:p>
            <a:r>
              <a:rPr lang="en-US" sz="2400"/>
              <a:t>Hyperlinks</a:t>
            </a:r>
          </a:p>
          <a:p>
            <a:r>
              <a:rPr lang="en-US" sz="2400"/>
              <a:t>Alternative Text (Alt Text)</a:t>
            </a:r>
          </a:p>
          <a:p>
            <a:r>
              <a:rPr lang="en-US" sz="2400"/>
              <a:t>Color Contrast</a:t>
            </a:r>
          </a:p>
          <a:p>
            <a:r>
              <a:rPr lang="en-US" sz="2400"/>
              <a:t>Motion and Sound</a:t>
            </a:r>
          </a:p>
          <a:p>
            <a:r>
              <a:rPr lang="en-US" sz="2400"/>
              <a:t>Readability</a:t>
            </a:r>
          </a:p>
          <a:p>
            <a:r>
              <a:rPr lang="en-US" sz="2400"/>
              <a:t>Tables</a:t>
            </a:r>
          </a:p>
          <a:p>
            <a:r>
              <a:rPr lang="en-US" sz="2400"/>
              <a:t>Accessibility Checks </a:t>
            </a:r>
          </a:p>
          <a:p>
            <a:r>
              <a:rPr lang="en-US" sz="2400"/>
              <a:t>Video Captioning (different flex workshop)</a:t>
            </a:r>
          </a:p>
          <a:p>
            <a:endParaRPr lang="en-US" sz="2400"/>
          </a:p>
          <a:p>
            <a:endParaRPr lang="en-US" sz="2400"/>
          </a:p>
        </p:txBody>
      </p:sp>
    </p:spTree>
    <p:extLst>
      <p:ext uri="{BB962C8B-B14F-4D97-AF65-F5344CB8AC3E}">
        <p14:creationId xmlns:p14="http://schemas.microsoft.com/office/powerpoint/2010/main" val="723399024"/>
      </p:ext>
    </p:extLst>
  </p:cSld>
  <p:clrMapOvr>
    <a:masterClrMapping/>
  </p:clrMapOvr>
</p:sld>
</file>

<file path=ppt/theme/theme1.xml><?xml version="1.0" encoding="utf-8"?>
<a:theme xmlns:a="http://schemas.openxmlformats.org/drawingml/2006/main" name="Office Theme">
  <a:themeElements>
    <a:clrScheme name="Bakersfield College">
      <a:dk1>
        <a:sysClr val="windowText" lastClr="000000"/>
      </a:dk1>
      <a:lt1>
        <a:sysClr val="window" lastClr="FFFFFF"/>
      </a:lt1>
      <a:dk2>
        <a:srgbClr val="700025"/>
      </a:dk2>
      <a:lt2>
        <a:srgbClr val="E7E6E6"/>
      </a:lt2>
      <a:accent1>
        <a:srgbClr val="C00000"/>
      </a:accent1>
      <a:accent2>
        <a:srgbClr val="000000"/>
      </a:accent2>
      <a:accent3>
        <a:srgbClr val="808080"/>
      </a:accent3>
      <a:accent4>
        <a:srgbClr val="A50021"/>
      </a:accent4>
      <a:accent5>
        <a:srgbClr val="C0C0C0"/>
      </a:accent5>
      <a:accent6>
        <a:srgbClr val="FF6D6D"/>
      </a:accent6>
      <a:hlink>
        <a:srgbClr val="E60000"/>
      </a:hlink>
      <a:folHlink>
        <a:srgbClr val="00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
  <TotalTime>0</TotalTime>
  <Words>598</Words>
  <Application>Microsoft Office PowerPoint</Application>
  <PresentationFormat>Widescreen</PresentationFormat>
  <Paragraphs>130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Neue Haas Grotesk Text Pro</vt:lpstr>
      <vt:lpstr>Office Theme</vt:lpstr>
      <vt:lpstr>Accessibility Basics Workshop</vt:lpstr>
      <vt:lpstr>Session Description</vt:lpstr>
      <vt:lpstr>Outline</vt:lpstr>
      <vt:lpstr>Introductions</vt:lpstr>
      <vt:lpstr>Attendance &amp; Norms</vt:lpstr>
      <vt:lpstr>Expectations</vt:lpstr>
      <vt:lpstr>Legislation, Regulations, and Expectations</vt:lpstr>
      <vt:lpstr>Principles of Accessibility</vt:lpstr>
      <vt:lpstr>Accessibility Basics</vt:lpstr>
      <vt:lpstr>Word Docs</vt:lpstr>
      <vt:lpstr>Spreadsheets</vt:lpstr>
      <vt:lpstr>PowerPoints</vt:lpstr>
      <vt:lpstr>Basic PDFs</vt:lpstr>
      <vt:lpstr>Emails</vt:lpstr>
      <vt:lpstr>Resources</vt:lpstr>
      <vt:lpstr>Take 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Michelle Hart</cp:lastModifiedBy>
  <cp:revision>29</cp:revision>
  <dcterms:created xsi:type="dcterms:W3CDTF">2019-10-16T03:03:10Z</dcterms:created>
  <dcterms:modified xsi:type="dcterms:W3CDTF">2023-01-23T17:38:02Z</dcterms:modified>
</cp:coreProperties>
</file>