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8"/>
  </p:notesMasterIdLst>
  <p:handoutMasterIdLst>
    <p:handoutMasterId r:id="rId9"/>
  </p:handoutMasterIdLst>
  <p:sldIdLst>
    <p:sldId id="268" r:id="rId2"/>
    <p:sldId id="271" r:id="rId3"/>
    <p:sldId id="272" r:id="rId4"/>
    <p:sldId id="274" r:id="rId5"/>
    <p:sldId id="275" r:id="rId6"/>
    <p:sldId id="276" r:id="rId7"/>
  </p:sldIdLst>
  <p:sldSz cx="18288000" cy="10287000"/>
  <p:notesSz cx="6858000" cy="9144000"/>
  <p:embeddedFontLst>
    <p:embeddedFont>
      <p:font typeface="Proxima Nova Rg" panose="02000506030000020004" charset="0"/>
      <p:regular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0B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4" autoAdjust="0"/>
  </p:normalViewPr>
  <p:slideViewPr>
    <p:cSldViewPr>
      <p:cViewPr varScale="1">
        <p:scale>
          <a:sx n="76" d="100"/>
          <a:sy n="76" d="100"/>
        </p:scale>
        <p:origin x="456"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97" d="100"/>
          <a:sy n="97" d="100"/>
        </p:scale>
        <p:origin x="3976"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FF63799-AB1A-24C4-AB87-942D987384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08FCA96-E43E-791D-C5EF-40A9E083055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9C9B4C-5464-0647-A2EF-3692E625DD0B}" type="datetimeFigureOut">
              <a:rPr lang="en-US" smtClean="0"/>
              <a:t>10/15/2026</a:t>
            </a:fld>
            <a:endParaRPr lang="en-US"/>
          </a:p>
        </p:txBody>
      </p:sp>
      <p:sp>
        <p:nvSpPr>
          <p:cNvPr id="4" name="Footer Placeholder 3">
            <a:extLst>
              <a:ext uri="{FF2B5EF4-FFF2-40B4-BE49-F238E27FC236}">
                <a16:creationId xmlns:a16="http://schemas.microsoft.com/office/drawing/2014/main" id="{3EA4CC01-0036-A95A-E9C5-50F9216E5B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231F464-E069-F359-F2A3-E8C1B795181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87F4F34-8419-EF44-97E7-E84C3C990ACD}" type="slidenum">
              <a:rPr lang="en-US" smtClean="0"/>
              <a:t>‹#›</a:t>
            </a:fld>
            <a:endParaRPr lang="en-US"/>
          </a:p>
        </p:txBody>
      </p:sp>
    </p:spTree>
    <p:extLst>
      <p:ext uri="{BB962C8B-B14F-4D97-AF65-F5344CB8AC3E}">
        <p14:creationId xmlns:p14="http://schemas.microsoft.com/office/powerpoint/2010/main" val="2433327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2FBFA5-5D9B-9842-A238-04756EE137DE}" type="datetimeFigureOut">
              <a:rPr lang="en-US" smtClean="0"/>
              <a:t>10/15/2026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05AF03-8E8D-504D-A0A9-96CAA868E3EE}" type="slidenum">
              <a:rPr lang="en-US" smtClean="0"/>
              <a:t>‹#›</a:t>
            </a:fld>
            <a:endParaRPr lang="en-US"/>
          </a:p>
        </p:txBody>
      </p:sp>
    </p:spTree>
    <p:extLst>
      <p:ext uri="{BB962C8B-B14F-4D97-AF65-F5344CB8AC3E}">
        <p14:creationId xmlns:p14="http://schemas.microsoft.com/office/powerpoint/2010/main" val="486016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19572FB3-D615-0F0A-D756-403263B6AFC2}"/>
              </a:ext>
            </a:extLst>
          </p:cNvPr>
          <p:cNvSpPr/>
          <p:nvPr userDrawn="1"/>
        </p:nvSpPr>
        <p:spPr>
          <a:xfrm>
            <a:off x="2309854" y="3009900"/>
            <a:ext cx="13668292" cy="3620579"/>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a:p>
        </p:txBody>
      </p:sp>
      <p:sp>
        <p:nvSpPr>
          <p:cNvPr id="10" name="Title 1">
            <a:extLst>
              <a:ext uri="{FF2B5EF4-FFF2-40B4-BE49-F238E27FC236}">
                <a16:creationId xmlns:a16="http://schemas.microsoft.com/office/drawing/2014/main" id="{FE625EF7-CD80-D850-A300-200567B789E9}"/>
              </a:ext>
            </a:extLst>
          </p:cNvPr>
          <p:cNvSpPr>
            <a:spLocks noGrp="1"/>
          </p:cNvSpPr>
          <p:nvPr>
            <p:ph type="title"/>
          </p:nvPr>
        </p:nvSpPr>
        <p:spPr>
          <a:xfrm>
            <a:off x="6233160" y="6631558"/>
            <a:ext cx="9729746" cy="914400"/>
          </a:xfrm>
          <a:prstGeom prst="rect">
            <a:avLst/>
          </a:prstGeom>
        </p:spPr>
        <p:txBody>
          <a:bodyPr lIns="0"/>
          <a:lstStyle>
            <a:lvl1pPr>
              <a:defRPr b="1">
                <a:solidFill>
                  <a:srgbClr val="B00B2D"/>
                </a:solidFill>
                <a:latin typeface="Proxima Nova Rg" panose="02000506030000020004" pitchFamily="2" charset="77"/>
              </a:defRPr>
            </a:lvl1pPr>
          </a:lstStyle>
          <a:p>
            <a:r>
              <a:rPr lang="en-US"/>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No Title)">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19572FB3-D615-0F0A-D756-403263B6AFC2}"/>
              </a:ext>
            </a:extLst>
          </p:cNvPr>
          <p:cNvSpPr/>
          <p:nvPr userDrawn="1"/>
        </p:nvSpPr>
        <p:spPr>
          <a:xfrm>
            <a:off x="2309854" y="3333210"/>
            <a:ext cx="13668292" cy="3620579"/>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a:p>
        </p:txBody>
      </p:sp>
    </p:spTree>
    <p:extLst>
      <p:ext uri="{BB962C8B-B14F-4D97-AF65-F5344CB8AC3E}">
        <p14:creationId xmlns:p14="http://schemas.microsoft.com/office/powerpoint/2010/main" val="162915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Small Title)">
    <p:spTree>
      <p:nvGrpSpPr>
        <p:cNvPr id="1" name=""/>
        <p:cNvGrpSpPr/>
        <p:nvPr/>
      </p:nvGrpSpPr>
      <p:grpSpPr>
        <a:xfrm>
          <a:off x="0" y="0"/>
          <a:ext cx="0" cy="0"/>
          <a:chOff x="0" y="0"/>
          <a:chExt cx="0" cy="0"/>
        </a:xfrm>
      </p:grpSpPr>
      <p:sp>
        <p:nvSpPr>
          <p:cNvPr id="7" name="Freeform 2">
            <a:extLst>
              <a:ext uri="{FF2B5EF4-FFF2-40B4-BE49-F238E27FC236}">
                <a16:creationId xmlns:a16="http://schemas.microsoft.com/office/drawing/2014/main" id="{B36C9B18-C513-C907-66A1-0EB610AB164A}"/>
              </a:ext>
            </a:extLst>
          </p:cNvPr>
          <p:cNvSpPr/>
          <p:nvPr userDrawn="1"/>
        </p:nvSpPr>
        <p:spPr>
          <a:xfrm>
            <a:off x="1524000" y="1047210"/>
            <a:ext cx="5683477" cy="1505490"/>
          </a:xfrm>
          <a:custGeom>
            <a:avLst/>
            <a:gdLst/>
            <a:ahLst/>
            <a:cxnLst/>
            <a:rect l="l" t="t" r="r" b="b"/>
            <a:pathLst>
              <a:path w="13668292" h="3620579">
                <a:moveTo>
                  <a:pt x="0" y="0"/>
                </a:moveTo>
                <a:lnTo>
                  <a:pt x="13668292" y="0"/>
                </a:lnTo>
                <a:lnTo>
                  <a:pt x="13668292" y="3620579"/>
                </a:lnTo>
                <a:lnTo>
                  <a:pt x="0" y="3620579"/>
                </a:lnTo>
                <a:lnTo>
                  <a:pt x="0" y="0"/>
                </a:lnTo>
                <a:close/>
              </a:path>
            </a:pathLst>
          </a:custGeom>
          <a:blipFill>
            <a:blip r:embed="rId2"/>
            <a:stretch>
              <a:fillRect/>
            </a:stretch>
          </a:blipFill>
        </p:spPr>
        <p:txBody>
          <a:bodyPr/>
          <a:lstStyle/>
          <a:p>
            <a:endParaRPr lang="en-US"/>
          </a:p>
        </p:txBody>
      </p:sp>
      <p:sp>
        <p:nvSpPr>
          <p:cNvPr id="8" name="Title 1">
            <a:extLst>
              <a:ext uri="{FF2B5EF4-FFF2-40B4-BE49-F238E27FC236}">
                <a16:creationId xmlns:a16="http://schemas.microsoft.com/office/drawing/2014/main" id="{3E56CC55-549A-D720-27B7-CCD63F87D06B}"/>
              </a:ext>
            </a:extLst>
          </p:cNvPr>
          <p:cNvSpPr>
            <a:spLocks noGrp="1"/>
          </p:cNvSpPr>
          <p:nvPr>
            <p:ph type="title"/>
          </p:nvPr>
        </p:nvSpPr>
        <p:spPr>
          <a:xfrm>
            <a:off x="1524000" y="3009900"/>
            <a:ext cx="11125200" cy="2971800"/>
          </a:xfrm>
          <a:prstGeom prst="rect">
            <a:avLst/>
          </a:prstGeom>
        </p:spPr>
        <p:txBody>
          <a:bodyPr lIns="0">
            <a:noAutofit/>
          </a:bodyPr>
          <a:lstStyle>
            <a:lvl1pPr>
              <a:defRPr sz="9600" b="1">
                <a:latin typeface="Proxima Nova Rg" panose="02000506030000020004" pitchFamily="2" charset="77"/>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2466BCDB-7991-FB73-6BDD-E642EB240E0D}"/>
              </a:ext>
            </a:extLst>
          </p:cNvPr>
          <p:cNvSpPr>
            <a:spLocks noGrp="1"/>
          </p:cNvSpPr>
          <p:nvPr>
            <p:ph type="body" sz="quarter" idx="10"/>
          </p:nvPr>
        </p:nvSpPr>
        <p:spPr>
          <a:xfrm>
            <a:off x="1600200" y="6591300"/>
            <a:ext cx="11125200" cy="1066800"/>
          </a:xfrm>
          <a:prstGeom prst="rect">
            <a:avLst/>
          </a:prstGeom>
        </p:spPr>
        <p:txBody>
          <a:bodyPr lIns="0">
            <a:normAutofit/>
          </a:bodyPr>
          <a:lstStyle>
            <a:lvl1pPr marL="0" indent="0">
              <a:buNone/>
              <a:defRPr sz="4800" b="1"/>
            </a:lvl1pPr>
          </a:lstStyle>
          <a:p>
            <a:pPr lvl="0"/>
            <a:r>
              <a:rPr lang="en-US"/>
              <a:t>Edit Master text styles</a:t>
            </a:r>
          </a:p>
        </p:txBody>
      </p:sp>
    </p:spTree>
    <p:extLst>
      <p:ext uri="{BB962C8B-B14F-4D97-AF65-F5344CB8AC3E}">
        <p14:creationId xmlns:p14="http://schemas.microsoft.com/office/powerpoint/2010/main" val="28999595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417" y="1358685"/>
            <a:ext cx="7924383" cy="914399"/>
          </a:xfrm>
          <a:prstGeom prst="rect">
            <a:avLst/>
          </a:prstGeom>
        </p:spPr>
        <p:txBody>
          <a:bodyPr lIns="0"/>
          <a:lstStyle>
            <a:lvl1pPr>
              <a:defRPr b="1">
                <a:latin typeface="Proxima Nova Rg" panose="02000506030000020004"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2667417" y="2552700"/>
            <a:ext cx="7924383" cy="6375614"/>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AutoShape 4">
            <a:extLst>
              <a:ext uri="{FF2B5EF4-FFF2-40B4-BE49-F238E27FC236}">
                <a16:creationId xmlns:a16="http://schemas.microsoft.com/office/drawing/2014/main" id="{6740F95D-2639-2826-C99D-955E57B4419F}"/>
              </a:ext>
            </a:extLst>
          </p:cNvPr>
          <p:cNvSpPr/>
          <p:nvPr userDrawn="1"/>
        </p:nvSpPr>
        <p:spPr>
          <a:xfrm>
            <a:off x="2667417" y="2370611"/>
            <a:ext cx="3657600" cy="0"/>
          </a:xfrm>
          <a:prstGeom prst="line">
            <a:avLst/>
          </a:prstGeom>
          <a:ln w="76200" cap="flat">
            <a:solidFill>
              <a:srgbClr val="B10B2D"/>
            </a:solidFill>
            <a:prstDash val="solid"/>
            <a:headEnd type="none" w="sm" len="sm"/>
            <a:tailEnd type="none" w="sm" len="sm"/>
          </a:ln>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No Line)">
    <p:spTree>
      <p:nvGrpSpPr>
        <p:cNvPr id="1" name=""/>
        <p:cNvGrpSpPr/>
        <p:nvPr/>
      </p:nvGrpSpPr>
      <p:grpSpPr>
        <a:xfrm>
          <a:off x="0" y="0"/>
          <a:ext cx="0" cy="0"/>
          <a:chOff x="0" y="0"/>
          <a:chExt cx="0" cy="0"/>
        </a:xfrm>
      </p:grpSpPr>
      <p:sp>
        <p:nvSpPr>
          <p:cNvPr id="2" name="Title 1"/>
          <p:cNvSpPr>
            <a:spLocks noGrp="1"/>
          </p:cNvSpPr>
          <p:nvPr>
            <p:ph type="title"/>
          </p:nvPr>
        </p:nvSpPr>
        <p:spPr>
          <a:xfrm>
            <a:off x="2667417" y="1358685"/>
            <a:ext cx="7924383" cy="914400"/>
          </a:xfrm>
          <a:prstGeom prst="rect">
            <a:avLst/>
          </a:prstGeom>
        </p:spPr>
        <p:txBody>
          <a:bodyPr lIns="0"/>
          <a:lstStyle>
            <a:lvl1pPr>
              <a:defRPr b="1">
                <a:latin typeface="Proxima Nova Rg" panose="02000506030000020004" pitchFamily="2" charset="77"/>
              </a:defRPr>
            </a:lvl1pPr>
          </a:lstStyle>
          <a:p>
            <a:r>
              <a:rPr lang="en-US"/>
              <a:t>Click to edit Master title style</a:t>
            </a:r>
            <a:endParaRPr lang="en-US" dirty="0"/>
          </a:p>
        </p:txBody>
      </p:sp>
      <p:sp>
        <p:nvSpPr>
          <p:cNvPr id="3" name="Content Placeholder 2"/>
          <p:cNvSpPr>
            <a:spLocks noGrp="1"/>
          </p:cNvSpPr>
          <p:nvPr>
            <p:ph idx="1"/>
          </p:nvPr>
        </p:nvSpPr>
        <p:spPr>
          <a:xfrm>
            <a:off x="2667417" y="2552699"/>
            <a:ext cx="7924383" cy="6375615"/>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518522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2667417" y="1358685"/>
            <a:ext cx="7924383" cy="914400"/>
          </a:xfrm>
          <a:prstGeom prst="rect">
            <a:avLst/>
          </a:prstGeom>
        </p:spPr>
        <p:txBody>
          <a:bodyPr lIns="0"/>
          <a:lstStyle>
            <a:lvl1pPr>
              <a:defRPr>
                <a:latin typeface="Proxima Nova Rg" panose="02000506030000020004" pitchFamily="2" charset="77"/>
              </a:defRPr>
            </a:lvl1pPr>
          </a:lstStyle>
          <a:p>
            <a:r>
              <a:rPr lang="en-US"/>
              <a:t>Click to edit Master title style</a:t>
            </a:r>
            <a:endParaRPr lang="en-US" dirty="0"/>
          </a:p>
        </p:txBody>
      </p:sp>
      <p:sp>
        <p:nvSpPr>
          <p:cNvPr id="6" name="AutoShape 4">
            <a:extLst>
              <a:ext uri="{FF2B5EF4-FFF2-40B4-BE49-F238E27FC236}">
                <a16:creationId xmlns:a16="http://schemas.microsoft.com/office/drawing/2014/main" id="{D93C9B0B-6447-9329-E244-D6A2E5286328}"/>
              </a:ext>
            </a:extLst>
          </p:cNvPr>
          <p:cNvSpPr/>
          <p:nvPr userDrawn="1"/>
        </p:nvSpPr>
        <p:spPr>
          <a:xfrm>
            <a:off x="2667417" y="2370611"/>
            <a:ext cx="3657600" cy="0"/>
          </a:xfrm>
          <a:prstGeom prst="line">
            <a:avLst/>
          </a:prstGeom>
          <a:ln w="76200" cap="flat">
            <a:solidFill>
              <a:srgbClr val="B10B2D"/>
            </a:solidFill>
            <a:prstDash val="solid"/>
            <a:headEnd type="none" w="sm" len="sm"/>
            <a:tailEnd type="none" w="sm" len="sm"/>
          </a:ln>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No Line)">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7" name="Title 1">
            <a:extLst>
              <a:ext uri="{FF2B5EF4-FFF2-40B4-BE49-F238E27FC236}">
                <a16:creationId xmlns:a16="http://schemas.microsoft.com/office/drawing/2014/main" id="{CAC30EBE-B6B8-A09D-8A71-315FB912B46D}"/>
              </a:ext>
            </a:extLst>
          </p:cNvPr>
          <p:cNvSpPr>
            <a:spLocks noGrp="1"/>
          </p:cNvSpPr>
          <p:nvPr>
            <p:ph type="title"/>
          </p:nvPr>
        </p:nvSpPr>
        <p:spPr>
          <a:xfrm>
            <a:off x="2667417" y="1358685"/>
            <a:ext cx="7924383" cy="914400"/>
          </a:xfrm>
          <a:prstGeom prst="rect">
            <a:avLst/>
          </a:prstGeom>
        </p:spPr>
        <p:txBody>
          <a:bodyPr lIns="0"/>
          <a:lstStyle>
            <a:lvl1pPr>
              <a:defRPr>
                <a:latin typeface="Proxima Nova Rg" panose="02000506030000020004" pitchFamily="2" charset="77"/>
              </a:defRPr>
            </a:lvl1pPr>
          </a:lstStyle>
          <a:p>
            <a:r>
              <a:rPr lang="en-US"/>
              <a:t>Click to edit Master title style</a:t>
            </a:r>
            <a:endParaRPr lang="en-US" dirty="0"/>
          </a:p>
        </p:txBody>
      </p:sp>
    </p:spTree>
    <p:extLst>
      <p:ext uri="{BB962C8B-B14F-4D97-AF65-F5344CB8AC3E}">
        <p14:creationId xmlns:p14="http://schemas.microsoft.com/office/powerpoint/2010/main" val="2574653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AutoShape 4">
            <a:extLst>
              <a:ext uri="{FF2B5EF4-FFF2-40B4-BE49-F238E27FC236}">
                <a16:creationId xmlns:a16="http://schemas.microsoft.com/office/drawing/2014/main" id="{5877CF06-9E7D-6565-C1CF-A5798DED66F9}"/>
              </a:ext>
            </a:extLst>
          </p:cNvPr>
          <p:cNvSpPr/>
          <p:nvPr userDrawn="1"/>
        </p:nvSpPr>
        <p:spPr>
          <a:xfrm>
            <a:off x="2667417" y="2370611"/>
            <a:ext cx="3657600" cy="0"/>
          </a:xfrm>
          <a:prstGeom prst="line">
            <a:avLst/>
          </a:prstGeom>
          <a:ln w="76200" cap="flat">
            <a:solidFill>
              <a:srgbClr val="B10B2D"/>
            </a:solidFill>
            <a:prstDash val="solid"/>
            <a:headEnd type="none" w="sm" len="sm"/>
            <a:tailEnd type="none" w="sm" len="sm"/>
          </a:ln>
        </p:spPr>
        <p:txBody>
          <a:bodyPr/>
          <a:lstStyle/>
          <a:p>
            <a:endParaRPr lang="en-US"/>
          </a:p>
        </p:txBody>
      </p:sp>
      <p:sp>
        <p:nvSpPr>
          <p:cNvPr id="4" name="Picture Placeholder 2">
            <a:extLst>
              <a:ext uri="{FF2B5EF4-FFF2-40B4-BE49-F238E27FC236}">
                <a16:creationId xmlns:a16="http://schemas.microsoft.com/office/drawing/2014/main" id="{975768A9-16EA-4027-ECAF-DBC0D01B57FD}"/>
              </a:ext>
            </a:extLst>
          </p:cNvPr>
          <p:cNvSpPr>
            <a:spLocks noGrp="1"/>
          </p:cNvSpPr>
          <p:nvPr>
            <p:ph type="pic" idx="1"/>
          </p:nvPr>
        </p:nvSpPr>
        <p:spPr>
          <a:xfrm>
            <a:off x="10820400" y="1358685"/>
            <a:ext cx="6172200" cy="756962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8" name="Title 1">
            <a:extLst>
              <a:ext uri="{FF2B5EF4-FFF2-40B4-BE49-F238E27FC236}">
                <a16:creationId xmlns:a16="http://schemas.microsoft.com/office/drawing/2014/main" id="{A4DD1263-07A8-B146-D2B1-BE9632C1A0A8}"/>
              </a:ext>
            </a:extLst>
          </p:cNvPr>
          <p:cNvSpPr>
            <a:spLocks noGrp="1"/>
          </p:cNvSpPr>
          <p:nvPr>
            <p:ph type="title"/>
          </p:nvPr>
        </p:nvSpPr>
        <p:spPr>
          <a:xfrm>
            <a:off x="2667417" y="1358685"/>
            <a:ext cx="7924383" cy="914400"/>
          </a:xfrm>
          <a:prstGeom prst="rect">
            <a:avLst/>
          </a:prstGeom>
        </p:spPr>
        <p:txBody>
          <a:bodyPr lIns="0"/>
          <a:lstStyle>
            <a:lvl1pPr>
              <a:defRPr>
                <a:latin typeface="Proxima Nova Rg" panose="02000506030000020004" pitchFamily="2" charset="77"/>
              </a:defRPr>
            </a:lvl1pPr>
          </a:lstStyle>
          <a:p>
            <a:r>
              <a:rPr lang="en-US"/>
              <a:t>Click to edit Master title style</a:t>
            </a:r>
            <a:endParaRPr lang="en-US" dirty="0"/>
          </a:p>
        </p:txBody>
      </p:sp>
      <p:sp>
        <p:nvSpPr>
          <p:cNvPr id="9" name="Content Placeholder 2">
            <a:extLst>
              <a:ext uri="{FF2B5EF4-FFF2-40B4-BE49-F238E27FC236}">
                <a16:creationId xmlns:a16="http://schemas.microsoft.com/office/drawing/2014/main" id="{37DEC4EE-8E46-098B-DD78-0E6F7AC42589}"/>
              </a:ext>
            </a:extLst>
          </p:cNvPr>
          <p:cNvSpPr>
            <a:spLocks noGrp="1"/>
          </p:cNvSpPr>
          <p:nvPr>
            <p:ph idx="13"/>
          </p:nvPr>
        </p:nvSpPr>
        <p:spPr>
          <a:xfrm>
            <a:off x="2667000" y="2552699"/>
            <a:ext cx="7924383" cy="6375615"/>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No Lin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Picture Placeholder 2">
            <a:extLst>
              <a:ext uri="{FF2B5EF4-FFF2-40B4-BE49-F238E27FC236}">
                <a16:creationId xmlns:a16="http://schemas.microsoft.com/office/drawing/2014/main" id="{88E1A504-6CBB-343D-2F1F-1B0378916A88}"/>
              </a:ext>
            </a:extLst>
          </p:cNvPr>
          <p:cNvSpPr>
            <a:spLocks noGrp="1"/>
          </p:cNvSpPr>
          <p:nvPr>
            <p:ph type="pic" idx="1"/>
          </p:nvPr>
        </p:nvSpPr>
        <p:spPr>
          <a:xfrm>
            <a:off x="10820400" y="1358685"/>
            <a:ext cx="6172200" cy="756962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0" name="Title 1">
            <a:extLst>
              <a:ext uri="{FF2B5EF4-FFF2-40B4-BE49-F238E27FC236}">
                <a16:creationId xmlns:a16="http://schemas.microsoft.com/office/drawing/2014/main" id="{D85D4526-0AF4-1B9F-C7D6-2FB2EF4DA547}"/>
              </a:ext>
            </a:extLst>
          </p:cNvPr>
          <p:cNvSpPr>
            <a:spLocks noGrp="1"/>
          </p:cNvSpPr>
          <p:nvPr>
            <p:ph type="title"/>
          </p:nvPr>
        </p:nvSpPr>
        <p:spPr>
          <a:xfrm>
            <a:off x="2667417" y="1358685"/>
            <a:ext cx="7924383" cy="914400"/>
          </a:xfrm>
          <a:prstGeom prst="rect">
            <a:avLst/>
          </a:prstGeom>
        </p:spPr>
        <p:txBody>
          <a:bodyPr lIns="0"/>
          <a:lstStyle>
            <a:lvl1pPr>
              <a:defRPr>
                <a:latin typeface="Proxima Nova Rg" panose="02000506030000020004" pitchFamily="2" charset="77"/>
              </a:defRPr>
            </a:lvl1pPr>
          </a:lstStyle>
          <a:p>
            <a:r>
              <a:rPr lang="en-US"/>
              <a:t>Click to edit Master title style</a:t>
            </a:r>
            <a:endParaRPr lang="en-US" dirty="0"/>
          </a:p>
        </p:txBody>
      </p:sp>
      <p:sp>
        <p:nvSpPr>
          <p:cNvPr id="11" name="Content Placeholder 2">
            <a:extLst>
              <a:ext uri="{FF2B5EF4-FFF2-40B4-BE49-F238E27FC236}">
                <a16:creationId xmlns:a16="http://schemas.microsoft.com/office/drawing/2014/main" id="{93F547F6-9D3D-83A3-213C-4FF55F633847}"/>
              </a:ext>
            </a:extLst>
          </p:cNvPr>
          <p:cNvSpPr>
            <a:spLocks noGrp="1"/>
          </p:cNvSpPr>
          <p:nvPr>
            <p:ph idx="13"/>
          </p:nvPr>
        </p:nvSpPr>
        <p:spPr>
          <a:xfrm>
            <a:off x="2667000" y="2552699"/>
            <a:ext cx="7924800" cy="6375615"/>
          </a:xfrm>
          <a:prstGeom prst="rect">
            <a:avLst/>
          </a:prstGeom>
        </p:spPr>
        <p:txBody>
          <a:bodyPr lIns="0"/>
          <a:lstStyle>
            <a:lvl1pPr>
              <a:defRPr>
                <a:latin typeface="Proxima Nova Rg" panose="02000506030000020004" pitchFamily="2" charset="77"/>
              </a:defRPr>
            </a:lvl1pPr>
            <a:lvl2pPr>
              <a:defRPr>
                <a:latin typeface="Proxima Nova Rg" panose="02000506030000020004" pitchFamily="2" charset="77"/>
              </a:defRPr>
            </a:lvl2pPr>
            <a:lvl3pPr>
              <a:defRPr>
                <a:latin typeface="Proxima Nova Rg" panose="02000506030000020004" pitchFamily="2" charset="77"/>
              </a:defRPr>
            </a:lvl3pPr>
            <a:lvl4pPr>
              <a:defRPr>
                <a:latin typeface="Proxima Nova Rg" panose="02000506030000020004" pitchFamily="2" charset="77"/>
              </a:defRPr>
            </a:lvl4pPr>
            <a:lvl5pPr>
              <a:defRPr>
                <a:latin typeface="Proxima Nova Rg" panose="02000506030000020004" pitchFamily="2" charset="77"/>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600540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nk (No Re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83557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67417" y="1359140"/>
            <a:ext cx="7924383" cy="914400"/>
          </a:xfrm>
          <a:prstGeom prst="rect">
            <a:avLst/>
          </a:prstGeom>
        </p:spPr>
        <p:txBody>
          <a:bodyPr vert="horz" lIns="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667416" y="2554492"/>
            <a:ext cx="7924383" cy="6373368"/>
          </a:xfrm>
          <a:prstGeom prst="rect">
            <a:avLst/>
          </a:prstGeom>
        </p:spPr>
        <p:txBody>
          <a:bodyPr vert="horz" lIns="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667417" y="956310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7696200" y="956310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4859000" y="956310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
        <p:nvSpPr>
          <p:cNvPr id="7" name="Rectangle 6">
            <a:extLst>
              <a:ext uri="{FF2B5EF4-FFF2-40B4-BE49-F238E27FC236}">
                <a16:creationId xmlns:a16="http://schemas.microsoft.com/office/drawing/2014/main" id="{B792CDDF-B4C3-04C6-7185-3BE2EE244DB5}"/>
              </a:ext>
            </a:extLst>
          </p:cNvPr>
          <p:cNvSpPr/>
          <p:nvPr userDrawn="1"/>
        </p:nvSpPr>
        <p:spPr>
          <a:xfrm>
            <a:off x="0" y="0"/>
            <a:ext cx="1467051" cy="10286999"/>
          </a:xfrm>
          <a:prstGeom prst="rect">
            <a:avLst/>
          </a:prstGeom>
          <a:solidFill>
            <a:srgbClr val="B00B2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black and white shield with a letter b and c&#10;&#10;Description automatically generated">
            <a:extLst>
              <a:ext uri="{FF2B5EF4-FFF2-40B4-BE49-F238E27FC236}">
                <a16:creationId xmlns:a16="http://schemas.microsoft.com/office/drawing/2014/main" id="{DDFFBC39-E387-6BEE-DFB1-D789F19467D1}"/>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367765" y="701558"/>
            <a:ext cx="731520" cy="817920"/>
          </a:xfrm>
          <a:prstGeom prst="rect">
            <a:avLst/>
          </a:prstGeom>
        </p:spPr>
      </p:pic>
      <p:sp>
        <p:nvSpPr>
          <p:cNvPr id="10" name="TextBox 9">
            <a:extLst>
              <a:ext uri="{FF2B5EF4-FFF2-40B4-BE49-F238E27FC236}">
                <a16:creationId xmlns:a16="http://schemas.microsoft.com/office/drawing/2014/main" id="{8279A70E-B2AC-6611-629B-428A34694EA4}"/>
              </a:ext>
            </a:extLst>
          </p:cNvPr>
          <p:cNvSpPr txBox="1"/>
          <p:nvPr userDrawn="1"/>
        </p:nvSpPr>
        <p:spPr>
          <a:xfrm>
            <a:off x="9525000" y="1944412"/>
            <a:ext cx="184731" cy="369332"/>
          </a:xfrm>
          <a:prstGeom prst="rect">
            <a:avLst/>
          </a:prstGeom>
          <a:noFill/>
        </p:spPr>
        <p:txBody>
          <a:bodyPr wrap="none" rtlCol="0">
            <a:spAutoFit/>
          </a:bodyPr>
          <a:lstStyle/>
          <a:p>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0" r:id="rId4"/>
    <p:sldLayoutId id="2147483659" r:id="rId5"/>
    <p:sldLayoutId id="2147483654" r:id="rId6"/>
    <p:sldLayoutId id="2147483660" r:id="rId7"/>
    <p:sldLayoutId id="2147483657" r:id="rId8"/>
    <p:sldLayoutId id="2147483658" r:id="rId9"/>
    <p:sldLayoutId id="2147483655" r:id="rId10"/>
    <p:sldLayoutId id="2147483661" r:id="rId11"/>
  </p:sldLayoutIdLst>
  <p:txStyles>
    <p:titleStyle>
      <a:lvl1pPr algn="l" defTabSz="914400" rtl="0" eaLnBrk="1" latinLnBrk="0" hangingPunct="1">
        <a:spcBef>
          <a:spcPct val="0"/>
        </a:spcBef>
        <a:buNone/>
        <a:defRPr sz="4400" b="1" kern="1200">
          <a:solidFill>
            <a:schemeClr val="tx1"/>
          </a:solidFill>
          <a:latin typeface="Proxima Nova Rg" panose="02000506030000020004" pitchFamily="2" charset="77"/>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Proxima Nova Rg" panose="02000506030000020004" pitchFamily="2" charset="77"/>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Proxima Nova Rg" panose="02000506030000020004" pitchFamily="2" charset="77"/>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Proxima Nova Rg" panose="02000506030000020004" pitchFamily="2" charset="77"/>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Proxima Nova Rg" panose="02000506030000020004" pitchFamily="2" charset="77"/>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Proxima Nova Rg" panose="02000506030000020004" pitchFamily="2" charset="77"/>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www.bakersfieldcollege.edu/about/administration/planning-and-accountability/decision-making/" TargetMode="External"/><Relationship Id="rId2" Type="http://schemas.openxmlformats.org/officeDocument/2006/relationships/hyperlink" Target="https://committees.bakersfieldcollege.edu/committee-chairs/resources.html"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hyperlink" Target="https://committees.bakersfieldcollege.edu/_resources/assets/documents/committee-chairs/Guidelines_for_Dialogue_from_ASCCCVisit_08152023.pdf" TargetMode="External"/><Relationship Id="rId2" Type="http://schemas.openxmlformats.org/officeDocument/2006/relationships/hyperlink" Target="https://www.bakersfieldcollege.edu/about/administration/planning-and-accountability/decision-making/"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hyperlink" Target="https://committees.bakersfieldcollege.edu/committee-chairs/resources.html" TargetMode="External"/><Relationship Id="rId2" Type="http://schemas.openxmlformats.org/officeDocument/2006/relationships/hyperlink" Target="https://www.bakersfieldcollege.edu/about/administration/planning-and-accountability/decision-making/2015/index.html" TargetMode="External"/><Relationship Id="rId1" Type="http://schemas.openxmlformats.org/officeDocument/2006/relationships/slideLayout" Target="../slideLayouts/slideLayout5.xml"/><Relationship Id="rId4" Type="http://schemas.openxmlformats.org/officeDocument/2006/relationships/hyperlink" Target="https://www.bakersfieldcollege.edu/about/administration/planning-and-accountability/decision-makin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DD0375-3452-40C3-AAF4-E2F85595020A}"/>
              </a:ext>
            </a:extLst>
          </p:cNvPr>
          <p:cNvSpPr>
            <a:spLocks noGrp="1"/>
          </p:cNvSpPr>
          <p:nvPr>
            <p:ph type="title"/>
          </p:nvPr>
        </p:nvSpPr>
        <p:spPr/>
        <p:txBody>
          <a:bodyPr>
            <a:normAutofit fontScale="90000"/>
          </a:bodyPr>
          <a:lstStyle/>
          <a:p>
            <a:pPr algn="ctr"/>
            <a:br>
              <a:rPr lang="en-US" dirty="0"/>
            </a:br>
            <a:br>
              <a:rPr lang="en-US" dirty="0"/>
            </a:br>
            <a:br>
              <a:rPr lang="en-US" dirty="0"/>
            </a:br>
            <a:br>
              <a:rPr lang="en-US" dirty="0"/>
            </a:br>
            <a:br>
              <a:rPr lang="en-US" dirty="0"/>
            </a:br>
            <a:r>
              <a:rPr lang="en-US" dirty="0"/>
              <a:t>Committee of Co-Chairs 2026</a:t>
            </a:r>
            <a:br>
              <a:rPr lang="en-US" dirty="0"/>
            </a:br>
            <a:r>
              <a:rPr lang="en-US" dirty="0"/>
              <a:t>Best Practices</a:t>
            </a:r>
            <a:br>
              <a:rPr lang="en-US" dirty="0"/>
            </a:br>
            <a:r>
              <a:rPr lang="en-US" sz="3600" dirty="0"/>
              <a:t>Kim Nickell &amp; Kristin Rabe</a:t>
            </a:r>
            <a:br>
              <a:rPr lang="en-US" sz="3600" dirty="0"/>
            </a:br>
            <a:r>
              <a:rPr lang="en-US" sz="3600" dirty="0"/>
              <a:t>Program Review</a:t>
            </a:r>
            <a:br>
              <a:rPr lang="en-US" sz="3600" dirty="0"/>
            </a:br>
            <a:br>
              <a:rPr lang="en-US" dirty="0"/>
            </a:br>
            <a:endParaRPr lang="en-US" dirty="0"/>
          </a:p>
        </p:txBody>
      </p:sp>
    </p:spTree>
    <p:extLst>
      <p:ext uri="{BB962C8B-B14F-4D97-AF65-F5344CB8AC3E}">
        <p14:creationId xmlns:p14="http://schemas.microsoft.com/office/powerpoint/2010/main" val="2786464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9AC41F-1659-44A5-928C-9A1DA81AFFFD}"/>
              </a:ext>
            </a:extLst>
          </p:cNvPr>
          <p:cNvSpPr>
            <a:spLocks noGrp="1"/>
          </p:cNvSpPr>
          <p:nvPr>
            <p:ph idx="1"/>
          </p:nvPr>
        </p:nvSpPr>
        <p:spPr>
          <a:xfrm>
            <a:off x="2667417" y="2552699"/>
            <a:ext cx="12420183" cy="6375615"/>
          </a:xfrm>
        </p:spPr>
        <p:txBody>
          <a:bodyPr/>
          <a:lstStyle/>
          <a:p>
            <a:r>
              <a:rPr lang="en-US" dirty="0"/>
              <a:t>A strong chair at Bakersfield College does more than run an orderly meeting: they help the committee contribute to the college’s shared-governance process in a clear, representative, and useful way.</a:t>
            </a:r>
          </a:p>
          <a:p>
            <a:endParaRPr lang="en-US" dirty="0"/>
          </a:p>
        </p:txBody>
      </p:sp>
    </p:spTree>
    <p:extLst>
      <p:ext uri="{BB962C8B-B14F-4D97-AF65-F5344CB8AC3E}">
        <p14:creationId xmlns:p14="http://schemas.microsoft.com/office/powerpoint/2010/main" val="29652501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46A13E-2845-4431-8EAE-DB043699C78A}"/>
              </a:ext>
            </a:extLst>
          </p:cNvPr>
          <p:cNvSpPr>
            <a:spLocks noGrp="1"/>
          </p:cNvSpPr>
          <p:nvPr>
            <p:ph idx="1"/>
          </p:nvPr>
        </p:nvSpPr>
        <p:spPr>
          <a:xfrm>
            <a:off x="2667417" y="1638301"/>
            <a:ext cx="12115383" cy="7290014"/>
          </a:xfrm>
        </p:spPr>
        <p:txBody>
          <a:bodyPr>
            <a:normAutofit lnSpcReduction="10000"/>
          </a:bodyPr>
          <a:lstStyle/>
          <a:p>
            <a:r>
              <a:rPr lang="en-US" b="1" dirty="0"/>
              <a:t>Before meeting</a:t>
            </a:r>
          </a:p>
          <a:p>
            <a:pPr lvl="1"/>
            <a:r>
              <a:rPr lang="en-US" b="1" dirty="0"/>
              <a:t>Plan around the charge—not just the calendar.</a:t>
            </a:r>
            <a:r>
              <a:rPr lang="en-US" dirty="0"/>
              <a:t> Set a few concrete priorities for the year, assign timelines, and check progress regularly.</a:t>
            </a:r>
          </a:p>
          <a:p>
            <a:pPr lvl="1"/>
            <a:r>
              <a:rPr lang="en-US" b="1" dirty="0"/>
              <a:t>Prepare a focused agenda and send materials early.</a:t>
            </a:r>
            <a:r>
              <a:rPr lang="en-US" dirty="0"/>
              <a:t> Identify what is for information, discussion, or action. BC’s Committee Chairs resources include agenda, minutes, and reporting templates. (</a:t>
            </a:r>
            <a:r>
              <a:rPr lang="en-US" u="sng" dirty="0">
                <a:hlinkClick r:id="rId2"/>
              </a:rPr>
              <a:t>committees.bakersfieldcollege.edu</a:t>
            </a:r>
            <a:r>
              <a:rPr lang="en-US" dirty="0"/>
              <a:t>)</a:t>
            </a:r>
          </a:p>
          <a:p>
            <a:r>
              <a:rPr lang="en-US" b="1" dirty="0"/>
              <a:t>First meeting</a:t>
            </a:r>
          </a:p>
          <a:p>
            <a:pPr lvl="1"/>
            <a:r>
              <a:rPr lang="en-US" b="1" dirty="0"/>
              <a:t>Onboarding members</a:t>
            </a:r>
            <a:r>
              <a:rPr lang="en-US" dirty="0"/>
              <a:t>. Make sure your committee members understand their role, what’s expected of them, and how they can fulfill those duties. Have training both in meetings and accessible on the committee webpage or in Canvas.</a:t>
            </a:r>
          </a:p>
          <a:p>
            <a:pPr lvl="1"/>
            <a:r>
              <a:rPr lang="en-US" b="1" dirty="0"/>
              <a:t>Start with the committee’s current charge.</a:t>
            </a:r>
            <a:r>
              <a:rPr lang="en-US" dirty="0"/>
              <a:t> Confirm its purpose, scope, membership, who it reports to, and whether it provides </a:t>
            </a:r>
            <a:r>
              <a:rPr lang="en-US" i="1" dirty="0"/>
              <a:t>input</a:t>
            </a:r>
            <a:r>
              <a:rPr lang="en-US" dirty="0"/>
              <a:t> or makes </a:t>
            </a:r>
            <a:r>
              <a:rPr lang="en-US" i="1" dirty="0"/>
              <a:t>recommendations</a:t>
            </a:r>
            <a:r>
              <a:rPr lang="en-US" dirty="0"/>
              <a:t>. BC distinguishes these: input may inform a decision, while a recommendation is more formal and carries the weight of the group making it. (</a:t>
            </a:r>
            <a:r>
              <a:rPr lang="en-US" u="sng" dirty="0">
                <a:hlinkClick r:id="rId3"/>
              </a:rPr>
              <a:t>bakersfieldcollege.edu</a:t>
            </a:r>
            <a:r>
              <a:rPr lang="en-US" dirty="0"/>
              <a:t>) </a:t>
            </a:r>
          </a:p>
          <a:p>
            <a:endParaRPr lang="en-US" dirty="0"/>
          </a:p>
        </p:txBody>
      </p:sp>
    </p:spTree>
    <p:extLst>
      <p:ext uri="{BB962C8B-B14F-4D97-AF65-F5344CB8AC3E}">
        <p14:creationId xmlns:p14="http://schemas.microsoft.com/office/powerpoint/2010/main" val="284504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472868-F33E-426E-B7E7-1FF101792C70}"/>
              </a:ext>
            </a:extLst>
          </p:cNvPr>
          <p:cNvSpPr>
            <a:spLocks noGrp="1"/>
          </p:cNvSpPr>
          <p:nvPr>
            <p:ph idx="1"/>
          </p:nvPr>
        </p:nvSpPr>
        <p:spPr>
          <a:xfrm>
            <a:off x="2667417" y="1562101"/>
            <a:ext cx="12724983" cy="7366214"/>
          </a:xfrm>
        </p:spPr>
        <p:txBody>
          <a:bodyPr>
            <a:normAutofit/>
          </a:bodyPr>
          <a:lstStyle/>
          <a:p>
            <a:r>
              <a:rPr lang="en-US" b="1" dirty="0"/>
              <a:t>During the meeting</a:t>
            </a:r>
          </a:p>
          <a:p>
            <a:pPr lvl="1"/>
            <a:r>
              <a:rPr lang="en-US" b="1" dirty="0"/>
              <a:t>Make participation equitable.</a:t>
            </a:r>
            <a:r>
              <a:rPr lang="en-US" dirty="0"/>
              <a:t> Invite perspectives from across the committee and from people affected by the issue. BC’s shared-governance guidance emphasizes involving affected constituencies and calls out faculty 10+1 and student 9+1 rights and responsibilities. (</a:t>
            </a:r>
            <a:r>
              <a:rPr lang="en-US" dirty="0">
                <a:hlinkClick r:id="rId2"/>
              </a:rPr>
              <a:t>bakersfieldcollege.edu</a:t>
            </a:r>
            <a:r>
              <a:rPr lang="en-US" dirty="0"/>
              <a:t>)</a:t>
            </a:r>
          </a:p>
          <a:p>
            <a:pPr lvl="1"/>
            <a:r>
              <a:rPr lang="en-US" b="1" dirty="0"/>
              <a:t>Facilitate, don’t dominate.</a:t>
            </a:r>
            <a:r>
              <a:rPr lang="en-US" dirty="0"/>
              <a:t> Keep discussion on the question, make space for quieter members, and address disagreement respectfully. BC’s dialogue guidelines recommend listening across differences, challenging ideas rather than people, and balancing who speaks. (</a:t>
            </a:r>
            <a:r>
              <a:rPr lang="en-US" dirty="0">
                <a:hlinkClick r:id="rId3"/>
              </a:rPr>
              <a:t>committees.bakersfieldcollege.edu</a:t>
            </a:r>
            <a:r>
              <a:rPr lang="en-US" dirty="0"/>
              <a:t>)</a:t>
            </a:r>
          </a:p>
          <a:p>
            <a:pPr lvl="1"/>
            <a:r>
              <a:rPr lang="en-US" b="1" dirty="0"/>
              <a:t>Be clear about the committee’s role.</a:t>
            </a:r>
            <a:r>
              <a:rPr lang="en-US" dirty="0"/>
              <a:t> Don’t present input as a formal recommendation—or imply the committee has final decision-making authority—unless its charge gives it that role.</a:t>
            </a:r>
          </a:p>
          <a:p>
            <a:pPr lvl="1"/>
            <a:r>
              <a:rPr lang="en-US" b="1" dirty="0"/>
              <a:t>End with decisions and next steps.</a:t>
            </a:r>
            <a:r>
              <a:rPr lang="en-US" dirty="0"/>
              <a:t> Summarize what was agreed, who will do what, and by when. Record dissent or unresolved questions when relevant.</a:t>
            </a:r>
          </a:p>
          <a:p>
            <a:endParaRPr lang="en-US" dirty="0"/>
          </a:p>
        </p:txBody>
      </p:sp>
    </p:spTree>
    <p:extLst>
      <p:ext uri="{BB962C8B-B14F-4D97-AF65-F5344CB8AC3E}">
        <p14:creationId xmlns:p14="http://schemas.microsoft.com/office/powerpoint/2010/main" val="2320888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B3337-466C-4DBB-A6EE-515CC883628E}"/>
              </a:ext>
            </a:extLst>
          </p:cNvPr>
          <p:cNvSpPr>
            <a:spLocks noGrp="1"/>
          </p:cNvSpPr>
          <p:nvPr>
            <p:ph idx="1"/>
          </p:nvPr>
        </p:nvSpPr>
        <p:spPr>
          <a:xfrm>
            <a:off x="3200400" y="2095500"/>
            <a:ext cx="11429583" cy="7010400"/>
          </a:xfrm>
        </p:spPr>
        <p:txBody>
          <a:bodyPr>
            <a:normAutofit fontScale="85000" lnSpcReduction="20000"/>
          </a:bodyPr>
          <a:lstStyle/>
          <a:p>
            <a:r>
              <a:rPr lang="en-US" b="1" dirty="0"/>
              <a:t>Between meetings</a:t>
            </a:r>
          </a:p>
          <a:p>
            <a:pPr lvl="0"/>
            <a:r>
              <a:rPr lang="en-US" b="1" dirty="0"/>
              <a:t>Close the loop.</a:t>
            </a:r>
            <a:r>
              <a:rPr lang="en-US" dirty="0"/>
              <a:t> Share minutes and materials promptly, track action items, and tell members what happened to the committee’s input or recommendation.</a:t>
            </a:r>
          </a:p>
          <a:p>
            <a:pPr lvl="0"/>
            <a:r>
              <a:rPr lang="en-US" b="1" dirty="0"/>
              <a:t>Report through the right channel.</a:t>
            </a:r>
            <a:r>
              <a:rPr lang="en-US" dirty="0"/>
              <a:t> BC’s decision-making guidance says standing committees should provide written input or proposals through an appropriate process starting with Academic Senate Exec Board, Academic Senate, and College Council by providing an update or annual report on recommendations, progress, and work that should continue. Check your committee’s current charge for its exact reporting path. (</a:t>
            </a:r>
            <a:r>
              <a:rPr lang="en-US" dirty="0">
                <a:hlinkClick r:id="rId2"/>
              </a:rPr>
              <a:t>bakersfieldcollege.edu</a:t>
            </a:r>
            <a:r>
              <a:rPr lang="en-US" dirty="0"/>
              <a:t>)</a:t>
            </a:r>
          </a:p>
          <a:p>
            <a:pPr lvl="0"/>
            <a:r>
              <a:rPr lang="en-US" b="1" dirty="0"/>
              <a:t>Keep the committee’s work visible and organized.</a:t>
            </a:r>
            <a:r>
              <a:rPr lang="en-US" dirty="0"/>
              <a:t> BC provides committee websites and chair resources for documenting committee work; use the current templates and keep records accessible to members. (</a:t>
            </a:r>
            <a:r>
              <a:rPr lang="en-US" dirty="0">
                <a:hlinkClick r:id="rId3"/>
              </a:rPr>
              <a:t>committees.bakersfieldcollege.edu</a:t>
            </a:r>
            <a:r>
              <a:rPr lang="en-US" dirty="0"/>
              <a:t>)</a:t>
            </a:r>
          </a:p>
          <a:p>
            <a:pPr lvl="0"/>
            <a:r>
              <a:rPr lang="en-US" b="1" dirty="0"/>
              <a:t>Ask for support.</a:t>
            </a:r>
            <a:r>
              <a:rPr lang="en-US" dirty="0"/>
              <a:t> Standing-committee chairs are part of BC’s Committee of Co-Chairs, a useful place to compare practices and get guidance. (</a:t>
            </a:r>
            <a:r>
              <a:rPr lang="en-US" dirty="0">
                <a:hlinkClick r:id="rId4"/>
              </a:rPr>
              <a:t>bakersfieldcollege.edu</a:t>
            </a:r>
            <a:r>
              <a:rPr lang="en-US" dirty="0"/>
              <a:t>)</a:t>
            </a:r>
          </a:p>
          <a:p>
            <a:endParaRPr lang="en-US" dirty="0"/>
          </a:p>
        </p:txBody>
      </p:sp>
    </p:spTree>
    <p:extLst>
      <p:ext uri="{BB962C8B-B14F-4D97-AF65-F5344CB8AC3E}">
        <p14:creationId xmlns:p14="http://schemas.microsoft.com/office/powerpoint/2010/main" val="100552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0BBEA97-838B-4129-AA64-ECCD2EB606C9}"/>
              </a:ext>
            </a:extLst>
          </p:cNvPr>
          <p:cNvSpPr>
            <a:spLocks noGrp="1"/>
          </p:cNvSpPr>
          <p:nvPr>
            <p:ph idx="1"/>
          </p:nvPr>
        </p:nvSpPr>
        <p:spPr>
          <a:xfrm>
            <a:off x="2667417" y="2552699"/>
            <a:ext cx="12039183" cy="6375615"/>
          </a:xfrm>
        </p:spPr>
        <p:txBody>
          <a:bodyPr/>
          <a:lstStyle/>
          <a:p>
            <a:r>
              <a:rPr lang="en-US" dirty="0"/>
              <a:t>Finally, as chairs, make sure to show members appreciation for their commitment to the committee and to their part in forwarding the important work at Bakersfield College.</a:t>
            </a:r>
          </a:p>
          <a:p>
            <a:endParaRPr lang="en-US" dirty="0"/>
          </a:p>
        </p:txBody>
      </p:sp>
    </p:spTree>
    <p:extLst>
      <p:ext uri="{BB962C8B-B14F-4D97-AF65-F5344CB8AC3E}">
        <p14:creationId xmlns:p14="http://schemas.microsoft.com/office/powerpoint/2010/main" val="785842088"/>
      </p:ext>
    </p:extLst>
  </p:cSld>
  <p:clrMapOvr>
    <a:masterClrMapping/>
  </p:clrMapOvr>
</p:sld>
</file>

<file path=ppt/theme/theme1.xml><?xml version="1.0" encoding="utf-8"?>
<a:theme xmlns:a="http://schemas.openxmlformats.org/drawingml/2006/main" name="Office Theme">
  <a:themeElements>
    <a:clrScheme name="Bakersfield College">
      <a:dk1>
        <a:srgbClr val="000000"/>
      </a:dk1>
      <a:lt1>
        <a:srgbClr val="FFFFFF"/>
      </a:lt1>
      <a:dk2>
        <a:srgbClr val="000000"/>
      </a:dk2>
      <a:lt2>
        <a:srgbClr val="FFFFFF"/>
      </a:lt2>
      <a:accent1>
        <a:srgbClr val="B10B2C"/>
      </a:accent1>
      <a:accent2>
        <a:srgbClr val="F38F09"/>
      </a:accent2>
      <a:accent3>
        <a:srgbClr val="008E00"/>
      </a:accent3>
      <a:accent4>
        <a:srgbClr val="009192"/>
      </a:accent4>
      <a:accent5>
        <a:srgbClr val="942092"/>
      </a:accent5>
      <a:accent6>
        <a:srgbClr val="F2EF11"/>
      </a:accent6>
      <a:hlink>
        <a:srgbClr val="B10B2C"/>
      </a:hlink>
      <a:folHlink>
        <a:srgbClr val="B10B2C"/>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C Powerpoint Template" id="{0FA9C4F6-565D-E947-8511-25DC22008B7A}" vid="{B3E5F971-7EBA-6C44-B1D9-A3B9B4D0AE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BC-Powerpoint-Template</Template>
  <TotalTime>16</TotalTime>
  <Words>577</Words>
  <Application>Microsoft Office PowerPoint</Application>
  <PresentationFormat>Custom</PresentationFormat>
  <Paragraphs>19</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Proxima Nova Rg</vt:lpstr>
      <vt:lpstr>Arial</vt:lpstr>
      <vt:lpstr>Aptos</vt:lpstr>
      <vt:lpstr>Office Theme</vt:lpstr>
      <vt:lpstr>     Committee of Co-Chairs 2026 Best Practices Kim Nickell &amp; Kristin Rabe Program Review  </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Committee of Co-Chairs 2026 Best Practices Kim Nickell &amp; Kristin Rabe Program Review  </dc:title>
  <dc:creator>Kimberly Nickell</dc:creator>
  <cp:lastModifiedBy>Kimberly Nickell</cp:lastModifiedBy>
  <cp:revision>2</cp:revision>
  <dcterms:created xsi:type="dcterms:W3CDTF">2026-10-15T20:59:45Z</dcterms:created>
  <dcterms:modified xsi:type="dcterms:W3CDTF">2026-10-15T21:16:19Z</dcterms:modified>
  <dc:identifier>DAGbqKxqK6c</dc:identifier>
</cp:coreProperties>
</file>