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0" r:id="rId2"/>
  </p:sldMasterIdLst>
  <p:notesMasterIdLst>
    <p:notesMasterId r:id="rId34"/>
  </p:notesMasterIdLst>
  <p:sldIdLst>
    <p:sldId id="270" r:id="rId3"/>
    <p:sldId id="319" r:id="rId4"/>
    <p:sldId id="320" r:id="rId5"/>
    <p:sldId id="321" r:id="rId6"/>
    <p:sldId id="322" r:id="rId7"/>
    <p:sldId id="323" r:id="rId8"/>
    <p:sldId id="324" r:id="rId9"/>
    <p:sldId id="325" r:id="rId10"/>
    <p:sldId id="326" r:id="rId11"/>
    <p:sldId id="327" r:id="rId12"/>
    <p:sldId id="328" r:id="rId13"/>
    <p:sldId id="329" r:id="rId14"/>
    <p:sldId id="268" r:id="rId15"/>
    <p:sldId id="269" r:id="rId16"/>
    <p:sldId id="276" r:id="rId17"/>
    <p:sldId id="277" r:id="rId18"/>
    <p:sldId id="279" r:id="rId19"/>
    <p:sldId id="280" r:id="rId20"/>
    <p:sldId id="281" r:id="rId21"/>
    <p:sldId id="283" r:id="rId22"/>
    <p:sldId id="285" r:id="rId23"/>
    <p:sldId id="286" r:id="rId24"/>
    <p:sldId id="287" r:id="rId25"/>
    <p:sldId id="288" r:id="rId26"/>
    <p:sldId id="289" r:id="rId27"/>
    <p:sldId id="290" r:id="rId28"/>
    <p:sldId id="291" r:id="rId29"/>
    <p:sldId id="266" r:id="rId30"/>
    <p:sldId id="267" r:id="rId31"/>
    <p:sldId id="318" r:id="rId32"/>
    <p:sldId id="33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74831"/>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9" autoAdjust="0"/>
    <p:restoredTop sz="93447" autoAdjust="0"/>
  </p:normalViewPr>
  <p:slideViewPr>
    <p:cSldViewPr snapToGrid="0" snapToObjects="1">
      <p:cViewPr varScale="1">
        <p:scale>
          <a:sx n="58" d="100"/>
          <a:sy n="58" d="100"/>
        </p:scale>
        <p:origin x="44"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ka Zepeda" userId="146cfb0c-f65a-4f56-ac4b-f037951a2d70" providerId="ADAL" clId="{71A21BE4-34F6-4158-BAF3-87248FB0D248}"/>
    <pc:docChg chg="custSel modSld">
      <pc:chgData name="Rebecka Zepeda" userId="146cfb0c-f65a-4f56-ac4b-f037951a2d70" providerId="ADAL" clId="{71A21BE4-34F6-4158-BAF3-87248FB0D248}" dt="2025-10-17T09:00:44.528" v="128" actId="20577"/>
      <pc:docMkLst>
        <pc:docMk/>
      </pc:docMkLst>
      <pc:sldChg chg="modSp mod">
        <pc:chgData name="Rebecka Zepeda" userId="146cfb0c-f65a-4f56-ac4b-f037951a2d70" providerId="ADAL" clId="{71A21BE4-34F6-4158-BAF3-87248FB0D248}" dt="2025-10-17T09:00:44.528" v="128" actId="20577"/>
        <pc:sldMkLst>
          <pc:docMk/>
          <pc:sldMk cId="573798453" sldId="267"/>
        </pc:sldMkLst>
        <pc:spChg chg="mod">
          <ac:chgData name="Rebecka Zepeda" userId="146cfb0c-f65a-4f56-ac4b-f037951a2d70" providerId="ADAL" clId="{71A21BE4-34F6-4158-BAF3-87248FB0D248}" dt="2025-10-17T09:00:44.528" v="128" actId="20577"/>
          <ac:spMkLst>
            <pc:docMk/>
            <pc:sldMk cId="573798453" sldId="267"/>
            <ac:spMk id="2" creationId="{5C8AFB94-418B-29FE-E7CD-F3CE355A4464}"/>
          </ac:spMkLst>
        </pc:spChg>
      </pc:sldChg>
      <pc:sldChg chg="modSp mod">
        <pc:chgData name="Rebecka Zepeda" userId="146cfb0c-f65a-4f56-ac4b-f037951a2d70" providerId="ADAL" clId="{71A21BE4-34F6-4158-BAF3-87248FB0D248}" dt="2025-10-17T08:58:42.895" v="10" actId="33553"/>
        <pc:sldMkLst>
          <pc:docMk/>
          <pc:sldMk cId="363303552" sldId="270"/>
        </pc:sldMkLst>
        <pc:spChg chg="mod">
          <ac:chgData name="Rebecka Zepeda" userId="146cfb0c-f65a-4f56-ac4b-f037951a2d70" providerId="ADAL" clId="{71A21BE4-34F6-4158-BAF3-87248FB0D248}" dt="2025-10-17T08:58:42.895" v="10" actId="33553"/>
          <ac:spMkLst>
            <pc:docMk/>
            <pc:sldMk cId="363303552" sldId="270"/>
            <ac:spMk id="2" creationId="{727D437A-BEE1-000D-D852-B2FF9863F83B}"/>
          </ac:spMkLst>
        </pc:spChg>
      </pc:sldChg>
      <pc:sldChg chg="modSp mod">
        <pc:chgData name="Rebecka Zepeda" userId="146cfb0c-f65a-4f56-ac4b-f037951a2d70" providerId="ADAL" clId="{71A21BE4-34F6-4158-BAF3-87248FB0D248}" dt="2025-10-17T09:00:35.229" v="118" actId="20577"/>
        <pc:sldMkLst>
          <pc:docMk/>
          <pc:sldMk cId="971312923" sldId="288"/>
        </pc:sldMkLst>
        <pc:spChg chg="mod">
          <ac:chgData name="Rebecka Zepeda" userId="146cfb0c-f65a-4f56-ac4b-f037951a2d70" providerId="ADAL" clId="{71A21BE4-34F6-4158-BAF3-87248FB0D248}" dt="2025-10-17T09:00:35.229" v="118" actId="20577"/>
          <ac:spMkLst>
            <pc:docMk/>
            <pc:sldMk cId="971312923" sldId="288"/>
            <ac:spMk id="2" creationId="{5C8AFB94-418B-29FE-E7CD-F3CE355A4464}"/>
          </ac:spMkLst>
        </pc:spChg>
      </pc:sldChg>
      <pc:sldChg chg="modSp mod">
        <pc:chgData name="Rebecka Zepeda" userId="146cfb0c-f65a-4f56-ac4b-f037951a2d70" providerId="ADAL" clId="{71A21BE4-34F6-4158-BAF3-87248FB0D248}" dt="2025-10-17T08:59:42.791" v="89" actId="20577"/>
        <pc:sldMkLst>
          <pc:docMk/>
          <pc:sldMk cId="3051066358" sldId="289"/>
        </pc:sldMkLst>
        <pc:spChg chg="mod">
          <ac:chgData name="Rebecka Zepeda" userId="146cfb0c-f65a-4f56-ac4b-f037951a2d70" providerId="ADAL" clId="{71A21BE4-34F6-4158-BAF3-87248FB0D248}" dt="2025-10-17T08:59:42.791" v="89" actId="20577"/>
          <ac:spMkLst>
            <pc:docMk/>
            <pc:sldMk cId="3051066358" sldId="289"/>
            <ac:spMk id="2" creationId="{5C8AFB94-418B-29FE-E7CD-F3CE355A4464}"/>
          </ac:spMkLst>
        </pc:spChg>
      </pc:sldChg>
      <pc:sldChg chg="modSp mod">
        <pc:chgData name="Rebecka Zepeda" userId="146cfb0c-f65a-4f56-ac4b-f037951a2d70" providerId="ADAL" clId="{71A21BE4-34F6-4158-BAF3-87248FB0D248}" dt="2025-10-17T08:59:21.219" v="57" actId="20577"/>
        <pc:sldMkLst>
          <pc:docMk/>
          <pc:sldMk cId="3766869870" sldId="291"/>
        </pc:sldMkLst>
        <pc:spChg chg="mod">
          <ac:chgData name="Rebecka Zepeda" userId="146cfb0c-f65a-4f56-ac4b-f037951a2d70" providerId="ADAL" clId="{71A21BE4-34F6-4158-BAF3-87248FB0D248}" dt="2025-10-17T08:59:21.219" v="57" actId="20577"/>
          <ac:spMkLst>
            <pc:docMk/>
            <pc:sldMk cId="3766869870" sldId="291"/>
            <ac:spMk id="2" creationId="{5C8AFB94-418B-29FE-E7CD-F3CE355A4464}"/>
          </ac:spMkLst>
        </pc:spChg>
      </pc:sldChg>
      <pc:sldChg chg="modSp mod">
        <pc:chgData name="Rebecka Zepeda" userId="146cfb0c-f65a-4f56-ac4b-f037951a2d70" providerId="ADAL" clId="{71A21BE4-34F6-4158-BAF3-87248FB0D248}" dt="2025-10-17T08:58:37.568" v="9" actId="962"/>
        <pc:sldMkLst>
          <pc:docMk/>
          <pc:sldMk cId="795284782" sldId="318"/>
        </pc:sldMkLst>
        <pc:picChg chg="mod">
          <ac:chgData name="Rebecka Zepeda" userId="146cfb0c-f65a-4f56-ac4b-f037951a2d70" providerId="ADAL" clId="{71A21BE4-34F6-4158-BAF3-87248FB0D248}" dt="2025-10-17T08:58:22.854" v="7" actId="962"/>
          <ac:picMkLst>
            <pc:docMk/>
            <pc:sldMk cId="795284782" sldId="318"/>
            <ac:picMk id="6" creationId="{7FFB533F-C142-1A9B-0ED3-24204EC0EF84}"/>
          </ac:picMkLst>
        </pc:picChg>
        <pc:picChg chg="mod">
          <ac:chgData name="Rebecka Zepeda" userId="146cfb0c-f65a-4f56-ac4b-f037951a2d70" providerId="ADAL" clId="{71A21BE4-34F6-4158-BAF3-87248FB0D248}" dt="2025-10-17T08:58:37.568" v="9" actId="962"/>
          <ac:picMkLst>
            <pc:docMk/>
            <pc:sldMk cId="795284782" sldId="318"/>
            <ac:picMk id="7" creationId="{097FC3B1-2CA8-5F29-7BC7-3A0653BF67F0}"/>
          </ac:picMkLst>
        </pc:picChg>
      </pc:sldChg>
      <pc:sldChg chg="modSp mod">
        <pc:chgData name="Rebecka Zepeda" userId="146cfb0c-f65a-4f56-ac4b-f037951a2d70" providerId="ADAL" clId="{71A21BE4-34F6-4158-BAF3-87248FB0D248}" dt="2025-10-17T08:58:56.765" v="32" actId="20577"/>
        <pc:sldMkLst>
          <pc:docMk/>
          <pc:sldMk cId="1848430526" sldId="328"/>
        </pc:sldMkLst>
        <pc:spChg chg="mod">
          <ac:chgData name="Rebecka Zepeda" userId="146cfb0c-f65a-4f56-ac4b-f037951a2d70" providerId="ADAL" clId="{71A21BE4-34F6-4158-BAF3-87248FB0D248}" dt="2025-10-17T08:58:56.765" v="32" actId="20577"/>
          <ac:spMkLst>
            <pc:docMk/>
            <pc:sldMk cId="1848430526" sldId="328"/>
            <ac:spMk id="2" creationId="{2E2918FF-5E48-D369-DE94-EAE1BF34A9DE}"/>
          </ac:spMkLst>
        </pc:spChg>
      </pc:sldChg>
      <pc:sldChg chg="modSp mod">
        <pc:chgData name="Rebecka Zepeda" userId="146cfb0c-f65a-4f56-ac4b-f037951a2d70" providerId="ADAL" clId="{71A21BE4-34F6-4158-BAF3-87248FB0D248}" dt="2025-10-17T08:58:12.213" v="5" actId="20577"/>
        <pc:sldMkLst>
          <pc:docMk/>
          <pc:sldMk cId="414773252" sldId="329"/>
        </pc:sldMkLst>
        <pc:spChg chg="mod">
          <ac:chgData name="Rebecka Zepeda" userId="146cfb0c-f65a-4f56-ac4b-f037951a2d70" providerId="ADAL" clId="{71A21BE4-34F6-4158-BAF3-87248FB0D248}" dt="2025-10-17T08:58:12.213" v="5" actId="20577"/>
          <ac:spMkLst>
            <pc:docMk/>
            <pc:sldMk cId="414773252" sldId="329"/>
            <ac:spMk id="2" creationId="{41D89A7F-8847-5ACC-2389-EA897EF0DC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10/16/2025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Larry The idea here would be to encourage some discussion or audience comment.  Neither of these terms has a definition on Ed Code or T5—which can lead to confusion and disagreement when the terms are used.</a:t>
            </a:r>
          </a:p>
          <a:p>
            <a:endParaRPr lang="en-US" dirty="0"/>
          </a:p>
        </p:txBody>
      </p:sp>
      <p:sp>
        <p:nvSpPr>
          <p:cNvPr id="4" name="Slide Number Placeholder 3"/>
          <p:cNvSpPr>
            <a:spLocks noGrp="1"/>
          </p:cNvSpPr>
          <p:nvPr>
            <p:ph type="sldNum" sz="quarter" idx="5"/>
          </p:nvPr>
        </p:nvSpPr>
        <p:spPr/>
        <p:txBody>
          <a:bodyPr/>
          <a:lstStyle/>
          <a:p>
            <a:fld id="{B0A0B117-61CC-3B4A-863C-5AB69B8AD073}" type="slidenum">
              <a:rPr lang="en-US" smtClean="0"/>
              <a:t>13</a:t>
            </a:fld>
            <a:endParaRPr lang="en-US"/>
          </a:p>
        </p:txBody>
      </p:sp>
    </p:spTree>
    <p:extLst>
      <p:ext uri="{BB962C8B-B14F-4D97-AF65-F5344CB8AC3E}">
        <p14:creationId xmlns:p14="http://schemas.microsoft.com/office/powerpoint/2010/main" val="140149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ea typeface="ＭＳ Ｐゴシック" panose="020B0600070205080204" pitchFamily="34" charset="-128"/>
                <a:cs typeface="Arial" panose="020B0604020202020204" pitchFamily="34" charset="0"/>
              </a:rPr>
              <a:t>Larry Note:  neither shared governance nor participatory governance have definitions in law or regulation.  The terms used are effective participation and collegial consultation.</a:t>
            </a:r>
          </a:p>
          <a:p>
            <a:endParaRPr lang="en-US" dirty="0"/>
          </a:p>
        </p:txBody>
      </p:sp>
      <p:sp>
        <p:nvSpPr>
          <p:cNvPr id="4" name="Slide Number Placeholder 3"/>
          <p:cNvSpPr>
            <a:spLocks noGrp="1"/>
          </p:cNvSpPr>
          <p:nvPr>
            <p:ph type="sldNum" sz="quarter" idx="5"/>
          </p:nvPr>
        </p:nvSpPr>
        <p:spPr/>
        <p:txBody>
          <a:bodyPr/>
          <a:lstStyle/>
          <a:p>
            <a:fld id="{B0A0B117-61CC-3B4A-863C-5AB69B8AD073}" type="slidenum">
              <a:rPr lang="en-US" smtClean="0"/>
              <a:t>14</a:t>
            </a:fld>
            <a:endParaRPr lang="en-US"/>
          </a:p>
        </p:txBody>
      </p:sp>
    </p:spTree>
    <p:extLst>
      <p:ext uri="{BB962C8B-B14F-4D97-AF65-F5344CB8AC3E}">
        <p14:creationId xmlns:p14="http://schemas.microsoft.com/office/powerpoint/2010/main" val="230127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Consultation is not the same as collegial consultation</a:t>
            </a:r>
          </a:p>
        </p:txBody>
      </p:sp>
      <p:sp>
        <p:nvSpPr>
          <p:cNvPr id="4" name="Slide Number Placeholder 3"/>
          <p:cNvSpPr>
            <a:spLocks noGrp="1"/>
          </p:cNvSpPr>
          <p:nvPr>
            <p:ph type="sldNum" sz="quarter" idx="5"/>
          </p:nvPr>
        </p:nvSpPr>
        <p:spPr/>
        <p:txBody>
          <a:bodyPr/>
          <a:lstStyle/>
          <a:p>
            <a:fld id="{B0A0B117-61CC-3B4A-863C-5AB69B8AD073}" type="slidenum">
              <a:rPr lang="en-US" smtClean="0"/>
              <a:t>27</a:t>
            </a:fld>
            <a:endParaRPr lang="en-US"/>
          </a:p>
        </p:txBody>
      </p:sp>
    </p:spTree>
    <p:extLst>
      <p:ext uri="{BB962C8B-B14F-4D97-AF65-F5344CB8AC3E}">
        <p14:creationId xmlns:p14="http://schemas.microsoft.com/office/powerpoint/2010/main" val="2847087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descr="Academic Senate for California Community Colleges Logo">
            <a:extLst>
              <a:ext uri="{FF2B5EF4-FFF2-40B4-BE49-F238E27FC236}">
                <a16:creationId xmlns:a16="http://schemas.microsoft.com/office/drawing/2014/main" id="{34F180B6-AAD2-7E4B-ABBA-7A58C812E6C3}"/>
              </a:ext>
            </a:extLst>
          </p:cNvPr>
          <p:cNvPicPr>
            <a:picLocks noChangeAspect="1"/>
          </p:cNvPicPr>
          <p:nvPr userDrawn="1"/>
        </p:nvPicPr>
        <p:blipFill>
          <a:blip r:embed="rId3"/>
          <a:stretch>
            <a:fillRect/>
          </a:stretch>
        </p:blipFill>
        <p:spPr>
          <a:xfrm>
            <a:off x="4622749" y="457131"/>
            <a:ext cx="3238141" cy="1983361"/>
          </a:xfrm>
          <a:prstGeom prst="rect">
            <a:avLst/>
          </a:prstGeom>
        </p:spPr>
      </p:pic>
      <p:sp>
        <p:nvSpPr>
          <p:cNvPr id="7" name="Title 1">
            <a:extLst>
              <a:ext uri="{FF2B5EF4-FFF2-40B4-BE49-F238E27FC236}">
                <a16:creationId xmlns:a16="http://schemas.microsoft.com/office/drawing/2014/main" id="{E740FD2D-D9B8-AC45-BEA0-7C7100EE63E3}"/>
              </a:ext>
            </a:extLst>
          </p:cNvPr>
          <p:cNvSpPr>
            <a:spLocks noGrp="1"/>
          </p:cNvSpPr>
          <p:nvPr>
            <p:ph type="title" hasCustomPrompt="1"/>
          </p:nvPr>
        </p:nvSpPr>
        <p:spPr>
          <a:xfrm>
            <a:off x="3159480" y="3000807"/>
            <a:ext cx="5859830" cy="1629507"/>
          </a:xfrm>
          <a:prstGeom prst="rect">
            <a:avLst/>
          </a:prstGeom>
        </p:spPr>
        <p:txBody>
          <a:bodyPr anchor="b"/>
          <a:lstStyle>
            <a:lvl1pPr algn="ctr">
              <a:defRPr sz="4400">
                <a:solidFill>
                  <a:schemeClr val="bg1"/>
                </a:solidFill>
              </a:defRPr>
            </a:lvl1pPr>
          </a:lstStyle>
          <a:p>
            <a:r>
              <a:rPr lang="en-US" dirty="0"/>
              <a:t>Click to edit title</a:t>
            </a:r>
          </a:p>
        </p:txBody>
      </p:sp>
      <p:sp>
        <p:nvSpPr>
          <p:cNvPr id="13" name="Subtitle 2">
            <a:extLst>
              <a:ext uri="{FF2B5EF4-FFF2-40B4-BE49-F238E27FC236}">
                <a16:creationId xmlns:a16="http://schemas.microsoft.com/office/drawing/2014/main" id="{8B5E4E81-F04E-F944-B8E4-D1387ADA743C}"/>
              </a:ext>
            </a:extLst>
          </p:cNvPr>
          <p:cNvSpPr>
            <a:spLocks noGrp="1"/>
          </p:cNvSpPr>
          <p:nvPr>
            <p:ph type="subTitle" idx="1" hasCustomPrompt="1"/>
          </p:nvPr>
        </p:nvSpPr>
        <p:spPr>
          <a:xfrm>
            <a:off x="3159480" y="4679081"/>
            <a:ext cx="5859830" cy="2009893"/>
          </a:xfrm>
        </p:spPr>
        <p:txBody>
          <a:bodyP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2400" b="0" i="0">
                <a:solidFill>
                  <a:schemeClr val="bg1"/>
                </a:solidFill>
                <a:latin typeface="Gill Sans" panose="020B0502020104020203" pitchFamily="34" charset="-79"/>
                <a:cs typeface="Gill Sans" panose="020B0502020104020203" pitchFamily="34" charset="-79"/>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a:t>
            </a:r>
            <a:br>
              <a:rPr lang="en-US" dirty="0"/>
            </a:br>
            <a:r>
              <a:rPr lang="en-US" dirty="0"/>
              <a:t>(Remember to add alt text to all </a:t>
            </a:r>
            <a:br>
              <a:rPr lang="en-US" dirty="0"/>
            </a:br>
            <a:r>
              <a:rPr lang="en-US" dirty="0"/>
              <a:t>imported graphics and images.)</a:t>
            </a:r>
          </a:p>
        </p:txBody>
      </p:sp>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8278" y="905791"/>
            <a:ext cx="5282922" cy="609599"/>
          </a:xfrm>
          <a:prstGeom prst="rect">
            <a:avLst/>
          </a:prstGeom>
        </p:spPr>
        <p:txBody>
          <a:bodyPr lIns="0"/>
          <a:lstStyle>
            <a:lvl1pPr>
              <a:defRPr b="1">
                <a:latin typeface="Proxima Nova Rg" panose="02000506030000020004"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1778278" y="1701800"/>
            <a:ext cx="5282922" cy="4250409"/>
          </a:xfrm>
          <a:prstGeom prst="rect">
            <a:avLst/>
          </a:prstGeom>
        </p:spPr>
        <p:txBody>
          <a:bodyPr lIns="0"/>
          <a:lstStyle>
            <a:lvl1pPr>
              <a:defRPr>
                <a:latin typeface="Proxima Nova Rg" panose="02000506030000020004" pitchFamily="2" charset="77"/>
              </a:defRPr>
            </a:lvl1pPr>
            <a:lvl2pPr>
              <a:defRPr>
                <a:latin typeface="Proxima Nova Rg" panose="02000506030000020004" pitchFamily="2" charset="77"/>
              </a:defRPr>
            </a:lvl2pPr>
            <a:lvl3pPr>
              <a:defRPr>
                <a:latin typeface="Proxima Nova Rg" panose="02000506030000020004" pitchFamily="2" charset="77"/>
              </a:defRPr>
            </a:lvl3pPr>
            <a:lvl4pPr>
              <a:defRPr>
                <a:latin typeface="Proxima Nova Rg" panose="02000506030000020004" pitchFamily="2" charset="77"/>
              </a:defRPr>
            </a:lvl4pPr>
            <a:lvl5pPr>
              <a:defRPr>
                <a:latin typeface="Proxima Nova Rg" panose="02000506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AutoShape 4">
            <a:extLst>
              <a:ext uri="{FF2B5EF4-FFF2-40B4-BE49-F238E27FC236}">
                <a16:creationId xmlns:a16="http://schemas.microsoft.com/office/drawing/2014/main" id="{6740F95D-2639-2826-C99D-955E57B4419F}"/>
              </a:ext>
            </a:extLst>
          </p:cNvPr>
          <p:cNvSpPr/>
          <p:nvPr userDrawn="1"/>
        </p:nvSpPr>
        <p:spPr>
          <a:xfrm>
            <a:off x="1778278" y="1580407"/>
            <a:ext cx="2438400" cy="0"/>
          </a:xfrm>
          <a:prstGeom prst="line">
            <a:avLst/>
          </a:prstGeom>
          <a:ln w="76200" cap="flat">
            <a:solidFill>
              <a:srgbClr val="B10B2D"/>
            </a:solidFill>
            <a:prstDash val="solid"/>
            <a:headEnd type="none" w="sm" len="sm"/>
            <a:tailEnd type="none" w="sm" len="sm"/>
          </a:ln>
        </p:spPr>
        <p:txBody>
          <a:bodyPr/>
          <a:lstStyle/>
          <a:p>
            <a:endParaRPr lang="en-US" sz="1200"/>
          </a:p>
        </p:txBody>
      </p:sp>
    </p:spTree>
    <p:extLst>
      <p:ext uri="{BB962C8B-B14F-4D97-AF65-F5344CB8AC3E}">
        <p14:creationId xmlns:p14="http://schemas.microsoft.com/office/powerpoint/2010/main" val="1236868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No Line)">
    <p:spTree>
      <p:nvGrpSpPr>
        <p:cNvPr id="1" name=""/>
        <p:cNvGrpSpPr/>
        <p:nvPr/>
      </p:nvGrpSpPr>
      <p:grpSpPr>
        <a:xfrm>
          <a:off x="0" y="0"/>
          <a:ext cx="0" cy="0"/>
          <a:chOff x="0" y="0"/>
          <a:chExt cx="0" cy="0"/>
        </a:xfrm>
      </p:grpSpPr>
      <p:sp>
        <p:nvSpPr>
          <p:cNvPr id="2" name="Title 1"/>
          <p:cNvSpPr>
            <a:spLocks noGrp="1"/>
          </p:cNvSpPr>
          <p:nvPr>
            <p:ph type="title"/>
          </p:nvPr>
        </p:nvSpPr>
        <p:spPr>
          <a:xfrm>
            <a:off x="1778278" y="905790"/>
            <a:ext cx="5282922" cy="609600"/>
          </a:xfrm>
          <a:prstGeom prst="rect">
            <a:avLst/>
          </a:prstGeom>
        </p:spPr>
        <p:txBody>
          <a:bodyPr lIns="0"/>
          <a:lstStyle>
            <a:lvl1pPr>
              <a:defRPr b="1">
                <a:latin typeface="Proxima Nova Rg" panose="02000506030000020004"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1778278" y="1701800"/>
            <a:ext cx="5282922" cy="4250410"/>
          </a:xfrm>
          <a:prstGeom prst="rect">
            <a:avLst/>
          </a:prstGeom>
        </p:spPr>
        <p:txBody>
          <a:bodyPr lIns="0"/>
          <a:lstStyle>
            <a:lvl1pPr>
              <a:defRPr>
                <a:latin typeface="Proxima Nova Rg" panose="02000506030000020004" pitchFamily="2" charset="77"/>
              </a:defRPr>
            </a:lvl1pPr>
            <a:lvl2pPr>
              <a:defRPr>
                <a:latin typeface="Proxima Nova Rg" panose="02000506030000020004" pitchFamily="2" charset="77"/>
              </a:defRPr>
            </a:lvl2pPr>
            <a:lvl3pPr>
              <a:defRPr>
                <a:latin typeface="Proxima Nova Rg" panose="02000506030000020004" pitchFamily="2" charset="77"/>
              </a:defRPr>
            </a:lvl3pPr>
            <a:lvl4pPr>
              <a:defRPr>
                <a:latin typeface="Proxima Nova Rg" panose="02000506030000020004" pitchFamily="2" charset="77"/>
              </a:defRPr>
            </a:lvl4pPr>
            <a:lvl5pPr>
              <a:defRPr>
                <a:latin typeface="Proxima Nova Rg" panose="02000506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6795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1">
            <a:extLst>
              <a:ext uri="{FF2B5EF4-FFF2-40B4-BE49-F238E27FC236}">
                <a16:creationId xmlns:a16="http://schemas.microsoft.com/office/drawing/2014/main" id="{CAC30EBE-B6B8-A09D-8A71-315FB912B46D}"/>
              </a:ext>
            </a:extLst>
          </p:cNvPr>
          <p:cNvSpPr>
            <a:spLocks noGrp="1"/>
          </p:cNvSpPr>
          <p:nvPr>
            <p:ph type="title"/>
          </p:nvPr>
        </p:nvSpPr>
        <p:spPr>
          <a:xfrm>
            <a:off x="1778278" y="905790"/>
            <a:ext cx="5282922" cy="609600"/>
          </a:xfrm>
          <a:prstGeom prst="rect">
            <a:avLst/>
          </a:prstGeom>
        </p:spPr>
        <p:txBody>
          <a:bodyPr lIns="0"/>
          <a:lstStyle>
            <a:lvl1pPr>
              <a:defRPr>
                <a:latin typeface="Proxima Nova Rg" panose="02000506030000020004" pitchFamily="2" charset="77"/>
              </a:defRPr>
            </a:lvl1pPr>
          </a:lstStyle>
          <a:p>
            <a:r>
              <a:rPr lang="en-US"/>
              <a:t>Click to edit Master title style</a:t>
            </a:r>
            <a:endParaRPr lang="en-US" dirty="0"/>
          </a:p>
        </p:txBody>
      </p:sp>
      <p:sp>
        <p:nvSpPr>
          <p:cNvPr id="6" name="AutoShape 4">
            <a:extLst>
              <a:ext uri="{FF2B5EF4-FFF2-40B4-BE49-F238E27FC236}">
                <a16:creationId xmlns:a16="http://schemas.microsoft.com/office/drawing/2014/main" id="{D93C9B0B-6447-9329-E244-D6A2E5286328}"/>
              </a:ext>
            </a:extLst>
          </p:cNvPr>
          <p:cNvSpPr/>
          <p:nvPr userDrawn="1"/>
        </p:nvSpPr>
        <p:spPr>
          <a:xfrm>
            <a:off x="1778278" y="1580407"/>
            <a:ext cx="2438400" cy="0"/>
          </a:xfrm>
          <a:prstGeom prst="line">
            <a:avLst/>
          </a:prstGeom>
          <a:ln w="76200" cap="flat">
            <a:solidFill>
              <a:srgbClr val="B10B2D"/>
            </a:solidFill>
            <a:prstDash val="solid"/>
            <a:headEnd type="none" w="sm" len="sm"/>
            <a:tailEnd type="none" w="sm" len="sm"/>
          </a:ln>
        </p:spPr>
        <p:txBody>
          <a:bodyPr/>
          <a:lstStyle/>
          <a:p>
            <a:endParaRPr lang="en-US" sz="1200"/>
          </a:p>
        </p:txBody>
      </p:sp>
    </p:spTree>
    <p:extLst>
      <p:ext uri="{BB962C8B-B14F-4D97-AF65-F5344CB8AC3E}">
        <p14:creationId xmlns:p14="http://schemas.microsoft.com/office/powerpoint/2010/main" val="350211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1">
            <a:extLst>
              <a:ext uri="{FF2B5EF4-FFF2-40B4-BE49-F238E27FC236}">
                <a16:creationId xmlns:a16="http://schemas.microsoft.com/office/drawing/2014/main" id="{CAC30EBE-B6B8-A09D-8A71-315FB912B46D}"/>
              </a:ext>
            </a:extLst>
          </p:cNvPr>
          <p:cNvSpPr>
            <a:spLocks noGrp="1"/>
          </p:cNvSpPr>
          <p:nvPr>
            <p:ph type="title"/>
          </p:nvPr>
        </p:nvSpPr>
        <p:spPr>
          <a:xfrm>
            <a:off x="1778278" y="905790"/>
            <a:ext cx="5282922" cy="609600"/>
          </a:xfrm>
          <a:prstGeom prst="rect">
            <a:avLst/>
          </a:prstGeom>
        </p:spPr>
        <p:txBody>
          <a:bodyPr lIns="0"/>
          <a:lstStyle>
            <a:lvl1pPr>
              <a:defRPr>
                <a:latin typeface="Proxima Nova Rg" panose="02000506030000020004"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631865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AutoShape 4">
            <a:extLst>
              <a:ext uri="{FF2B5EF4-FFF2-40B4-BE49-F238E27FC236}">
                <a16:creationId xmlns:a16="http://schemas.microsoft.com/office/drawing/2014/main" id="{5877CF06-9E7D-6565-C1CF-A5798DED66F9}"/>
              </a:ext>
            </a:extLst>
          </p:cNvPr>
          <p:cNvSpPr/>
          <p:nvPr userDrawn="1"/>
        </p:nvSpPr>
        <p:spPr>
          <a:xfrm>
            <a:off x="1778278" y="1580407"/>
            <a:ext cx="2438400" cy="0"/>
          </a:xfrm>
          <a:prstGeom prst="line">
            <a:avLst/>
          </a:prstGeom>
          <a:ln w="76200" cap="flat">
            <a:solidFill>
              <a:srgbClr val="B10B2D"/>
            </a:solidFill>
            <a:prstDash val="solid"/>
            <a:headEnd type="none" w="sm" len="sm"/>
            <a:tailEnd type="none" w="sm" len="sm"/>
          </a:ln>
        </p:spPr>
        <p:txBody>
          <a:bodyPr/>
          <a:lstStyle/>
          <a:p>
            <a:endParaRPr lang="en-US" sz="1200"/>
          </a:p>
        </p:txBody>
      </p:sp>
      <p:sp>
        <p:nvSpPr>
          <p:cNvPr id="4" name="Picture Placeholder 2">
            <a:extLst>
              <a:ext uri="{FF2B5EF4-FFF2-40B4-BE49-F238E27FC236}">
                <a16:creationId xmlns:a16="http://schemas.microsoft.com/office/drawing/2014/main" id="{975768A9-16EA-4027-ECAF-DBC0D01B57FD}"/>
              </a:ext>
            </a:extLst>
          </p:cNvPr>
          <p:cNvSpPr>
            <a:spLocks noGrp="1"/>
          </p:cNvSpPr>
          <p:nvPr>
            <p:ph type="pic" idx="1"/>
          </p:nvPr>
        </p:nvSpPr>
        <p:spPr>
          <a:xfrm>
            <a:off x="7213600" y="905791"/>
            <a:ext cx="4114800" cy="5046419"/>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8" name="Title 1">
            <a:extLst>
              <a:ext uri="{FF2B5EF4-FFF2-40B4-BE49-F238E27FC236}">
                <a16:creationId xmlns:a16="http://schemas.microsoft.com/office/drawing/2014/main" id="{A4DD1263-07A8-B146-D2B1-BE9632C1A0A8}"/>
              </a:ext>
            </a:extLst>
          </p:cNvPr>
          <p:cNvSpPr>
            <a:spLocks noGrp="1"/>
          </p:cNvSpPr>
          <p:nvPr>
            <p:ph type="title"/>
          </p:nvPr>
        </p:nvSpPr>
        <p:spPr>
          <a:xfrm>
            <a:off x="1778278" y="905790"/>
            <a:ext cx="5282922" cy="609600"/>
          </a:xfrm>
          <a:prstGeom prst="rect">
            <a:avLst/>
          </a:prstGeom>
        </p:spPr>
        <p:txBody>
          <a:bodyPr lIns="0"/>
          <a:lstStyle>
            <a:lvl1pPr>
              <a:defRPr>
                <a:latin typeface="Proxima Nova Rg" panose="02000506030000020004" pitchFamily="2" charset="77"/>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37DEC4EE-8E46-098B-DD78-0E6F7AC42589}"/>
              </a:ext>
            </a:extLst>
          </p:cNvPr>
          <p:cNvSpPr>
            <a:spLocks noGrp="1"/>
          </p:cNvSpPr>
          <p:nvPr>
            <p:ph idx="13"/>
          </p:nvPr>
        </p:nvSpPr>
        <p:spPr>
          <a:xfrm>
            <a:off x="1778000" y="1701800"/>
            <a:ext cx="5282922" cy="4250410"/>
          </a:xfrm>
          <a:prstGeom prst="rect">
            <a:avLst/>
          </a:prstGeom>
        </p:spPr>
        <p:txBody>
          <a:bodyPr lIns="0"/>
          <a:lstStyle>
            <a:lvl1pPr>
              <a:defRPr>
                <a:latin typeface="Proxima Nova Rg" panose="02000506030000020004" pitchFamily="2" charset="77"/>
              </a:defRPr>
            </a:lvl1pPr>
            <a:lvl2pPr>
              <a:defRPr>
                <a:latin typeface="Proxima Nova Rg" panose="02000506030000020004" pitchFamily="2" charset="77"/>
              </a:defRPr>
            </a:lvl2pPr>
            <a:lvl3pPr>
              <a:defRPr>
                <a:latin typeface="Proxima Nova Rg" panose="02000506030000020004" pitchFamily="2" charset="77"/>
              </a:defRPr>
            </a:lvl3pPr>
            <a:lvl4pPr>
              <a:defRPr>
                <a:latin typeface="Proxima Nova Rg" panose="02000506030000020004" pitchFamily="2" charset="77"/>
              </a:defRPr>
            </a:lvl4pPr>
            <a:lvl5pPr>
              <a:defRPr>
                <a:latin typeface="Proxima Nova Rg" panose="02000506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7694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No Lin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Picture Placeholder 2">
            <a:extLst>
              <a:ext uri="{FF2B5EF4-FFF2-40B4-BE49-F238E27FC236}">
                <a16:creationId xmlns:a16="http://schemas.microsoft.com/office/drawing/2014/main" id="{88E1A504-6CBB-343D-2F1F-1B0378916A88}"/>
              </a:ext>
            </a:extLst>
          </p:cNvPr>
          <p:cNvSpPr>
            <a:spLocks noGrp="1"/>
          </p:cNvSpPr>
          <p:nvPr>
            <p:ph type="pic" idx="1"/>
          </p:nvPr>
        </p:nvSpPr>
        <p:spPr>
          <a:xfrm>
            <a:off x="7213600" y="905791"/>
            <a:ext cx="4114800" cy="5046419"/>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r>
              <a:rPr lang="en-US"/>
              <a:t>Click icon to add picture</a:t>
            </a:r>
          </a:p>
        </p:txBody>
      </p:sp>
      <p:sp>
        <p:nvSpPr>
          <p:cNvPr id="10" name="Title 1">
            <a:extLst>
              <a:ext uri="{FF2B5EF4-FFF2-40B4-BE49-F238E27FC236}">
                <a16:creationId xmlns:a16="http://schemas.microsoft.com/office/drawing/2014/main" id="{D85D4526-0AF4-1B9F-C7D6-2FB2EF4DA547}"/>
              </a:ext>
            </a:extLst>
          </p:cNvPr>
          <p:cNvSpPr>
            <a:spLocks noGrp="1"/>
          </p:cNvSpPr>
          <p:nvPr>
            <p:ph type="title"/>
          </p:nvPr>
        </p:nvSpPr>
        <p:spPr>
          <a:xfrm>
            <a:off x="1778278" y="905790"/>
            <a:ext cx="5282922" cy="609600"/>
          </a:xfrm>
          <a:prstGeom prst="rect">
            <a:avLst/>
          </a:prstGeom>
        </p:spPr>
        <p:txBody>
          <a:bodyPr lIns="0"/>
          <a:lstStyle>
            <a:lvl1pPr>
              <a:defRPr>
                <a:latin typeface="Proxima Nova Rg" panose="02000506030000020004" pitchFamily="2" charset="77"/>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93F547F6-9D3D-83A3-213C-4FF55F633847}"/>
              </a:ext>
            </a:extLst>
          </p:cNvPr>
          <p:cNvSpPr>
            <a:spLocks noGrp="1"/>
          </p:cNvSpPr>
          <p:nvPr>
            <p:ph idx="13"/>
          </p:nvPr>
        </p:nvSpPr>
        <p:spPr>
          <a:xfrm>
            <a:off x="1778000" y="1701800"/>
            <a:ext cx="5283200" cy="4250410"/>
          </a:xfrm>
          <a:prstGeom prst="rect">
            <a:avLst/>
          </a:prstGeom>
        </p:spPr>
        <p:txBody>
          <a:bodyPr lIns="0"/>
          <a:lstStyle>
            <a:lvl1pPr>
              <a:defRPr>
                <a:latin typeface="Proxima Nova Rg" panose="02000506030000020004" pitchFamily="2" charset="77"/>
              </a:defRPr>
            </a:lvl1pPr>
            <a:lvl2pPr>
              <a:defRPr>
                <a:latin typeface="Proxima Nova Rg" panose="02000506030000020004" pitchFamily="2" charset="77"/>
              </a:defRPr>
            </a:lvl2pPr>
            <a:lvl3pPr>
              <a:defRPr>
                <a:latin typeface="Proxima Nova Rg" panose="02000506030000020004" pitchFamily="2" charset="77"/>
              </a:defRPr>
            </a:lvl3pPr>
            <a:lvl4pPr>
              <a:defRPr>
                <a:latin typeface="Proxima Nova Rg" panose="02000506030000020004" pitchFamily="2" charset="77"/>
              </a:defRPr>
            </a:lvl4pPr>
            <a:lvl5pPr>
              <a:defRPr>
                <a:latin typeface="Proxima Nova Rg" panose="02000506030000020004"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0799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241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No Re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76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 Section Slide">
    <p:bg>
      <p:bgRef idx="1001">
        <a:schemeClr val="bg1"/>
      </p:bgRef>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35B9BF9D-CBED-CE46-9403-E1E16B756A6D}"/>
              </a:ext>
              <a:ext uri="{C183D7F6-B498-43B3-948B-1728B52AA6E4}">
                <adec:decorative xmlns:adec="http://schemas.microsoft.com/office/drawing/2017/decorative" val="1"/>
              </a:ext>
            </a:extLst>
          </p:cNvPr>
          <p:cNvGrpSpPr/>
          <p:nvPr userDrawn="1"/>
        </p:nvGrpSpPr>
        <p:grpSpPr>
          <a:xfrm>
            <a:off x="0" y="-147320"/>
            <a:ext cx="12192000" cy="7005320"/>
            <a:chOff x="0" y="-147320"/>
            <a:chExt cx="12192000" cy="7005320"/>
          </a:xfrm>
        </p:grpSpPr>
        <p:pic>
          <p:nvPicPr>
            <p:cNvPr id="11" name="Picture 10">
              <a:extLst>
                <a:ext uri="{FF2B5EF4-FFF2-40B4-BE49-F238E27FC236}">
                  <a16:creationId xmlns:a16="http://schemas.microsoft.com/office/drawing/2014/main" id="{5218A45F-A43D-9441-BE2C-C37D0C60323B}"/>
                </a:ext>
                <a:ext uri="{C183D7F6-B498-43B3-948B-1728B52AA6E4}">
                  <adec:decorative xmlns:adec="http://schemas.microsoft.com/office/drawing/2017/decorative" val="1"/>
                </a:ext>
              </a:extLst>
            </p:cNvPr>
            <p:cNvPicPr>
              <a:picLocks noChangeAspect="1"/>
            </p:cNvPicPr>
            <p:nvPr userDrawn="1"/>
          </p:nvPicPr>
          <p:blipFill rotWithShape="1">
            <a:blip r:embed="rId2"/>
            <a:srcRect l="1" t="-2103" r="-1" b="2103"/>
            <a:stretch/>
          </p:blipFill>
          <p:spPr>
            <a:xfrm>
              <a:off x="0" y="-147320"/>
              <a:ext cx="12192000" cy="7005320"/>
            </a:xfrm>
            <a:prstGeom prst="rect">
              <a:avLst/>
            </a:prstGeom>
          </p:spPr>
        </p:pic>
        <p:sp>
          <p:nvSpPr>
            <p:cNvPr id="14" name="Rectangle 13">
              <a:extLst>
                <a:ext uri="{FF2B5EF4-FFF2-40B4-BE49-F238E27FC236}">
                  <a16:creationId xmlns:a16="http://schemas.microsoft.com/office/drawing/2014/main" id="{FA3AEF5E-3821-8C4B-B957-32D9BDE8FE17}"/>
                </a:ext>
                <a:ext uri="{C183D7F6-B498-43B3-948B-1728B52AA6E4}">
                  <adec:decorative xmlns:adec="http://schemas.microsoft.com/office/drawing/2017/decorative" val="1"/>
                </a:ext>
              </a:extLst>
            </p:cNvPr>
            <p:cNvSpPr/>
            <p:nvPr userDrawn="1"/>
          </p:nvSpPr>
          <p:spPr>
            <a:xfrm>
              <a:off x="849993" y="-8426"/>
              <a:ext cx="10515600" cy="6866425"/>
            </a:xfrm>
            <a:prstGeom prst="rect">
              <a:avLst/>
            </a:prstGeom>
            <a:solidFill>
              <a:schemeClr val="bg1">
                <a:alpha val="7022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7" name="Group 16">
            <a:extLst>
              <a:ext uri="{FF2B5EF4-FFF2-40B4-BE49-F238E27FC236}">
                <a16:creationId xmlns:a16="http://schemas.microsoft.com/office/drawing/2014/main" id="{17D56CE0-CEE7-AF48-B541-114339F816E5}"/>
              </a:ext>
              <a:ext uri="{C183D7F6-B498-43B3-948B-1728B52AA6E4}">
                <adec:decorative xmlns:adec="http://schemas.microsoft.com/office/drawing/2017/decorative" val="1"/>
              </a:ext>
            </a:extLst>
          </p:cNvPr>
          <p:cNvGrpSpPr/>
          <p:nvPr userDrawn="1"/>
        </p:nvGrpSpPr>
        <p:grpSpPr>
          <a:xfrm>
            <a:off x="844550" y="0"/>
            <a:ext cx="10515600" cy="6858000"/>
            <a:chOff x="844550" y="0"/>
            <a:chExt cx="10515600" cy="6858000"/>
          </a:xfrm>
        </p:grpSpPr>
        <p:sp>
          <p:nvSpPr>
            <p:cNvPr id="7" name="Rectangle 6">
              <a:extLst>
                <a:ext uri="{FF2B5EF4-FFF2-40B4-BE49-F238E27FC236}">
                  <a16:creationId xmlns:a16="http://schemas.microsoft.com/office/drawing/2014/main" id="{67F127A8-4F37-D142-AB91-ECA155293916}"/>
                </a:ext>
                <a:ext uri="{C183D7F6-B498-43B3-948B-1728B52AA6E4}">
                  <adec:decorative xmlns:adec="http://schemas.microsoft.com/office/drawing/2017/decorative" val="1"/>
                </a:ext>
              </a:extLst>
            </p:cNvPr>
            <p:cNvSpPr/>
            <p:nvPr userDrawn="1"/>
          </p:nvSpPr>
          <p:spPr>
            <a:xfrm>
              <a:off x="844550" y="6276109"/>
              <a:ext cx="10515600" cy="5818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D7F8ECF5-2899-5141-9F34-5420FD319348}"/>
                </a:ext>
                <a:ext uri="{C183D7F6-B498-43B3-948B-1728B52AA6E4}">
                  <adec:decorative xmlns:adec="http://schemas.microsoft.com/office/drawing/2017/decorative" val="1"/>
                </a:ext>
              </a:extLst>
            </p:cNvPr>
            <p:cNvGrpSpPr/>
            <p:nvPr userDrawn="1"/>
          </p:nvGrpSpPr>
          <p:grpSpPr>
            <a:xfrm>
              <a:off x="844550" y="0"/>
              <a:ext cx="10515600" cy="2017148"/>
              <a:chOff x="844550" y="0"/>
              <a:chExt cx="10515600" cy="2017148"/>
            </a:xfrm>
          </p:grpSpPr>
          <p:sp>
            <p:nvSpPr>
              <p:cNvPr id="4" name="Rectangle 3">
                <a:extLst>
                  <a:ext uri="{FF2B5EF4-FFF2-40B4-BE49-F238E27FC236}">
                    <a16:creationId xmlns:a16="http://schemas.microsoft.com/office/drawing/2014/main" id="{C44F28EA-8038-9B43-A556-FDEFBE65B481}"/>
                  </a:ext>
                  <a:ext uri="{C183D7F6-B498-43B3-948B-1728B52AA6E4}">
                    <adec:decorative xmlns:adec="http://schemas.microsoft.com/office/drawing/2017/decorative" val="1"/>
                  </a:ext>
                </a:extLst>
              </p:cNvPr>
              <p:cNvSpPr/>
              <p:nvPr userDrawn="1"/>
            </p:nvSpPr>
            <p:spPr>
              <a:xfrm>
                <a:off x="844550" y="0"/>
                <a:ext cx="10515600" cy="1884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738914-F2C2-854D-9708-D737579C324E}"/>
                  </a:ext>
                  <a:ext uri="{C183D7F6-B498-43B3-948B-1728B52AA6E4}">
                    <adec:decorative xmlns:adec="http://schemas.microsoft.com/office/drawing/2017/decorative" val="1"/>
                  </a:ext>
                </a:extLst>
              </p:cNvPr>
              <p:cNvSpPr/>
              <p:nvPr userDrawn="1"/>
            </p:nvSpPr>
            <p:spPr>
              <a:xfrm>
                <a:off x="844550" y="1867368"/>
                <a:ext cx="10515600" cy="1497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D8E5331D-721A-754F-942B-A90651FFD257}"/>
              </a:ext>
            </a:extLst>
          </p:cNvPr>
          <p:cNvSpPr>
            <a:spLocks noGrp="1"/>
          </p:cNvSpPr>
          <p:nvPr>
            <p:ph type="title" hasCustomPrompt="1"/>
          </p:nvPr>
        </p:nvSpPr>
        <p:spPr>
          <a:xfrm>
            <a:off x="1045029" y="434518"/>
            <a:ext cx="10116458" cy="1312648"/>
          </a:xfrm>
          <a:prstGeom prst="rect">
            <a:avLst/>
          </a:prstGeom>
        </p:spPr>
        <p:txBody>
          <a:bodyPr anchor="b">
            <a:normAutofit/>
          </a:bodyPr>
          <a:lstStyle>
            <a:lvl1pPr algn="l">
              <a:defRPr sz="3600">
                <a:solidFill>
                  <a:schemeClr val="bg1"/>
                </a:solidFill>
              </a:defRPr>
            </a:lvl1pPr>
          </a:lstStyle>
          <a:p>
            <a:r>
              <a:rPr lang="en-US" dirty="0"/>
              <a:t>Click to edit section title</a:t>
            </a:r>
          </a:p>
        </p:txBody>
      </p:sp>
      <p:sp>
        <p:nvSpPr>
          <p:cNvPr id="3" name="Text Placeholder 2">
            <a:extLst>
              <a:ext uri="{FF2B5EF4-FFF2-40B4-BE49-F238E27FC236}">
                <a16:creationId xmlns:a16="http://schemas.microsoft.com/office/drawing/2014/main" id="{C3C4F635-4E32-2C45-9BD9-9C4B375AB562}"/>
              </a:ext>
            </a:extLst>
          </p:cNvPr>
          <p:cNvSpPr>
            <a:spLocks noGrp="1"/>
          </p:cNvSpPr>
          <p:nvPr>
            <p:ph type="body" idx="1" hasCustomPrompt="1"/>
          </p:nvPr>
        </p:nvSpPr>
        <p:spPr>
          <a:xfrm>
            <a:off x="1045028" y="2137350"/>
            <a:ext cx="10116459" cy="791201"/>
          </a:xfrm>
        </p:spPr>
        <p:txBody>
          <a:bodyPr anchor="b">
            <a:normAutofit/>
          </a:bodyPr>
          <a:lstStyle>
            <a:lvl1pPr marL="0" indent="0" algn="l">
              <a:buNone/>
              <a:defRPr sz="3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edit subtitle</a:t>
            </a:r>
          </a:p>
        </p:txBody>
      </p:sp>
      <p:sp>
        <p:nvSpPr>
          <p:cNvPr id="8" name="Content Placeholder 2">
            <a:extLst>
              <a:ext uri="{FF2B5EF4-FFF2-40B4-BE49-F238E27FC236}">
                <a16:creationId xmlns:a16="http://schemas.microsoft.com/office/drawing/2014/main" id="{8602FC1C-E415-C14A-9431-D009CC2D5E3F}"/>
              </a:ext>
            </a:extLst>
          </p:cNvPr>
          <p:cNvSpPr>
            <a:spLocks noGrp="1"/>
          </p:cNvSpPr>
          <p:nvPr>
            <p:ph idx="10"/>
          </p:nvPr>
        </p:nvSpPr>
        <p:spPr>
          <a:xfrm>
            <a:off x="1045028" y="2997965"/>
            <a:ext cx="10116459" cy="3093226"/>
          </a:xfrm>
        </p:spPr>
        <p:txBody>
          <a:bodyPr/>
          <a:lstStyle>
            <a:lvl1pPr>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Slide Number Placeholder 5">
            <a:extLst>
              <a:ext uri="{FF2B5EF4-FFF2-40B4-BE49-F238E27FC236}">
                <a16:creationId xmlns:a16="http://schemas.microsoft.com/office/drawing/2014/main" id="{0A6AC5E1-6ACB-0542-A942-92D1C87558F2}"/>
              </a:ext>
            </a:extLst>
          </p:cNvPr>
          <p:cNvSpPr txBox="1">
            <a:spLocks/>
          </p:cNvSpPr>
          <p:nvPr userDrawn="1"/>
        </p:nvSpPr>
        <p:spPr>
          <a:xfrm>
            <a:off x="1485320"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solidFill>
                  <a:schemeClr val="bg1"/>
                </a:solidFill>
              </a:rPr>
              <a:pPr/>
              <a:t>‹#›</a:t>
            </a:fld>
            <a:endParaRPr lang="en-US" dirty="0">
              <a:solidFill>
                <a:schemeClr val="bg1"/>
              </a:solidFill>
            </a:endParaRPr>
          </a:p>
        </p:txBody>
      </p:sp>
      <p:pic>
        <p:nvPicPr>
          <p:cNvPr id="19" name="Picture 18" descr="A picture containing text, clipart&#10;&#10;Description automatically generated">
            <a:extLst>
              <a:ext uri="{FF2B5EF4-FFF2-40B4-BE49-F238E27FC236}">
                <a16:creationId xmlns:a16="http://schemas.microsoft.com/office/drawing/2014/main" id="{7F69C28E-E366-C647-8BF6-84981FC8EC83}"/>
              </a:ext>
            </a:extLst>
          </p:cNvPr>
          <p:cNvPicPr>
            <a:picLocks noChangeAspect="1"/>
          </p:cNvPicPr>
          <p:nvPr userDrawn="1"/>
        </p:nvPicPr>
        <p:blipFill>
          <a:blip r:embed="rId3"/>
          <a:stretch>
            <a:fillRect/>
          </a:stretch>
        </p:blipFill>
        <p:spPr>
          <a:xfrm>
            <a:off x="1045028" y="6376988"/>
            <a:ext cx="419026" cy="419026"/>
          </a:xfrm>
          <a:prstGeom prst="rect">
            <a:avLst/>
          </a:prstGeom>
        </p:spPr>
      </p:pic>
    </p:spTree>
    <p:extLst>
      <p:ext uri="{BB962C8B-B14F-4D97-AF65-F5344CB8AC3E}">
        <p14:creationId xmlns:p14="http://schemas.microsoft.com/office/powerpoint/2010/main" val="213878440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2 Column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A72E784-6603-5141-900A-EDC5CB73839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6" name="Rectangle 5">
              <a:extLst>
                <a:ext uri="{FF2B5EF4-FFF2-40B4-BE49-F238E27FC236}">
                  <a16:creationId xmlns:a16="http://schemas.microsoft.com/office/drawing/2014/main" id="{B2E8C9FE-4888-374D-BF4B-9F4375830E71}"/>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0545F2B-08F9-4E48-A235-37643862447C}"/>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928DA5A-03EB-7C4E-BED7-BCB1E5A11604}"/>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3" name="Content Placeholder 2">
            <a:extLst>
              <a:ext uri="{FF2B5EF4-FFF2-40B4-BE49-F238E27FC236}">
                <a16:creationId xmlns:a16="http://schemas.microsoft.com/office/drawing/2014/main" id="{11062FDB-A149-0B44-BB49-58F5C3155A54}"/>
              </a:ext>
            </a:extLst>
          </p:cNvPr>
          <p:cNvSpPr>
            <a:spLocks noGrp="1"/>
          </p:cNvSpPr>
          <p:nvPr>
            <p:ph sz="half" idx="1"/>
          </p:nvPr>
        </p:nvSpPr>
        <p:spPr>
          <a:xfrm>
            <a:off x="838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B07721E-11C3-6B42-AE2E-8506E4B9E51F}"/>
              </a:ext>
            </a:extLst>
          </p:cNvPr>
          <p:cNvSpPr>
            <a:spLocks noGrp="1"/>
          </p:cNvSpPr>
          <p:nvPr>
            <p:ph sz="half" idx="2"/>
          </p:nvPr>
        </p:nvSpPr>
        <p:spPr>
          <a:xfrm>
            <a:off x="6172200" y="2286442"/>
            <a:ext cx="5181600" cy="405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E60642BB-7545-2B41-AB86-1C35E5ADA4D9}"/>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12" name="Picture 11" descr="A picture containing text, clipart&#10;&#10;Description automatically generated">
            <a:extLst>
              <a:ext uri="{FF2B5EF4-FFF2-40B4-BE49-F238E27FC236}">
                <a16:creationId xmlns:a16="http://schemas.microsoft.com/office/drawing/2014/main" id="{600B9222-C0D4-4A47-9429-74C0ED14CDE8}"/>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326266467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ntent Slide">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4D4E38-1957-0049-9AB0-EE9B3A7A18F6}"/>
              </a:ext>
              <a:ext uri="{C183D7F6-B498-43B3-948B-1728B52AA6E4}">
                <adec:decorative xmlns:adec="http://schemas.microsoft.com/office/drawing/2017/decorative" val="1"/>
              </a:ext>
            </a:extLst>
          </p:cNvPr>
          <p:cNvGrpSpPr/>
          <p:nvPr userDrawn="1"/>
        </p:nvGrpSpPr>
        <p:grpSpPr>
          <a:xfrm>
            <a:off x="838198" y="0"/>
            <a:ext cx="10515601" cy="798858"/>
            <a:chOff x="0" y="0"/>
            <a:chExt cx="12192000" cy="798858"/>
          </a:xfrm>
        </p:grpSpPr>
        <p:sp>
          <p:nvSpPr>
            <p:cNvPr id="12" name="Rectangle 11">
              <a:extLst>
                <a:ext uri="{FF2B5EF4-FFF2-40B4-BE49-F238E27FC236}">
                  <a16:creationId xmlns:a16="http://schemas.microsoft.com/office/drawing/2014/main" id="{CF2962B0-22F8-BE41-B632-B3A2833CBEAF}"/>
                </a:ext>
              </a:extLst>
            </p:cNvPr>
            <p:cNvSpPr/>
            <p:nvPr userDrawn="1"/>
          </p:nvSpPr>
          <p:spPr>
            <a:xfrm>
              <a:off x="0" y="0"/>
              <a:ext cx="12192000" cy="674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7E3437-63DC-6B40-9FBB-872AE9192680}"/>
                </a:ext>
              </a:extLst>
            </p:cNvPr>
            <p:cNvSpPr/>
            <p:nvPr userDrawn="1"/>
          </p:nvSpPr>
          <p:spPr>
            <a:xfrm>
              <a:off x="0" y="674328"/>
              <a:ext cx="12192000" cy="1245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880A3442-1326-DF4E-A985-460C269301C6}"/>
              </a:ext>
            </a:extLst>
          </p:cNvPr>
          <p:cNvSpPr>
            <a:spLocks noGrp="1"/>
          </p:cNvSpPr>
          <p:nvPr>
            <p:ph type="title" hasCustomPrompt="1"/>
          </p:nvPr>
        </p:nvSpPr>
        <p:spPr>
          <a:xfrm>
            <a:off x="838200" y="1014921"/>
            <a:ext cx="10515600" cy="1146991"/>
          </a:xfrm>
          <a:prstGeom prst="rect">
            <a:avLst/>
          </a:prstGeom>
        </p:spPr>
        <p:txBody>
          <a:bodyPr anchor="b">
            <a:normAutofit/>
          </a:bodyPr>
          <a:lstStyle>
            <a:lvl1pPr>
              <a:defRPr sz="3600">
                <a:solidFill>
                  <a:schemeClr val="tx2"/>
                </a:solidFill>
              </a:defRPr>
            </a:lvl1pPr>
          </a:lstStyle>
          <a:p>
            <a:r>
              <a:rPr lang="en-US" dirty="0"/>
              <a:t>Click to edit page title</a:t>
            </a:r>
          </a:p>
        </p:txBody>
      </p:sp>
      <p:sp>
        <p:nvSpPr>
          <p:cNvPr id="8" name="Content Placeholder 2">
            <a:extLst>
              <a:ext uri="{FF2B5EF4-FFF2-40B4-BE49-F238E27FC236}">
                <a16:creationId xmlns:a16="http://schemas.microsoft.com/office/drawing/2014/main" id="{310C3C29-A639-4947-ABE0-595414656825}"/>
              </a:ext>
            </a:extLst>
          </p:cNvPr>
          <p:cNvSpPr>
            <a:spLocks noGrp="1"/>
          </p:cNvSpPr>
          <p:nvPr>
            <p:ph sz="half" idx="1"/>
          </p:nvPr>
        </p:nvSpPr>
        <p:spPr>
          <a:xfrm>
            <a:off x="838200" y="2286442"/>
            <a:ext cx="10515600" cy="4060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E3E11325-8857-2E48-898E-2435AB3228EE}"/>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14" name="Picture 13" descr="A picture containing text, clipart&#10;&#10;Description automatically generated">
            <a:extLst>
              <a:ext uri="{FF2B5EF4-FFF2-40B4-BE49-F238E27FC236}">
                <a16:creationId xmlns:a16="http://schemas.microsoft.com/office/drawing/2014/main" id="{79DF0390-ADE4-2F4A-81AD-78C04F3003AC}"/>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105628362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E6219A1-473D-3642-9899-208B347EF986}"/>
              </a:ext>
            </a:extLst>
          </p:cNvPr>
          <p:cNvSpPr txBox="1">
            <a:spLocks/>
          </p:cNvSpPr>
          <p:nvPr userDrawn="1"/>
        </p:nvSpPr>
        <p:spPr>
          <a:xfrm>
            <a:off x="1240719" y="6494411"/>
            <a:ext cx="820479" cy="22536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mtClean="0"/>
              <a:pPr/>
              <a:t>‹#›</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8FBDAF1A-7706-8045-AA62-969EF62BA913}"/>
              </a:ext>
            </a:extLst>
          </p:cNvPr>
          <p:cNvPicPr>
            <a:picLocks noChangeAspect="1"/>
          </p:cNvPicPr>
          <p:nvPr userDrawn="1"/>
        </p:nvPicPr>
        <p:blipFill>
          <a:blip r:embed="rId2"/>
          <a:stretch>
            <a:fillRect/>
          </a:stretch>
        </p:blipFill>
        <p:spPr>
          <a:xfrm>
            <a:off x="800427" y="6376988"/>
            <a:ext cx="419026" cy="419026"/>
          </a:xfrm>
          <a:prstGeom prst="rect">
            <a:avLst/>
          </a:prstGeom>
        </p:spPr>
      </p:pic>
    </p:spTree>
    <p:extLst>
      <p:ext uri="{BB962C8B-B14F-4D97-AF65-F5344CB8AC3E}">
        <p14:creationId xmlns:p14="http://schemas.microsoft.com/office/powerpoint/2010/main" val="56886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No Title)">
    <p:spTree>
      <p:nvGrpSpPr>
        <p:cNvPr id="1" name=""/>
        <p:cNvGrpSpPr/>
        <p:nvPr/>
      </p:nvGrpSpPr>
      <p:grpSpPr>
        <a:xfrm>
          <a:off x="0" y="0"/>
          <a:ext cx="0" cy="0"/>
          <a:chOff x="0" y="0"/>
          <a:chExt cx="0" cy="0"/>
        </a:xfrm>
      </p:grpSpPr>
      <p:sp>
        <p:nvSpPr>
          <p:cNvPr id="11" name="Freeform 2">
            <a:extLst>
              <a:ext uri="{FF2B5EF4-FFF2-40B4-BE49-F238E27FC236}">
                <a16:creationId xmlns:a16="http://schemas.microsoft.com/office/drawing/2014/main" id="{19572FB3-D615-0F0A-D756-403263B6AFC2}"/>
              </a:ext>
            </a:extLst>
          </p:cNvPr>
          <p:cNvSpPr/>
          <p:nvPr userDrawn="1"/>
        </p:nvSpPr>
        <p:spPr>
          <a:xfrm>
            <a:off x="1539903" y="2222141"/>
            <a:ext cx="9112195" cy="2413719"/>
          </a:xfrm>
          <a:custGeom>
            <a:avLst/>
            <a:gdLst/>
            <a:ahLst/>
            <a:cxnLst/>
            <a:rect l="l" t="t" r="r" b="b"/>
            <a:pathLst>
              <a:path w="13668292" h="3620579">
                <a:moveTo>
                  <a:pt x="0" y="0"/>
                </a:moveTo>
                <a:lnTo>
                  <a:pt x="13668292" y="0"/>
                </a:lnTo>
                <a:lnTo>
                  <a:pt x="13668292" y="3620579"/>
                </a:lnTo>
                <a:lnTo>
                  <a:pt x="0" y="3620579"/>
                </a:lnTo>
                <a:lnTo>
                  <a:pt x="0" y="0"/>
                </a:lnTo>
                <a:close/>
              </a:path>
            </a:pathLst>
          </a:custGeom>
          <a:blipFill>
            <a:blip r:embed="rId2"/>
            <a:stretch>
              <a:fillRect/>
            </a:stretch>
          </a:blipFill>
        </p:spPr>
        <p:txBody>
          <a:bodyPr/>
          <a:lstStyle/>
          <a:p>
            <a:endParaRPr lang="en-US" sz="1200"/>
          </a:p>
        </p:txBody>
      </p:sp>
    </p:spTree>
    <p:extLst>
      <p:ext uri="{BB962C8B-B14F-4D97-AF65-F5344CB8AC3E}">
        <p14:creationId xmlns:p14="http://schemas.microsoft.com/office/powerpoint/2010/main" val="413042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FAE0-AAC3-A32F-2149-2B59271ECA7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9861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nly (No Lin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1">
            <a:extLst>
              <a:ext uri="{FF2B5EF4-FFF2-40B4-BE49-F238E27FC236}">
                <a16:creationId xmlns:a16="http://schemas.microsoft.com/office/drawing/2014/main" id="{CAC30EBE-B6B8-A09D-8A71-315FB912B46D}"/>
              </a:ext>
            </a:extLst>
          </p:cNvPr>
          <p:cNvSpPr>
            <a:spLocks noGrp="1"/>
          </p:cNvSpPr>
          <p:nvPr>
            <p:ph type="title"/>
          </p:nvPr>
        </p:nvSpPr>
        <p:spPr>
          <a:xfrm>
            <a:off x="1778278" y="905790"/>
            <a:ext cx="5282922" cy="609600"/>
          </a:xfrm>
          <a:prstGeom prst="rect">
            <a:avLst/>
          </a:prstGeom>
        </p:spPr>
        <p:txBody>
          <a:bodyPr lIns="0"/>
          <a:lstStyle>
            <a:lvl1pPr>
              <a:defRPr>
                <a:latin typeface="Proxima Nova Rg" panose="02000506030000020004"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43763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Small Title)">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B36C9B18-C513-C907-66A1-0EB610AB164A}"/>
              </a:ext>
            </a:extLst>
          </p:cNvPr>
          <p:cNvSpPr/>
          <p:nvPr userDrawn="1"/>
        </p:nvSpPr>
        <p:spPr>
          <a:xfrm>
            <a:off x="1016000" y="698140"/>
            <a:ext cx="3788985" cy="1003660"/>
          </a:xfrm>
          <a:custGeom>
            <a:avLst/>
            <a:gdLst/>
            <a:ahLst/>
            <a:cxnLst/>
            <a:rect l="l" t="t" r="r" b="b"/>
            <a:pathLst>
              <a:path w="13668292" h="3620579">
                <a:moveTo>
                  <a:pt x="0" y="0"/>
                </a:moveTo>
                <a:lnTo>
                  <a:pt x="13668292" y="0"/>
                </a:lnTo>
                <a:lnTo>
                  <a:pt x="13668292" y="3620579"/>
                </a:lnTo>
                <a:lnTo>
                  <a:pt x="0" y="3620579"/>
                </a:lnTo>
                <a:lnTo>
                  <a:pt x="0" y="0"/>
                </a:lnTo>
                <a:close/>
              </a:path>
            </a:pathLst>
          </a:custGeom>
          <a:blipFill>
            <a:blip r:embed="rId2"/>
            <a:stretch>
              <a:fillRect/>
            </a:stretch>
          </a:blipFill>
        </p:spPr>
        <p:txBody>
          <a:bodyPr/>
          <a:lstStyle/>
          <a:p>
            <a:endParaRPr lang="en-US" sz="1200"/>
          </a:p>
        </p:txBody>
      </p:sp>
      <p:sp>
        <p:nvSpPr>
          <p:cNvPr id="8" name="Title 1">
            <a:extLst>
              <a:ext uri="{FF2B5EF4-FFF2-40B4-BE49-F238E27FC236}">
                <a16:creationId xmlns:a16="http://schemas.microsoft.com/office/drawing/2014/main" id="{3E56CC55-549A-D720-27B7-CCD63F87D06B}"/>
              </a:ext>
            </a:extLst>
          </p:cNvPr>
          <p:cNvSpPr>
            <a:spLocks noGrp="1"/>
          </p:cNvSpPr>
          <p:nvPr>
            <p:ph type="title"/>
          </p:nvPr>
        </p:nvSpPr>
        <p:spPr>
          <a:xfrm>
            <a:off x="1016000" y="2006600"/>
            <a:ext cx="7416800" cy="1981200"/>
          </a:xfrm>
          <a:prstGeom prst="rect">
            <a:avLst/>
          </a:prstGeom>
        </p:spPr>
        <p:txBody>
          <a:bodyPr lIns="0">
            <a:noAutofit/>
          </a:bodyPr>
          <a:lstStyle>
            <a:lvl1pPr>
              <a:defRPr sz="6400" b="1">
                <a:latin typeface="Proxima Nova Rg" panose="02000506030000020004" pitchFamily="2" charset="77"/>
              </a:defRPr>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2466BCDB-7991-FB73-6BDD-E642EB240E0D}"/>
              </a:ext>
            </a:extLst>
          </p:cNvPr>
          <p:cNvSpPr>
            <a:spLocks noGrp="1"/>
          </p:cNvSpPr>
          <p:nvPr>
            <p:ph type="body" sz="quarter" idx="10"/>
          </p:nvPr>
        </p:nvSpPr>
        <p:spPr>
          <a:xfrm>
            <a:off x="1066800" y="4394200"/>
            <a:ext cx="7416800" cy="711200"/>
          </a:xfrm>
          <a:prstGeom prst="rect">
            <a:avLst/>
          </a:prstGeom>
        </p:spPr>
        <p:txBody>
          <a:bodyPr lIns="0">
            <a:normAutofit/>
          </a:bodyPr>
          <a:lstStyle>
            <a:lvl1pPr marL="0" indent="0">
              <a:buNone/>
              <a:defRPr sz="3200" b="1"/>
            </a:lvl1pPr>
          </a:lstStyle>
          <a:p>
            <a:pPr lvl="0"/>
            <a:r>
              <a:rPr lang="en-US"/>
              <a:t>Click to edit Master text styles</a:t>
            </a:r>
          </a:p>
        </p:txBody>
      </p:sp>
    </p:spTree>
    <p:extLst>
      <p:ext uri="{BB962C8B-B14F-4D97-AF65-F5344CB8AC3E}">
        <p14:creationId xmlns:p14="http://schemas.microsoft.com/office/powerpoint/2010/main" val="166926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6.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456AC5D1-15F0-954C-A07F-F99E0C1534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2" r:id="rId3"/>
    <p:sldLayoutId id="2147483667" r:id="rId4"/>
    <p:sldLayoutId id="2147483655" r:id="rId5"/>
    <p:sldLayoutId id="2147483668" r:id="rId6"/>
    <p:sldLayoutId id="2147483669" r:id="rId7"/>
    <p:sldLayoutId id="2147483682" r:id="rId8"/>
  </p:sldLayoutIdLst>
  <p:hf hdr="0" ftr="0" dt="0"/>
  <p:txStyles>
    <p:titleStyle>
      <a:lvl1pPr algn="l" defTabSz="914400" rtl="0" eaLnBrk="1" latinLnBrk="0" hangingPunct="1">
        <a:lnSpc>
          <a:spcPct val="90000"/>
        </a:lnSpc>
        <a:spcBef>
          <a:spcPct val="0"/>
        </a:spcBef>
        <a:buNone/>
        <a:defRPr sz="4400" kern="1200">
          <a:solidFill>
            <a:schemeClr val="accent2"/>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b="0" i="0" kern="1200">
          <a:solidFill>
            <a:schemeClr val="bg2">
              <a:lumMod val="25000"/>
            </a:schemeClr>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78278" y="906093"/>
            <a:ext cx="5282922" cy="609600"/>
          </a:xfrm>
          <a:prstGeom prst="rect">
            <a:avLst/>
          </a:prstGeom>
        </p:spPr>
        <p:txBody>
          <a:bodyPr vert="horz" lIns="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78278" y="1702995"/>
            <a:ext cx="5282922" cy="4248912"/>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778278" y="6375400"/>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10/16/2025</a:t>
            </a:fld>
            <a:endParaRPr lang="en-US"/>
          </a:p>
        </p:txBody>
      </p:sp>
      <p:sp>
        <p:nvSpPr>
          <p:cNvPr id="5" name="Footer Placeholder 4"/>
          <p:cNvSpPr>
            <a:spLocks noGrp="1"/>
          </p:cNvSpPr>
          <p:nvPr>
            <p:ph type="ftr" sz="quarter" idx="3"/>
          </p:nvPr>
        </p:nvSpPr>
        <p:spPr>
          <a:xfrm>
            <a:off x="5130800" y="6375400"/>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06000" y="6375400"/>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Rectangle 6">
            <a:extLst>
              <a:ext uri="{FF2B5EF4-FFF2-40B4-BE49-F238E27FC236}">
                <a16:creationId xmlns:a16="http://schemas.microsoft.com/office/drawing/2014/main" id="{B792CDDF-B4C3-04C6-7185-3BE2EE244DB5}"/>
              </a:ext>
            </a:extLst>
          </p:cNvPr>
          <p:cNvSpPr/>
          <p:nvPr userDrawn="1"/>
        </p:nvSpPr>
        <p:spPr>
          <a:xfrm>
            <a:off x="0" y="1"/>
            <a:ext cx="978034" cy="6857999"/>
          </a:xfrm>
          <a:prstGeom prst="rect">
            <a:avLst/>
          </a:prstGeom>
          <a:solidFill>
            <a:srgbClr val="B00B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9" name="Picture 8" descr="A black and white shield with a letter b and c&#10;&#10;Description automatically generated">
            <a:extLst>
              <a:ext uri="{FF2B5EF4-FFF2-40B4-BE49-F238E27FC236}">
                <a16:creationId xmlns:a16="http://schemas.microsoft.com/office/drawing/2014/main" id="{DDFFBC39-E387-6BEE-DFB1-D789F19467D1}"/>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45177" y="467705"/>
            <a:ext cx="487680" cy="545280"/>
          </a:xfrm>
          <a:prstGeom prst="rect">
            <a:avLst/>
          </a:prstGeom>
        </p:spPr>
      </p:pic>
      <p:sp>
        <p:nvSpPr>
          <p:cNvPr id="10" name="TextBox 9">
            <a:extLst>
              <a:ext uri="{FF2B5EF4-FFF2-40B4-BE49-F238E27FC236}">
                <a16:creationId xmlns:a16="http://schemas.microsoft.com/office/drawing/2014/main" id="{8279A70E-B2AC-6611-629B-428A34694EA4}"/>
              </a:ext>
            </a:extLst>
          </p:cNvPr>
          <p:cNvSpPr txBox="1"/>
          <p:nvPr userDrawn="1"/>
        </p:nvSpPr>
        <p:spPr>
          <a:xfrm>
            <a:off x="6350000" y="1296275"/>
            <a:ext cx="184731" cy="276999"/>
          </a:xfrm>
          <a:prstGeom prst="rect">
            <a:avLst/>
          </a:prstGeom>
          <a:noFill/>
        </p:spPr>
        <p:txBody>
          <a:bodyPr wrap="none" rtlCol="0">
            <a:spAutoFit/>
          </a:bodyPr>
          <a:lstStyle/>
          <a:p>
            <a:endParaRPr lang="en-US" sz="1200" dirty="0"/>
          </a:p>
        </p:txBody>
      </p:sp>
    </p:spTree>
    <p:extLst>
      <p:ext uri="{BB962C8B-B14F-4D97-AF65-F5344CB8AC3E}">
        <p14:creationId xmlns:p14="http://schemas.microsoft.com/office/powerpoint/2010/main" val="18705613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609630" rtl="0" eaLnBrk="1" latinLnBrk="0" hangingPunct="1">
        <a:spcBef>
          <a:spcPct val="0"/>
        </a:spcBef>
        <a:buNone/>
        <a:defRPr sz="2933" b="1" kern="1200">
          <a:solidFill>
            <a:schemeClr val="tx1"/>
          </a:solidFill>
          <a:latin typeface="Proxima Nova Rg" panose="02000506030000020004" pitchFamily="2" charset="77"/>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Proxima Nova Rg" panose="02000506030000020004" pitchFamily="2" charset="77"/>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Proxima Nova Rg" panose="02000506030000020004" pitchFamily="2" charset="77"/>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Proxima Nova Rg" panose="02000506030000020004" pitchFamily="2" charset="77"/>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Proxima Nova Rg" panose="02000506030000020004" pitchFamily="2" charset="77"/>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Proxima Nova Rg" panose="02000506030000020004" pitchFamily="2" charset="77"/>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bakersfieldcollegeedu.formstack.com/forms/committee_website_services"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https://govt.westlaw.com/calregs" TargetMode="External"/><Relationship Id="rId2" Type="http://schemas.openxmlformats.org/officeDocument/2006/relationships/hyperlink" Target="https://leginfo.legislature.ca.gov/faces/codes.xhtml" TargetMode="Externa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https://www.asccc.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committees.bakersfieldcollege.edu/_resources/assets/documents/committee-chairs/Committee_of_Cochairs_Charge_20241101.pdf"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bakersfieldcollege.edu/about/administration/planning-and-accountability/decision-making/index.html" TargetMode="External"/><Relationship Id="rId2" Type="http://schemas.openxmlformats.org/officeDocument/2006/relationships/hyperlink" Target="https://committees.bakersfieldcollege.edu/_resources/assets/documents/program-review/PRC-charge-10_24.pdf" TargetMode="External"/><Relationship Id="rId1" Type="http://schemas.openxmlformats.org/officeDocument/2006/relationships/slideLayout" Target="../slideLayouts/slideLayout10.xml"/><Relationship Id="rId4" Type="http://schemas.openxmlformats.org/officeDocument/2006/relationships/hyperlink" Target="https://accjc.org/wp-content/uploads/ACCJC-2024-Accreditation-Standards.pdf"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w3.org/WAI/standards-guidelines/wcag/"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s://committees.bakersfieldcollege.edu/academic-senate/meetings/2025_03_26/supporting_docs/AS-IX-E_Standing-Committee-Charge-Annual-Review_03262025.pdf"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437A-BEE1-000D-D852-B2FF9863F83B}"/>
              </a:ext>
            </a:extLst>
          </p:cNvPr>
          <p:cNvSpPr txBox="1">
            <a:spLocks noGrp="1"/>
          </p:cNvSpPr>
          <p:nvPr>
            <p:ph type="title" idx="4294967295"/>
          </p:nvPr>
        </p:nvSpPr>
        <p:spPr>
          <a:xfrm>
            <a:off x="658959" y="4634585"/>
            <a:ext cx="10874081"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Gill Sans" panose="020B0502020104020203"/>
              </a:rPr>
              <a:t>Committee of Co-Chairs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Gill Sans" panose="020B0502020104020203"/>
              </a:rPr>
              <a:t>October 17,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Gill Sans" panose="020B0502020104020203"/>
              </a:rPr>
              <a:t>CC 233 @ 9am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Gill Sans" panose="020B0502020104020203"/>
              </a:rPr>
              <a:t>Contains Slides adapted from ASCCC Collegiality in Action (BC 2023)</a:t>
            </a:r>
          </a:p>
        </p:txBody>
      </p:sp>
    </p:spTree>
    <p:extLst>
      <p:ext uri="{BB962C8B-B14F-4D97-AF65-F5344CB8AC3E}">
        <p14:creationId xmlns:p14="http://schemas.microsoft.com/office/powerpoint/2010/main" val="363303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47D6C-8993-DA05-D97B-7B1A73DF5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BE17B-F646-912E-45F8-A3012A5743FF}"/>
              </a:ext>
            </a:extLst>
          </p:cNvPr>
          <p:cNvSpPr>
            <a:spLocks noGrp="1"/>
          </p:cNvSpPr>
          <p:nvPr>
            <p:ph type="title"/>
          </p:nvPr>
        </p:nvSpPr>
        <p:spPr>
          <a:xfrm>
            <a:off x="1778277" y="905791"/>
            <a:ext cx="8867951" cy="609599"/>
          </a:xfrm>
        </p:spPr>
        <p:txBody>
          <a:bodyPr>
            <a:normAutofit/>
          </a:bodyPr>
          <a:lstStyle/>
          <a:p>
            <a:r>
              <a:rPr lang="en-US" dirty="0"/>
              <a:t>Accessibility &amp; Committee Website Training</a:t>
            </a:r>
          </a:p>
        </p:txBody>
      </p:sp>
      <p:sp>
        <p:nvSpPr>
          <p:cNvPr id="3" name="Content Placeholder 2">
            <a:extLst>
              <a:ext uri="{FF2B5EF4-FFF2-40B4-BE49-F238E27FC236}">
                <a16:creationId xmlns:a16="http://schemas.microsoft.com/office/drawing/2014/main" id="{D33BB051-C578-9CE5-17F7-FADDF7644348}"/>
              </a:ext>
            </a:extLst>
          </p:cNvPr>
          <p:cNvSpPr>
            <a:spLocks noGrp="1"/>
          </p:cNvSpPr>
          <p:nvPr>
            <p:ph idx="1"/>
          </p:nvPr>
        </p:nvSpPr>
        <p:spPr>
          <a:xfrm>
            <a:off x="1778278" y="1701800"/>
            <a:ext cx="8584922" cy="4938486"/>
          </a:xfrm>
        </p:spPr>
        <p:txBody>
          <a:bodyPr>
            <a:normAutofit/>
          </a:bodyPr>
          <a:lstStyle/>
          <a:p>
            <a:r>
              <a:rPr lang="en-US" sz="2400" dirty="0">
                <a:hlinkClick r:id="rId2"/>
              </a:rPr>
              <a:t>Training Request Link</a:t>
            </a:r>
            <a:endParaRPr lang="en-US" sz="1800" dirty="0"/>
          </a:p>
          <a:p>
            <a:pPr lvl="1"/>
            <a:r>
              <a:rPr lang="en-US" sz="2134" dirty="0"/>
              <a:t>When you fill out the form you check the box: “add user” and that is sent to MPR to let them know you are requesting training.</a:t>
            </a:r>
            <a:endParaRPr lang="en-US" sz="2534" dirty="0"/>
          </a:p>
          <a:p>
            <a:pPr lvl="1"/>
            <a:r>
              <a:rPr lang="en-US" sz="2400" dirty="0"/>
              <a:t>Training Required:</a:t>
            </a:r>
            <a:endParaRPr lang="en-US" sz="2800" dirty="0"/>
          </a:p>
          <a:p>
            <a:pPr lvl="2"/>
            <a:r>
              <a:rPr lang="en-US" sz="1867" dirty="0"/>
              <a:t>Level 1: BC Web Content Contributor Training [WCCT] is 1-2 hours and must be completed in 4 weeks</a:t>
            </a:r>
            <a:endParaRPr lang="en-US" sz="2267" dirty="0"/>
          </a:p>
          <a:p>
            <a:pPr lvl="2"/>
            <a:r>
              <a:rPr lang="en-US" sz="1867" dirty="0"/>
              <a:t>Level 2: BC Committee Website Training -you will receive an email after you have completed the level 1 training to join the level 2 training sessio</a:t>
            </a:r>
            <a:r>
              <a:rPr lang="en-US" sz="2134" dirty="0"/>
              <a:t>n</a:t>
            </a:r>
            <a:endParaRPr lang="en-US" sz="2267" dirty="0"/>
          </a:p>
        </p:txBody>
      </p:sp>
    </p:spTree>
    <p:extLst>
      <p:ext uri="{BB962C8B-B14F-4D97-AF65-F5344CB8AC3E}">
        <p14:creationId xmlns:p14="http://schemas.microsoft.com/office/powerpoint/2010/main" val="329223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946B8-C21F-D3C5-0891-2592F67E2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918FF-5E48-D369-DE94-EAE1BF34A9DE}"/>
              </a:ext>
            </a:extLst>
          </p:cNvPr>
          <p:cNvSpPr>
            <a:spLocks noGrp="1"/>
          </p:cNvSpPr>
          <p:nvPr>
            <p:ph type="title"/>
          </p:nvPr>
        </p:nvSpPr>
        <p:spPr>
          <a:xfrm>
            <a:off x="1778277" y="905791"/>
            <a:ext cx="8867951" cy="609599"/>
          </a:xfrm>
        </p:spPr>
        <p:txBody>
          <a:bodyPr>
            <a:normAutofit fontScale="90000"/>
          </a:bodyPr>
          <a:lstStyle/>
          <a:p>
            <a:r>
              <a:rPr lang="en-US" dirty="0"/>
              <a:t>Accessibility &amp; Committee Website Training Completion</a:t>
            </a:r>
          </a:p>
        </p:txBody>
      </p:sp>
      <p:sp>
        <p:nvSpPr>
          <p:cNvPr id="3" name="Content Placeholder 2">
            <a:extLst>
              <a:ext uri="{FF2B5EF4-FFF2-40B4-BE49-F238E27FC236}">
                <a16:creationId xmlns:a16="http://schemas.microsoft.com/office/drawing/2014/main" id="{02DEC036-F8AA-E7AD-4CD2-AABA9A2B86BD}"/>
              </a:ext>
            </a:extLst>
          </p:cNvPr>
          <p:cNvSpPr>
            <a:spLocks noGrp="1"/>
          </p:cNvSpPr>
          <p:nvPr>
            <p:ph idx="1"/>
          </p:nvPr>
        </p:nvSpPr>
        <p:spPr>
          <a:xfrm>
            <a:off x="1778278" y="1701800"/>
            <a:ext cx="8584922" cy="4938486"/>
          </a:xfrm>
        </p:spPr>
        <p:txBody>
          <a:bodyPr>
            <a:normAutofit fontScale="92500" lnSpcReduction="10000"/>
          </a:bodyPr>
          <a:lstStyle/>
          <a:p>
            <a:r>
              <a:rPr lang="en-US" sz="2400" dirty="0"/>
              <a:t>Co-Chairs and Support Staff Trained (Level 1 &amp; 2)</a:t>
            </a:r>
          </a:p>
          <a:p>
            <a:pPr lvl="1"/>
            <a:r>
              <a:rPr lang="en-US" sz="2134" dirty="0"/>
              <a:t>Karyna Bandy</a:t>
            </a:r>
            <a:endParaRPr lang="en-US" sz="2534" dirty="0"/>
          </a:p>
          <a:p>
            <a:pPr lvl="1"/>
            <a:r>
              <a:rPr lang="en-US" sz="2134" dirty="0"/>
              <a:t>Grace Commiso</a:t>
            </a:r>
            <a:endParaRPr lang="en-US" sz="2534" dirty="0"/>
          </a:p>
          <a:p>
            <a:pPr lvl="1"/>
            <a:r>
              <a:rPr lang="en-US" sz="2134" dirty="0"/>
              <a:t>Scott Dameron</a:t>
            </a:r>
            <a:endParaRPr lang="en-US" sz="2534" dirty="0"/>
          </a:p>
          <a:p>
            <a:pPr lvl="1"/>
            <a:r>
              <a:rPr lang="en-US" sz="2134" dirty="0"/>
              <a:t>Michelle Hart</a:t>
            </a:r>
            <a:endParaRPr lang="en-US" sz="2534" dirty="0"/>
          </a:p>
          <a:p>
            <a:pPr lvl="1"/>
            <a:r>
              <a:rPr lang="en-US" sz="2134" dirty="0"/>
              <a:t>Edie Nelson (support for CRC)</a:t>
            </a:r>
            <a:endParaRPr lang="en-US" sz="2534" dirty="0"/>
          </a:p>
          <a:p>
            <a:pPr lvl="1"/>
            <a:r>
              <a:rPr lang="en-US" sz="2134" dirty="0"/>
              <a:t>Dillon Giblin</a:t>
            </a:r>
            <a:endParaRPr lang="en-US" sz="2534" dirty="0"/>
          </a:p>
          <a:p>
            <a:pPr lvl="1"/>
            <a:r>
              <a:rPr lang="en-US" sz="2134" dirty="0"/>
              <a:t>Tom Greenwood</a:t>
            </a:r>
            <a:endParaRPr lang="en-US" sz="2534" dirty="0"/>
          </a:p>
          <a:p>
            <a:pPr lvl="1"/>
            <a:r>
              <a:rPr lang="en-US" sz="2134" dirty="0"/>
              <a:t>Kimberly Nickell</a:t>
            </a:r>
            <a:endParaRPr lang="en-US" sz="2534" dirty="0"/>
          </a:p>
          <a:p>
            <a:pPr lvl="1"/>
            <a:r>
              <a:rPr lang="en-US" sz="2134" dirty="0"/>
              <a:t>Ximena Ortega</a:t>
            </a:r>
            <a:endParaRPr lang="en-US" sz="2534" dirty="0"/>
          </a:p>
          <a:p>
            <a:pPr lvl="1"/>
            <a:r>
              <a:rPr lang="en-US" sz="2134" dirty="0"/>
              <a:t>Shelly Payne (support for FSC)</a:t>
            </a:r>
            <a:endParaRPr lang="en-US" sz="2534" dirty="0"/>
          </a:p>
          <a:p>
            <a:pPr lvl="1"/>
            <a:r>
              <a:rPr lang="en-US" sz="2134" dirty="0"/>
              <a:t>Kristin Rabe</a:t>
            </a:r>
            <a:endParaRPr lang="en-US" sz="2534" dirty="0"/>
          </a:p>
          <a:p>
            <a:pPr lvl="1"/>
            <a:r>
              <a:rPr lang="en-US" sz="2134" dirty="0"/>
              <a:t>Rebecka Zepeda</a:t>
            </a:r>
            <a:endParaRPr lang="en-US" sz="2534" dirty="0"/>
          </a:p>
          <a:p>
            <a:pPr lvl="1"/>
            <a:r>
              <a:rPr lang="en-US" sz="2134" dirty="0"/>
              <a:t>Sara Manuel</a:t>
            </a:r>
            <a:endParaRPr lang="en-US" sz="2534" dirty="0"/>
          </a:p>
          <a:p>
            <a:pPr lvl="1"/>
            <a:endParaRPr lang="en-US" sz="2134" dirty="0"/>
          </a:p>
          <a:p>
            <a:pPr lvl="1"/>
            <a:endParaRPr lang="en-US" sz="2001" dirty="0"/>
          </a:p>
        </p:txBody>
      </p:sp>
    </p:spTree>
    <p:extLst>
      <p:ext uri="{BB962C8B-B14F-4D97-AF65-F5344CB8AC3E}">
        <p14:creationId xmlns:p14="http://schemas.microsoft.com/office/powerpoint/2010/main" val="1848430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177E9-D98B-F43C-F2D2-104E397F4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D89A7F-8847-5ACC-2389-EA897EF0DCF4}"/>
              </a:ext>
            </a:extLst>
          </p:cNvPr>
          <p:cNvSpPr>
            <a:spLocks noGrp="1"/>
          </p:cNvSpPr>
          <p:nvPr>
            <p:ph type="title"/>
          </p:nvPr>
        </p:nvSpPr>
        <p:spPr>
          <a:xfrm>
            <a:off x="1778278" y="2320933"/>
            <a:ext cx="8508722" cy="609600"/>
          </a:xfrm>
        </p:spPr>
        <p:txBody>
          <a:bodyPr>
            <a:normAutofit fontScale="90000"/>
          </a:bodyPr>
          <a:lstStyle/>
          <a:p>
            <a:r>
              <a:rPr lang="en-US" dirty="0"/>
              <a:t>The following slides are adapted from the Academic Senate for California Community Colleges (ASCCC) Bakersfield College Visit on Collegial in Action (2023) </a:t>
            </a:r>
          </a:p>
        </p:txBody>
      </p:sp>
    </p:spTree>
    <p:extLst>
      <p:ext uri="{BB962C8B-B14F-4D97-AF65-F5344CB8AC3E}">
        <p14:creationId xmlns:p14="http://schemas.microsoft.com/office/powerpoint/2010/main" val="41477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a:xfrm>
            <a:off x="838200" y="1014922"/>
            <a:ext cx="10515600" cy="625036"/>
          </a:xfrm>
        </p:spPr>
        <p:txBody>
          <a:bodyPr/>
          <a:lstStyle/>
          <a:p>
            <a:pPr algn="ctr"/>
            <a:r>
              <a:rPr lang="en-US" dirty="0"/>
              <a:t>Governance in the California Community Colleges</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200" y="1832833"/>
            <a:ext cx="10515600" cy="4060383"/>
          </a:xfrm>
        </p:spPr>
        <p:txBody>
          <a:bodyPr anchor="ctr"/>
          <a:lstStyle/>
          <a:p>
            <a:pPr>
              <a:spcAft>
                <a:spcPts val="1200"/>
              </a:spcAft>
              <a:buClr>
                <a:srgbClr val="7030A0"/>
              </a:buClr>
            </a:pPr>
            <a:r>
              <a:rPr lang="en-US" dirty="0"/>
              <a:t>What is participatory governance?</a:t>
            </a:r>
          </a:p>
          <a:p>
            <a:pPr>
              <a:spcAft>
                <a:spcPts val="1200"/>
              </a:spcAft>
              <a:buClr>
                <a:srgbClr val="7030A0"/>
              </a:buClr>
            </a:pPr>
            <a:r>
              <a:rPr lang="en-US" dirty="0"/>
              <a:t>What is shared governance?</a:t>
            </a:r>
          </a:p>
          <a:p>
            <a:pPr>
              <a:spcAft>
                <a:spcPts val="1200"/>
              </a:spcAft>
              <a:buClr>
                <a:srgbClr val="7030A0"/>
              </a:buClr>
            </a:pPr>
            <a:r>
              <a:rPr lang="en-US" dirty="0"/>
              <a:t>What is the difference?</a:t>
            </a:r>
          </a:p>
        </p:txBody>
      </p:sp>
    </p:spTree>
    <p:extLst>
      <p:ext uri="{BB962C8B-B14F-4D97-AF65-F5344CB8AC3E}">
        <p14:creationId xmlns:p14="http://schemas.microsoft.com/office/powerpoint/2010/main" val="252612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a:xfrm>
            <a:off x="838200" y="1014921"/>
            <a:ext cx="10515600" cy="674731"/>
          </a:xfrm>
        </p:spPr>
        <p:txBody>
          <a:bodyPr/>
          <a:lstStyle/>
          <a:p>
            <a:pPr algn="ctr"/>
            <a:r>
              <a:rPr lang="en-US" dirty="0"/>
              <a:t>Participatory Governance</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200" y="1938572"/>
            <a:ext cx="10515600" cy="4060383"/>
          </a:xfrm>
        </p:spPr>
        <p:txBody>
          <a:bodyPr>
            <a:normAutofit/>
          </a:bodyPr>
          <a:lstStyle/>
          <a:p>
            <a:pPr marL="0" indent="0">
              <a:buNone/>
            </a:pPr>
            <a:r>
              <a:rPr lang="en-US" dirty="0"/>
              <a:t>“…not a simple process to implement – goodwill, thoughtful people, a willingness to take risks and the ability to admit problems exist – can go far toward establishing a positive environment…</a:t>
            </a:r>
          </a:p>
          <a:p>
            <a:pPr marL="0" indent="0">
              <a:buNone/>
            </a:pPr>
            <a:endParaRPr lang="en-US" dirty="0"/>
          </a:p>
          <a:p>
            <a:pPr marL="0" indent="0">
              <a:buNone/>
            </a:pPr>
            <a:r>
              <a:rPr lang="en-US" dirty="0"/>
              <a:t>…The central objective should be creation of a climate where energy is devoted to solving crucial educational tasks and not to turf battles over governance.”</a:t>
            </a:r>
          </a:p>
          <a:p>
            <a:pPr marL="0" indent="0">
              <a:buNone/>
            </a:pPr>
            <a:endParaRPr lang="en-US" dirty="0"/>
          </a:p>
          <a:p>
            <a:pPr marL="0" indent="0" algn="r">
              <a:buNone/>
            </a:pPr>
            <a:r>
              <a:rPr lang="en-US" i="1" dirty="0"/>
              <a:t>— CCT/CEOCCC Policy Paper, December 1989</a:t>
            </a:r>
          </a:p>
        </p:txBody>
      </p:sp>
    </p:spTree>
    <p:extLst>
      <p:ext uri="{BB962C8B-B14F-4D97-AF65-F5344CB8AC3E}">
        <p14:creationId xmlns:p14="http://schemas.microsoft.com/office/powerpoint/2010/main" val="4135207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a:xfrm>
            <a:off x="838200" y="1014921"/>
            <a:ext cx="10515600" cy="694609"/>
          </a:xfrm>
        </p:spPr>
        <p:txBody>
          <a:bodyPr/>
          <a:lstStyle/>
          <a:p>
            <a:pPr algn="ctr"/>
            <a:r>
              <a:rPr lang="en-US" dirty="0"/>
              <a:t>Title 5 Terminology: Effective Participation</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lstStyle/>
          <a:p>
            <a:pPr marL="0" indent="0">
              <a:buNone/>
            </a:pPr>
            <a:r>
              <a:rPr lang="en-US" dirty="0"/>
              <a:t>Participating effectively in district and college governance is shared involvement in the decision-making process.</a:t>
            </a:r>
          </a:p>
          <a:p>
            <a:pPr marL="457200">
              <a:buClr>
                <a:srgbClr val="7030A0"/>
              </a:buClr>
            </a:pPr>
            <a:r>
              <a:rPr lang="en-US" dirty="0"/>
              <a:t>It does not imply total agreement;</a:t>
            </a:r>
          </a:p>
          <a:p>
            <a:pPr marL="457200">
              <a:buClr>
                <a:srgbClr val="7030A0"/>
              </a:buClr>
            </a:pPr>
            <a:r>
              <a:rPr lang="en-US" dirty="0"/>
              <a:t>The same level of participation by all is not required: and</a:t>
            </a:r>
          </a:p>
          <a:p>
            <a:pPr marL="457200">
              <a:buClr>
                <a:srgbClr val="7030A0"/>
              </a:buClr>
            </a:pPr>
            <a:r>
              <a:rPr lang="en-US" dirty="0"/>
              <a:t>Final decisions rest with the governing board.</a:t>
            </a:r>
          </a:p>
        </p:txBody>
      </p:sp>
    </p:spTree>
    <p:extLst>
      <p:ext uri="{BB962C8B-B14F-4D97-AF65-F5344CB8AC3E}">
        <p14:creationId xmlns:p14="http://schemas.microsoft.com/office/powerpoint/2010/main" val="124449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a:xfrm>
            <a:off x="838200" y="1014922"/>
            <a:ext cx="10515600" cy="545522"/>
          </a:xfrm>
        </p:spPr>
        <p:txBody>
          <a:bodyPr>
            <a:normAutofit fontScale="90000"/>
          </a:bodyPr>
          <a:lstStyle/>
          <a:p>
            <a:pPr algn="ctr"/>
            <a:r>
              <a:rPr lang="en-US" dirty="0"/>
              <a:t>Benefits and Values of our Governance System</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lstStyle/>
          <a:p>
            <a:pPr>
              <a:buClr>
                <a:srgbClr val="7030A0"/>
              </a:buClr>
            </a:pPr>
            <a:r>
              <a:rPr lang="en-US" dirty="0"/>
              <a:t>Expertise and analytical skills of many</a:t>
            </a:r>
          </a:p>
          <a:p>
            <a:pPr>
              <a:buClr>
                <a:srgbClr val="7030A0"/>
              </a:buClr>
            </a:pPr>
            <a:r>
              <a:rPr lang="en-US" dirty="0"/>
              <a:t>Understanding of objective/decisions</a:t>
            </a:r>
          </a:p>
          <a:p>
            <a:pPr>
              <a:buClr>
                <a:srgbClr val="7030A0"/>
              </a:buClr>
            </a:pPr>
            <a:r>
              <a:rPr lang="en-US" dirty="0"/>
              <a:t>Commitment to implementation</a:t>
            </a:r>
          </a:p>
          <a:p>
            <a:pPr>
              <a:buClr>
                <a:srgbClr val="7030A0"/>
              </a:buClr>
            </a:pPr>
            <a:r>
              <a:rPr lang="en-US" dirty="0"/>
              <a:t>Leadership opportunities</a:t>
            </a:r>
          </a:p>
          <a:p>
            <a:pPr>
              <a:buClr>
                <a:srgbClr val="7030A0"/>
              </a:buClr>
            </a:pPr>
            <a:r>
              <a:rPr lang="en-US" dirty="0"/>
              <a:t>Promotion of trust and cooperation</a:t>
            </a:r>
          </a:p>
          <a:p>
            <a:pPr>
              <a:buClr>
                <a:srgbClr val="7030A0"/>
              </a:buClr>
            </a:pPr>
            <a:r>
              <a:rPr lang="en-US" dirty="0"/>
              <a:t>Opportunities for conflict resolution</a:t>
            </a:r>
          </a:p>
          <a:p>
            <a:pPr>
              <a:buClr>
                <a:srgbClr val="7030A0"/>
              </a:buClr>
            </a:pPr>
            <a:r>
              <a:rPr lang="en-US" dirty="0"/>
              <a:t>Less dissent</a:t>
            </a:r>
          </a:p>
        </p:txBody>
      </p:sp>
    </p:spTree>
    <p:extLst>
      <p:ext uri="{BB962C8B-B14F-4D97-AF65-F5344CB8AC3E}">
        <p14:creationId xmlns:p14="http://schemas.microsoft.com/office/powerpoint/2010/main" val="2628199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a:xfrm>
            <a:off x="838200" y="1014922"/>
            <a:ext cx="10515600" cy="982844"/>
          </a:xfrm>
        </p:spPr>
        <p:txBody>
          <a:bodyPr>
            <a:normAutofit fontScale="90000"/>
          </a:bodyPr>
          <a:lstStyle/>
          <a:p>
            <a:pPr algn="ctr"/>
            <a:r>
              <a:rPr lang="en-US" dirty="0"/>
              <a:t>The Law – Education Code</a:t>
            </a:r>
            <a:br>
              <a:rPr lang="en-US" dirty="0"/>
            </a:br>
            <a:r>
              <a:rPr lang="en-US" sz="3200" dirty="0"/>
              <a:t>Ed Code § 70902(b)(7)</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lstStyle/>
          <a:p>
            <a:pPr marL="0" indent="0">
              <a:buNone/>
            </a:pPr>
            <a:r>
              <a:rPr lang="en-US" dirty="0"/>
              <a:t>Board of Governors shall establish “minimum standards” and local governing boards shall “establish procedures consistent” with those standards to ensure the following:</a:t>
            </a:r>
          </a:p>
          <a:p>
            <a:pPr marL="457200">
              <a:buClr>
                <a:srgbClr val="7030A0"/>
              </a:buClr>
            </a:pPr>
            <a:r>
              <a:rPr lang="en-US" dirty="0"/>
              <a:t>Faculty, staff, and students the right to </a:t>
            </a:r>
            <a:r>
              <a:rPr lang="en-US" b="1" dirty="0"/>
              <a:t>participate effectively</a:t>
            </a:r>
            <a:r>
              <a:rPr lang="en-US" dirty="0"/>
              <a:t> in district and college governance;</a:t>
            </a:r>
          </a:p>
          <a:p>
            <a:pPr marL="457200">
              <a:buClr>
                <a:srgbClr val="7030A0"/>
              </a:buClr>
            </a:pPr>
            <a:r>
              <a:rPr lang="en-US" dirty="0"/>
              <a:t>The right of the academic senates to assume </a:t>
            </a:r>
            <a:r>
              <a:rPr lang="en-US" b="1" dirty="0"/>
              <a:t>primary responsibility </a:t>
            </a:r>
            <a:r>
              <a:rPr lang="en-US" dirty="0"/>
              <a:t>for making recommendations in the areas of </a:t>
            </a:r>
            <a:r>
              <a:rPr lang="en-US" b="1" dirty="0"/>
              <a:t>curriculum and academic standards</a:t>
            </a:r>
            <a:r>
              <a:rPr lang="en-US" dirty="0"/>
              <a:t>.</a:t>
            </a:r>
          </a:p>
        </p:txBody>
      </p:sp>
    </p:spTree>
    <p:extLst>
      <p:ext uri="{BB962C8B-B14F-4D97-AF65-F5344CB8AC3E}">
        <p14:creationId xmlns:p14="http://schemas.microsoft.com/office/powerpoint/2010/main" val="1272375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Regulation – Title 5</a:t>
            </a:r>
            <a:br>
              <a:rPr lang="en-US" dirty="0"/>
            </a:br>
            <a:r>
              <a:rPr lang="en-US" sz="3200" dirty="0"/>
              <a:t>Title 5 §53203</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lstStyle/>
          <a:p>
            <a:pPr marL="0" indent="0" algn="ctr">
              <a:buNone/>
            </a:pPr>
            <a:r>
              <a:rPr lang="en-US" dirty="0"/>
              <a:t>Academic Senate Role</a:t>
            </a:r>
          </a:p>
          <a:p>
            <a:pPr marL="0" indent="0">
              <a:buNone/>
            </a:pPr>
            <a:r>
              <a:rPr lang="en-US" dirty="0"/>
              <a:t>The governing board shall adopt policies for appropriate delegation of authority and responsibility to its academic senate.</a:t>
            </a:r>
          </a:p>
          <a:p>
            <a:pPr marL="0" indent="0">
              <a:buNone/>
            </a:pPr>
            <a:r>
              <a:rPr lang="en-US" dirty="0"/>
              <a:t>…providing at a minimum the governing board or its designees consult collegially with the academic senate when adopting policies and procedures on academic and professional matters. </a:t>
            </a:r>
          </a:p>
        </p:txBody>
      </p:sp>
    </p:spTree>
    <p:extLst>
      <p:ext uri="{BB962C8B-B14F-4D97-AF65-F5344CB8AC3E}">
        <p14:creationId xmlns:p14="http://schemas.microsoft.com/office/powerpoint/2010/main" val="2962074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normAutofit/>
          </a:bodyPr>
          <a:lstStyle/>
          <a:p>
            <a:pPr algn="ctr"/>
            <a:r>
              <a:rPr lang="en-US" dirty="0"/>
              <a:t>Regulation – Title 5</a:t>
            </a:r>
            <a:br>
              <a:rPr lang="en-US" dirty="0"/>
            </a:br>
            <a:r>
              <a:rPr lang="en-US" sz="3200" dirty="0"/>
              <a:t>Title 5 §53200</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normAutofit/>
          </a:bodyPr>
          <a:lstStyle/>
          <a:p>
            <a:pPr marL="0" indent="0" algn="ctr">
              <a:buNone/>
            </a:pPr>
            <a:r>
              <a:rPr lang="en-US" dirty="0"/>
              <a:t>Academic Senate Role</a:t>
            </a:r>
          </a:p>
          <a:p>
            <a:pPr marL="0" indent="0">
              <a:buNone/>
            </a:pPr>
            <a:endParaRPr lang="en-US" dirty="0"/>
          </a:p>
          <a:p>
            <a:pPr marL="0" indent="0">
              <a:buNone/>
            </a:pPr>
            <a:r>
              <a:rPr lang="en-US" dirty="0"/>
              <a:t>“</a:t>
            </a:r>
            <a:r>
              <a:rPr lang="en-US" b="1" dirty="0"/>
              <a:t>Consult collegially</a:t>
            </a:r>
            <a:r>
              <a:rPr lang="en-US" dirty="0"/>
              <a:t>” means:</a:t>
            </a:r>
          </a:p>
          <a:p>
            <a:pPr marL="514350" indent="-514350">
              <a:buClr>
                <a:srgbClr val="7030A0"/>
              </a:buClr>
              <a:buAutoNum type="arabicPeriod"/>
            </a:pPr>
            <a:r>
              <a:rPr lang="en-US" dirty="0"/>
              <a:t>Relying primarily upon the advice and judgment of the academic senate; or</a:t>
            </a:r>
          </a:p>
          <a:p>
            <a:pPr marL="514350" indent="-514350">
              <a:buClr>
                <a:srgbClr val="7030A0"/>
              </a:buClr>
              <a:buAutoNum type="arabicPeriod"/>
            </a:pPr>
            <a:r>
              <a:rPr lang="en-US" dirty="0"/>
              <a:t>Reaching mutual agreement between the governing board/designee and representatives of the academic senate. </a:t>
            </a:r>
          </a:p>
          <a:p>
            <a:pPr marL="514350" indent="-514350">
              <a:buAutoNum type="arabicPeriod"/>
            </a:pPr>
            <a:endParaRPr lang="en-US" dirty="0"/>
          </a:p>
          <a:p>
            <a:pPr marL="0" indent="0">
              <a:buNone/>
            </a:pPr>
            <a:endParaRPr lang="en-US" dirty="0"/>
          </a:p>
        </p:txBody>
      </p:sp>
    </p:spTree>
    <p:extLst>
      <p:ext uri="{BB962C8B-B14F-4D97-AF65-F5344CB8AC3E}">
        <p14:creationId xmlns:p14="http://schemas.microsoft.com/office/powerpoint/2010/main" val="248317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55FA5-695E-FB03-7D64-39C45E828DD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F781495-00D6-3313-9F12-2D0553B7E1E6}"/>
              </a:ext>
            </a:extLst>
          </p:cNvPr>
          <p:cNvSpPr>
            <a:spLocks noGrp="1"/>
          </p:cNvSpPr>
          <p:nvPr>
            <p:ph idx="1"/>
          </p:nvPr>
        </p:nvSpPr>
        <p:spPr>
          <a:xfrm>
            <a:off x="1778277" y="1701800"/>
            <a:ext cx="9521093" cy="4250409"/>
          </a:xfrm>
        </p:spPr>
        <p:txBody>
          <a:bodyPr>
            <a:normAutofit/>
          </a:bodyPr>
          <a:lstStyle/>
          <a:p>
            <a:pPr marL="457200" indent="-457200">
              <a:buFont typeface="+mj-lt"/>
              <a:buAutoNum type="arabicPeriod"/>
            </a:pPr>
            <a:r>
              <a:rPr lang="en-US" dirty="0"/>
              <a:t>Welcome – Rebecka Zepeda &amp; Jessica Wojtysiak </a:t>
            </a:r>
          </a:p>
          <a:p>
            <a:pPr marL="457200" indent="-457200">
              <a:buFont typeface="+mj-lt"/>
              <a:buAutoNum type="arabicPeriod"/>
            </a:pPr>
            <a:r>
              <a:rPr lang="en-US" dirty="0"/>
              <a:t>Committee Photo </a:t>
            </a:r>
          </a:p>
          <a:p>
            <a:pPr marL="457200" indent="-457200">
              <a:buFont typeface="+mj-lt"/>
              <a:buAutoNum type="arabicPeriod"/>
            </a:pPr>
            <a:r>
              <a:rPr lang="en-US" dirty="0"/>
              <a:t>Chairing Meetings Best Practices – Roy Allard &amp; Joe Grubbs </a:t>
            </a:r>
          </a:p>
          <a:p>
            <a:pPr marL="457200" indent="-457200">
              <a:buFont typeface="+mj-lt"/>
              <a:buAutoNum type="arabicPeriod"/>
            </a:pPr>
            <a:r>
              <a:rPr lang="en-US" dirty="0"/>
              <a:t>Committee of Chairs Charge – Rebecka Zepeda &amp; Jessica Wojtysiak </a:t>
            </a:r>
          </a:p>
          <a:p>
            <a:pPr marL="457200" indent="-457200">
              <a:buFont typeface="+mj-lt"/>
              <a:buAutoNum type="arabicPeriod"/>
            </a:pPr>
            <a:r>
              <a:rPr lang="en-US" dirty="0"/>
              <a:t>Committee Charges/Co-Chair Job Descriptions – Rebecka Zepeda &amp; Jessica Wojtysiak </a:t>
            </a:r>
          </a:p>
          <a:p>
            <a:pPr marL="457200" indent="-457200">
              <a:buFont typeface="+mj-lt"/>
              <a:buAutoNum type="arabicPeriod"/>
            </a:pPr>
            <a:r>
              <a:rPr lang="en-US" dirty="0"/>
              <a:t>Accessibility Reminders – Rebecka Zepeda &amp; Jessica Wojtysiak </a:t>
            </a:r>
          </a:p>
          <a:p>
            <a:pPr marL="457200" indent="-457200">
              <a:buFont typeface="+mj-lt"/>
              <a:buAutoNum type="arabicPeriod"/>
            </a:pPr>
            <a:r>
              <a:rPr lang="en-US" dirty="0"/>
              <a:t>Participatory Governance – Rebecka Zepeda &amp; Jessica Wojtysiak </a:t>
            </a:r>
          </a:p>
          <a:p>
            <a:pPr marL="457200" indent="-457200">
              <a:buFont typeface="+mj-lt"/>
              <a:buAutoNum type="arabicPeriod"/>
            </a:pPr>
            <a:r>
              <a:rPr lang="en-US" dirty="0"/>
              <a:t>Adjournment </a:t>
            </a:r>
          </a:p>
          <a:p>
            <a:endParaRPr lang="en-US" dirty="0"/>
          </a:p>
        </p:txBody>
      </p:sp>
    </p:spTree>
    <p:extLst>
      <p:ext uri="{BB962C8B-B14F-4D97-AF65-F5344CB8AC3E}">
        <p14:creationId xmlns:p14="http://schemas.microsoft.com/office/powerpoint/2010/main" val="4056396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Regulation – Academic Senates</a:t>
            </a:r>
            <a:br>
              <a:rPr lang="en-US" dirty="0"/>
            </a:br>
            <a:r>
              <a:rPr lang="en-US" sz="3200" dirty="0"/>
              <a:t>Title 5 § 53203</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lstStyle/>
          <a:p>
            <a:pPr marL="0" indent="0">
              <a:spcAft>
                <a:spcPts val="1200"/>
              </a:spcAft>
              <a:buClr>
                <a:srgbClr val="7030A0"/>
              </a:buClr>
              <a:buNone/>
            </a:pPr>
            <a:r>
              <a:rPr lang="en-US" altLang="en-US" dirty="0">
                <a:ea typeface="ＭＳ Ｐゴシック" panose="020B0600070205080204" pitchFamily="34" charset="-128"/>
                <a:cs typeface="Times New Roman" panose="02020603050405020304" pitchFamily="18" charset="0"/>
              </a:rPr>
              <a:t>(d)(1) Governing board action: </a:t>
            </a:r>
            <a:r>
              <a:rPr lang="en-US" altLang="en-US" dirty="0">
                <a:solidFill>
                  <a:schemeClr val="accent1"/>
                </a:solidFill>
                <a:ea typeface="ＭＳ Ｐゴシック" panose="020B0600070205080204" pitchFamily="34" charset="-128"/>
                <a:cs typeface="Times New Roman" panose="02020603050405020304" pitchFamily="18" charset="0"/>
              </a:rPr>
              <a:t>Rely Primarily</a:t>
            </a:r>
          </a:p>
          <a:p>
            <a:pPr>
              <a:spcAft>
                <a:spcPts val="1200"/>
              </a:spcAft>
              <a:buClr>
                <a:srgbClr val="7030A0"/>
              </a:buClr>
            </a:pPr>
            <a:r>
              <a:rPr lang="en-US" altLang="en-US" dirty="0">
                <a:cs typeface="Times New Roman" panose="02020603050405020304" pitchFamily="18" charset="0"/>
              </a:rPr>
              <a:t>R</a:t>
            </a:r>
            <a:r>
              <a:rPr lang="en-US" altLang="en-US" sz="2800" dirty="0">
                <a:cs typeface="Times New Roman" panose="02020603050405020304" pitchFamily="18" charset="0"/>
              </a:rPr>
              <a:t>ecommendations of the academic senate will normally be accepted</a:t>
            </a:r>
          </a:p>
          <a:p>
            <a:pPr>
              <a:spcAft>
                <a:spcPts val="1200"/>
              </a:spcAft>
              <a:buClr>
                <a:srgbClr val="7030A0"/>
              </a:buClr>
            </a:pPr>
            <a:r>
              <a:rPr lang="en-US" altLang="en-US" dirty="0">
                <a:cs typeface="Times New Roman" panose="02020603050405020304" pitchFamily="18" charset="0"/>
              </a:rPr>
              <a:t>O</a:t>
            </a:r>
            <a:r>
              <a:rPr lang="en-US" altLang="en-US" sz="2800" dirty="0">
                <a:cs typeface="Times New Roman" panose="02020603050405020304" pitchFamily="18" charset="0"/>
              </a:rPr>
              <a:t>nly in exceptional circumstances and for compelling reasons will the recommendations not be accepted</a:t>
            </a:r>
          </a:p>
          <a:p>
            <a:pPr>
              <a:spcAft>
                <a:spcPts val="1200"/>
              </a:spcAft>
              <a:buClr>
                <a:srgbClr val="7030A0"/>
              </a:buClr>
            </a:pPr>
            <a:r>
              <a:rPr lang="en-US" altLang="en-US" sz="2800" dirty="0">
                <a:cs typeface="Times New Roman" panose="02020603050405020304" pitchFamily="18" charset="0"/>
              </a:rPr>
              <a:t>If not accepted, board/designee communicate its reasons in writing, if requested</a:t>
            </a:r>
            <a:endParaRPr lang="en-US" dirty="0"/>
          </a:p>
        </p:txBody>
      </p:sp>
    </p:spTree>
    <p:extLst>
      <p:ext uri="{BB962C8B-B14F-4D97-AF65-F5344CB8AC3E}">
        <p14:creationId xmlns:p14="http://schemas.microsoft.com/office/powerpoint/2010/main" val="3230903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a:xfrm>
            <a:off x="838200" y="1014922"/>
            <a:ext cx="10515600" cy="615096"/>
          </a:xfrm>
        </p:spPr>
        <p:txBody>
          <a:bodyPr/>
          <a:lstStyle/>
          <a:p>
            <a:pPr algn="ctr"/>
            <a:r>
              <a:rPr lang="en-US" dirty="0"/>
              <a:t>Important Notes on Collegial Consultation</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lstStyle/>
          <a:p>
            <a:pPr>
              <a:spcAft>
                <a:spcPts val="1800"/>
              </a:spcAft>
              <a:buClr>
                <a:srgbClr val="7030A0"/>
              </a:buClr>
            </a:pPr>
            <a:r>
              <a:rPr lang="en-US" dirty="0"/>
              <a:t>The Governing Board has final say</a:t>
            </a:r>
          </a:p>
          <a:p>
            <a:pPr>
              <a:spcAft>
                <a:spcPts val="1800"/>
              </a:spcAft>
              <a:buClr>
                <a:srgbClr val="7030A0"/>
              </a:buClr>
            </a:pPr>
            <a:r>
              <a:rPr lang="en-US" dirty="0"/>
              <a:t>The Governing Board is never prohibited from acting</a:t>
            </a:r>
          </a:p>
        </p:txBody>
      </p:sp>
    </p:spTree>
    <p:extLst>
      <p:ext uri="{BB962C8B-B14F-4D97-AF65-F5344CB8AC3E}">
        <p14:creationId xmlns:p14="http://schemas.microsoft.com/office/powerpoint/2010/main" val="2627548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9D4FE-5479-2EB6-3B2B-D61EC3547734}"/>
              </a:ext>
            </a:extLst>
          </p:cNvPr>
          <p:cNvSpPr>
            <a:spLocks noGrp="1"/>
          </p:cNvSpPr>
          <p:nvPr>
            <p:ph type="title"/>
          </p:nvPr>
        </p:nvSpPr>
        <p:spPr/>
        <p:txBody>
          <a:bodyPr/>
          <a:lstStyle/>
          <a:p>
            <a:pPr algn="ctr"/>
            <a:r>
              <a:rPr lang="en-US" dirty="0"/>
              <a:t>Academic and Professional Matters</a:t>
            </a:r>
          </a:p>
        </p:txBody>
      </p:sp>
      <p:sp>
        <p:nvSpPr>
          <p:cNvPr id="3" name="Content Placeholder 2">
            <a:extLst>
              <a:ext uri="{FF2B5EF4-FFF2-40B4-BE49-F238E27FC236}">
                <a16:creationId xmlns:a16="http://schemas.microsoft.com/office/drawing/2014/main" id="{6C720BD5-612E-C021-FF48-3A4D89AA305A}"/>
              </a:ext>
            </a:extLst>
          </p:cNvPr>
          <p:cNvSpPr>
            <a:spLocks noGrp="1"/>
          </p:cNvSpPr>
          <p:nvPr>
            <p:ph idx="10"/>
          </p:nvPr>
        </p:nvSpPr>
        <p:spPr>
          <a:xfrm>
            <a:off x="1037770" y="2351922"/>
            <a:ext cx="10116459" cy="3093226"/>
          </a:xfrm>
        </p:spPr>
        <p:txBody>
          <a:bodyPr anchor="ctr">
            <a:normAutofit/>
          </a:bodyPr>
          <a:lstStyle/>
          <a:p>
            <a:pPr marL="0" indent="0" algn="ctr">
              <a:buNone/>
            </a:pPr>
            <a:r>
              <a:rPr lang="en-US" sz="7200" b="1" dirty="0"/>
              <a:t>The “10 + 1”</a:t>
            </a:r>
          </a:p>
        </p:txBody>
      </p:sp>
    </p:spTree>
    <p:extLst>
      <p:ext uri="{BB962C8B-B14F-4D97-AF65-F5344CB8AC3E}">
        <p14:creationId xmlns:p14="http://schemas.microsoft.com/office/powerpoint/2010/main" val="1617149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Regulation – Academic Senates</a:t>
            </a:r>
            <a:br>
              <a:rPr lang="en-US" dirty="0"/>
            </a:br>
            <a:r>
              <a:rPr lang="en-US" sz="3200" dirty="0"/>
              <a:t>Title 5 § 53200</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lstStyle/>
          <a:p>
            <a:pPr marL="0" indent="0">
              <a:buClr>
                <a:srgbClr val="7030A0"/>
              </a:buClr>
              <a:buNone/>
            </a:pPr>
            <a:r>
              <a:rPr lang="en-US" dirty="0"/>
              <a:t>Academic and Professional Matters means the following policy development and implementation matters:</a:t>
            </a:r>
          </a:p>
          <a:p>
            <a:pPr marL="514350" indent="-514350">
              <a:buClr>
                <a:srgbClr val="7030A0"/>
              </a:buClr>
              <a:buAutoNum type="arabicPeriod"/>
            </a:pPr>
            <a:r>
              <a:rPr lang="en-US" dirty="0"/>
              <a:t>Curriculum, including establishing prerequisites and placing courses within disciplines</a:t>
            </a:r>
          </a:p>
          <a:p>
            <a:pPr marL="514350" indent="-514350">
              <a:buClr>
                <a:srgbClr val="7030A0"/>
              </a:buClr>
              <a:buAutoNum type="arabicPeriod"/>
            </a:pPr>
            <a:r>
              <a:rPr lang="en-US" dirty="0"/>
              <a:t>Degree and certificate requirements</a:t>
            </a:r>
          </a:p>
          <a:p>
            <a:pPr marL="514350" indent="-514350">
              <a:buClr>
                <a:srgbClr val="7030A0"/>
              </a:buClr>
              <a:buAutoNum type="arabicPeriod"/>
            </a:pPr>
            <a:r>
              <a:rPr lang="en-US" dirty="0"/>
              <a:t>Grading policies</a:t>
            </a:r>
          </a:p>
          <a:p>
            <a:pPr marL="514350" indent="-514350">
              <a:buClr>
                <a:srgbClr val="7030A0"/>
              </a:buClr>
              <a:buAutoNum type="arabicPeriod"/>
            </a:pPr>
            <a:r>
              <a:rPr lang="en-US" dirty="0"/>
              <a:t>Educational program development</a:t>
            </a:r>
          </a:p>
          <a:p>
            <a:pPr marL="514350" indent="-514350">
              <a:buClr>
                <a:srgbClr val="7030A0"/>
              </a:buClr>
              <a:buAutoNum type="arabicPeriod"/>
            </a:pPr>
            <a:r>
              <a:rPr lang="en-US" dirty="0"/>
              <a:t>Standards or policies regarding student preparation and success</a:t>
            </a:r>
          </a:p>
        </p:txBody>
      </p:sp>
    </p:spTree>
    <p:extLst>
      <p:ext uri="{BB962C8B-B14F-4D97-AF65-F5344CB8AC3E}">
        <p14:creationId xmlns:p14="http://schemas.microsoft.com/office/powerpoint/2010/main" val="2699295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Regulation – Academic Senates</a:t>
            </a:r>
            <a:br>
              <a:rPr lang="en-US" dirty="0"/>
            </a:br>
            <a:r>
              <a:rPr lang="en-US" sz="3200" dirty="0"/>
              <a:t>Title 5 § 53200 (cont’d)</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normAutofit lnSpcReduction="10000"/>
          </a:bodyPr>
          <a:lstStyle/>
          <a:p>
            <a:pPr marL="0" indent="0">
              <a:buClr>
                <a:srgbClr val="7030A0"/>
              </a:buClr>
              <a:buNone/>
            </a:pPr>
            <a:r>
              <a:rPr lang="en-US" dirty="0"/>
              <a:t>Academic and Professional Matters means the following policy development and implementation matters:</a:t>
            </a:r>
          </a:p>
          <a:p>
            <a:pPr marL="514350" indent="-514350">
              <a:buClr>
                <a:srgbClr val="7030A0"/>
              </a:buClr>
              <a:buFont typeface="+mj-lt"/>
              <a:buAutoNum type="arabicPeriod" startAt="6"/>
            </a:pPr>
            <a:r>
              <a:rPr lang="en-US" dirty="0"/>
              <a:t>District and college governance structures, as related to faculty roles</a:t>
            </a:r>
          </a:p>
          <a:p>
            <a:pPr marL="514350" indent="-514350">
              <a:buClr>
                <a:srgbClr val="7030A0"/>
              </a:buClr>
              <a:buFont typeface="+mj-lt"/>
              <a:buAutoNum type="arabicPeriod" startAt="6"/>
            </a:pPr>
            <a:r>
              <a:rPr lang="en-US" dirty="0"/>
              <a:t>Faculty roles and involvement in accreditation processes, including self-study and annual reports</a:t>
            </a:r>
          </a:p>
          <a:p>
            <a:pPr marL="514350" indent="-514350">
              <a:buClr>
                <a:srgbClr val="7030A0"/>
              </a:buClr>
              <a:buFont typeface="+mj-lt"/>
              <a:buAutoNum type="arabicPeriod" startAt="6"/>
            </a:pPr>
            <a:r>
              <a:rPr lang="en-US" dirty="0"/>
              <a:t>Policies for faculty professional development activities</a:t>
            </a:r>
          </a:p>
          <a:p>
            <a:pPr marL="514350" indent="-514350">
              <a:buClr>
                <a:srgbClr val="7030A0"/>
              </a:buClr>
              <a:buFont typeface="+mj-lt"/>
              <a:buAutoNum type="arabicPeriod" startAt="6"/>
            </a:pPr>
            <a:r>
              <a:rPr lang="en-US" dirty="0"/>
              <a:t>Processes for program review</a:t>
            </a:r>
          </a:p>
          <a:p>
            <a:pPr marL="514350" indent="-514350">
              <a:buClr>
                <a:srgbClr val="7030A0"/>
              </a:buClr>
              <a:buFont typeface="+mj-lt"/>
              <a:buAutoNum type="arabicPeriod" startAt="6"/>
            </a:pPr>
            <a:r>
              <a:rPr lang="en-US" dirty="0"/>
              <a:t>Processes for institutional planning and budget development, and…</a:t>
            </a:r>
          </a:p>
        </p:txBody>
      </p:sp>
    </p:spTree>
    <p:extLst>
      <p:ext uri="{BB962C8B-B14F-4D97-AF65-F5344CB8AC3E}">
        <p14:creationId xmlns:p14="http://schemas.microsoft.com/office/powerpoint/2010/main" val="971312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Regulation – Academic Senates</a:t>
            </a:r>
            <a:br>
              <a:rPr lang="en-US" dirty="0"/>
            </a:br>
            <a:r>
              <a:rPr lang="en-US" sz="3200" dirty="0"/>
              <a:t>Title 5 § 53200 (cont’d)(2)</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lstStyle/>
          <a:p>
            <a:pPr marL="0" indent="0">
              <a:buClr>
                <a:srgbClr val="7030A0"/>
              </a:buClr>
              <a:buNone/>
            </a:pPr>
            <a:r>
              <a:rPr lang="en-US" dirty="0"/>
              <a:t>Academic and Professional Matters means the following policy development and implementation matters:</a:t>
            </a:r>
          </a:p>
          <a:p>
            <a:pPr marL="0" indent="0">
              <a:buClr>
                <a:srgbClr val="7030A0"/>
              </a:buClr>
              <a:buNone/>
            </a:pPr>
            <a:endParaRPr lang="en-US" dirty="0"/>
          </a:p>
          <a:p>
            <a:pPr marL="514350" indent="-514350">
              <a:buClr>
                <a:srgbClr val="7030A0"/>
              </a:buClr>
              <a:buFont typeface="+mj-lt"/>
              <a:buAutoNum type="arabicPeriod" startAt="11"/>
            </a:pPr>
            <a:r>
              <a:rPr lang="en-US" dirty="0"/>
              <a:t>Other academic and professional matters as mutually agreed upon between the governing board and the academic senate.</a:t>
            </a:r>
          </a:p>
          <a:p>
            <a:pPr marL="0" indent="0">
              <a:buClr>
                <a:srgbClr val="7030A0"/>
              </a:buClr>
              <a:buNone/>
            </a:pPr>
            <a:endParaRPr lang="en-US" dirty="0"/>
          </a:p>
          <a:p>
            <a:pPr marL="0" indent="0" algn="ctr">
              <a:buClr>
                <a:srgbClr val="7030A0"/>
              </a:buClr>
              <a:buNone/>
            </a:pPr>
            <a:r>
              <a:rPr lang="en-US" i="1" dirty="0"/>
              <a:t>This is known as the “Plus one” or “+ 1”</a:t>
            </a:r>
          </a:p>
        </p:txBody>
      </p:sp>
    </p:spTree>
    <p:extLst>
      <p:ext uri="{BB962C8B-B14F-4D97-AF65-F5344CB8AC3E}">
        <p14:creationId xmlns:p14="http://schemas.microsoft.com/office/powerpoint/2010/main" val="3051066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Other Legal Provisions Related to the Academic Senates</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normAutofit lnSpcReduction="10000"/>
          </a:bodyPr>
          <a:lstStyle/>
          <a:p>
            <a:pPr>
              <a:buClr>
                <a:srgbClr val="7030A0"/>
              </a:buClr>
            </a:pPr>
            <a:r>
              <a:rPr lang="en-US" b="1" dirty="0"/>
              <a:t>Equivalencies to Minimum Qualifications</a:t>
            </a:r>
            <a:r>
              <a:rPr lang="en-US" dirty="0"/>
              <a:t>: process, criteria, and standards agreed upon jointly by the governing board designee and academic senate – </a:t>
            </a:r>
            <a:r>
              <a:rPr lang="en-US" i="1" dirty="0"/>
              <a:t>Ed Code § 87359</a:t>
            </a:r>
          </a:p>
          <a:p>
            <a:pPr>
              <a:buClr>
                <a:srgbClr val="7030A0"/>
              </a:buClr>
            </a:pPr>
            <a:r>
              <a:rPr lang="en-US" b="1" dirty="0"/>
              <a:t>Faculty Hiring</a:t>
            </a:r>
            <a:r>
              <a:rPr lang="en-US" dirty="0"/>
              <a:t>: criteria, policies, and procedures shall be agreed upon jointly by governing board designee and academic senate – </a:t>
            </a:r>
            <a:r>
              <a:rPr lang="en-US" i="1" dirty="0"/>
              <a:t>Ed Code § 87360</a:t>
            </a:r>
          </a:p>
          <a:p>
            <a:pPr>
              <a:buClr>
                <a:srgbClr val="7030A0"/>
              </a:buClr>
            </a:pPr>
            <a:r>
              <a:rPr lang="en-US" b="1" dirty="0"/>
              <a:t>Administrator Retreat Rights</a:t>
            </a:r>
            <a:r>
              <a:rPr lang="en-US" dirty="0"/>
              <a:t>: process agreed upon jointly; governing board to rely primarily upon the advice and judgment of the academic senate to determine that the administrator possesses minimum qualifications for employment as a faculty member – </a:t>
            </a:r>
            <a:r>
              <a:rPr lang="en-US" i="1" dirty="0"/>
              <a:t>Ed Code § 87458</a:t>
            </a:r>
          </a:p>
        </p:txBody>
      </p:sp>
    </p:spTree>
    <p:extLst>
      <p:ext uri="{BB962C8B-B14F-4D97-AF65-F5344CB8AC3E}">
        <p14:creationId xmlns:p14="http://schemas.microsoft.com/office/powerpoint/2010/main" val="4036803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lstStyle/>
          <a:p>
            <a:pPr algn="ctr"/>
            <a:r>
              <a:rPr lang="en-US" dirty="0"/>
              <a:t>Other Legal Provisions Related to the Academic Senates – cont’d</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normAutofit/>
          </a:bodyPr>
          <a:lstStyle/>
          <a:p>
            <a:pPr>
              <a:buClr>
                <a:srgbClr val="7030A0"/>
              </a:buClr>
            </a:pPr>
            <a:r>
              <a:rPr lang="en-US" b="1" dirty="0"/>
              <a:t>Curriculum Committee</a:t>
            </a:r>
            <a:r>
              <a:rPr lang="en-US" dirty="0"/>
              <a:t>: established by mutual agreement between the administration and the academic senate – </a:t>
            </a:r>
            <a:r>
              <a:rPr lang="en-US" i="1" dirty="0"/>
              <a:t>Title 5 § 55002</a:t>
            </a:r>
          </a:p>
          <a:p>
            <a:pPr>
              <a:buClr>
                <a:srgbClr val="7030A0"/>
              </a:buClr>
            </a:pPr>
            <a:r>
              <a:rPr lang="en-US" b="1" dirty="0"/>
              <a:t>Appointments to College Bodies</a:t>
            </a:r>
            <a:r>
              <a:rPr lang="en-US" dirty="0"/>
              <a:t>: The appointment of faculty members to serve on college or district committees, task forces, or other groups dealing with academic and professional matters, shall be made, after consultation with the chief executive officer or his or her designee, by the academic senate. Notwithstanding this subsection, the collective bargaining representative may seek to appoint faculty members to committees, task forces, or other groups – </a:t>
            </a:r>
            <a:r>
              <a:rPr lang="en-US" i="1" dirty="0"/>
              <a:t>Title 5 § 53203(f)</a:t>
            </a:r>
          </a:p>
        </p:txBody>
      </p:sp>
    </p:spTree>
    <p:extLst>
      <p:ext uri="{BB962C8B-B14F-4D97-AF65-F5344CB8AC3E}">
        <p14:creationId xmlns:p14="http://schemas.microsoft.com/office/powerpoint/2010/main" val="3766869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a:xfrm>
            <a:off x="838200" y="1014921"/>
            <a:ext cx="10515600" cy="744305"/>
          </a:xfrm>
        </p:spPr>
        <p:txBody>
          <a:bodyPr/>
          <a:lstStyle/>
          <a:p>
            <a:pPr algn="ctr"/>
            <a:r>
              <a:rPr lang="en-US" dirty="0"/>
              <a:t>AB 1725: Redefining our System</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200" y="1918252"/>
            <a:ext cx="10515600" cy="4428573"/>
          </a:xfrm>
        </p:spPr>
        <p:txBody>
          <a:bodyPr>
            <a:normAutofit lnSpcReduction="10000"/>
          </a:bodyPr>
          <a:lstStyle/>
          <a:p>
            <a:pPr marL="0" indent="0">
              <a:buNone/>
            </a:pPr>
            <a:r>
              <a:rPr lang="en-US" sz="3200" dirty="0"/>
              <a:t>What did AB 1725 do?</a:t>
            </a:r>
          </a:p>
          <a:p>
            <a:pPr marL="457200">
              <a:buClr>
                <a:srgbClr val="7030A0"/>
              </a:buClr>
            </a:pPr>
            <a:r>
              <a:rPr lang="en-US" dirty="0"/>
              <a:t>Decoupled K-12 from the community colleges</a:t>
            </a:r>
          </a:p>
          <a:p>
            <a:pPr marL="457200">
              <a:buClr>
                <a:srgbClr val="7030A0"/>
              </a:buClr>
            </a:pPr>
            <a:r>
              <a:rPr lang="en-US" dirty="0"/>
              <a:t>Funding structure changed</a:t>
            </a:r>
          </a:p>
          <a:p>
            <a:pPr marL="457200">
              <a:buClr>
                <a:srgbClr val="7030A0"/>
              </a:buClr>
            </a:pPr>
            <a:r>
              <a:rPr lang="en-US" dirty="0"/>
              <a:t>Mission priorities set</a:t>
            </a:r>
          </a:p>
          <a:p>
            <a:pPr marL="457200">
              <a:buClr>
                <a:srgbClr val="7030A0"/>
              </a:buClr>
            </a:pPr>
            <a:r>
              <a:rPr lang="en-US" dirty="0"/>
              <a:t>Established faculty qualifications, tenure periods, evaluation processes</a:t>
            </a:r>
          </a:p>
          <a:p>
            <a:pPr marL="457200">
              <a:buClr>
                <a:srgbClr val="7030A0"/>
              </a:buClr>
            </a:pPr>
            <a:r>
              <a:rPr lang="en-US" dirty="0"/>
              <a:t>Set goal of 75% full time faculty</a:t>
            </a:r>
          </a:p>
          <a:p>
            <a:pPr marL="457200">
              <a:buClr>
                <a:srgbClr val="7030A0"/>
              </a:buClr>
            </a:pPr>
            <a:r>
              <a:rPr lang="en-US" dirty="0"/>
              <a:t>Funding for professional development</a:t>
            </a:r>
          </a:p>
          <a:p>
            <a:pPr marL="457200">
              <a:buClr>
                <a:srgbClr val="7030A0"/>
              </a:buClr>
            </a:pPr>
            <a:r>
              <a:rPr lang="en-US" dirty="0"/>
              <a:t>Diversity goals set</a:t>
            </a:r>
          </a:p>
          <a:p>
            <a:pPr marL="457200">
              <a:buClr>
                <a:srgbClr val="7030A0"/>
              </a:buClr>
            </a:pPr>
            <a:r>
              <a:rPr lang="en-US" dirty="0"/>
              <a:t>Delineated governance and decision-making</a:t>
            </a:r>
          </a:p>
        </p:txBody>
      </p:sp>
    </p:spTree>
    <p:extLst>
      <p:ext uri="{BB962C8B-B14F-4D97-AF65-F5344CB8AC3E}">
        <p14:creationId xmlns:p14="http://schemas.microsoft.com/office/powerpoint/2010/main" val="3889354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a:xfrm>
            <a:off x="838200" y="1014922"/>
            <a:ext cx="10515600" cy="644914"/>
          </a:xfrm>
        </p:spPr>
        <p:txBody>
          <a:bodyPr/>
          <a:lstStyle/>
          <a:p>
            <a:pPr algn="ctr"/>
            <a:r>
              <a:rPr lang="en-US" dirty="0"/>
              <a:t>AB 1725: Redefining our System (cont’d)</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a:xfrm>
            <a:off x="838200" y="2057842"/>
            <a:ext cx="10515600" cy="4060383"/>
          </a:xfrm>
        </p:spPr>
        <p:txBody>
          <a:bodyPr>
            <a:normAutofit/>
          </a:bodyPr>
          <a:lstStyle/>
          <a:p>
            <a:pPr marL="0" indent="0">
              <a:buNone/>
            </a:pPr>
            <a:r>
              <a:rPr lang="en-US" sz="3200" dirty="0"/>
              <a:t>What was the intent of AB 1725?</a:t>
            </a:r>
          </a:p>
          <a:p>
            <a:pPr marL="457200">
              <a:buClr>
                <a:srgbClr val="7030A0"/>
              </a:buClr>
            </a:pPr>
            <a:r>
              <a:rPr lang="en-US" dirty="0"/>
              <a:t>Enhance community college image</a:t>
            </a:r>
          </a:p>
          <a:p>
            <a:pPr marL="457200">
              <a:buClr>
                <a:srgbClr val="7030A0"/>
              </a:buClr>
            </a:pPr>
            <a:r>
              <a:rPr lang="en-US" dirty="0"/>
              <a:t>Increase support for more money</a:t>
            </a:r>
          </a:p>
          <a:p>
            <a:pPr marL="457200">
              <a:buClr>
                <a:srgbClr val="7030A0"/>
              </a:buClr>
            </a:pPr>
            <a:r>
              <a:rPr lang="en-US" dirty="0"/>
              <a:t>Move from K-14 to K-12 and higher education</a:t>
            </a:r>
          </a:p>
          <a:p>
            <a:pPr marL="457200">
              <a:buClr>
                <a:srgbClr val="7030A0"/>
              </a:buClr>
            </a:pPr>
            <a:r>
              <a:rPr lang="en-US" dirty="0"/>
              <a:t>Develop more unified system</a:t>
            </a:r>
          </a:p>
          <a:p>
            <a:pPr marL="457200">
              <a:buClr>
                <a:srgbClr val="7030A0"/>
              </a:buClr>
            </a:pPr>
            <a:r>
              <a:rPr lang="en-US" dirty="0"/>
              <a:t>Institutional renewal</a:t>
            </a:r>
          </a:p>
        </p:txBody>
      </p:sp>
    </p:spTree>
    <p:extLst>
      <p:ext uri="{BB962C8B-B14F-4D97-AF65-F5344CB8AC3E}">
        <p14:creationId xmlns:p14="http://schemas.microsoft.com/office/powerpoint/2010/main" val="573798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375D-7E1D-7662-9E85-0621803B4E34}"/>
              </a:ext>
            </a:extLst>
          </p:cNvPr>
          <p:cNvSpPr>
            <a:spLocks noGrp="1"/>
          </p:cNvSpPr>
          <p:nvPr>
            <p:ph type="title"/>
          </p:nvPr>
        </p:nvSpPr>
        <p:spPr>
          <a:xfrm>
            <a:off x="1778278" y="718457"/>
            <a:ext cx="9281608" cy="796933"/>
          </a:xfrm>
        </p:spPr>
        <p:txBody>
          <a:bodyPr>
            <a:normAutofit fontScale="90000"/>
          </a:bodyPr>
          <a:lstStyle/>
          <a:p>
            <a:r>
              <a:rPr lang="en-US" dirty="0"/>
              <a:t>Committee Chairs Best Practices:</a:t>
            </a:r>
            <a:br>
              <a:rPr lang="en-US" dirty="0"/>
            </a:br>
            <a:r>
              <a:rPr lang="en-US" dirty="0"/>
              <a:t>Roy Allard &amp; Joe Grubbs (Safety Advisory Committee) </a:t>
            </a:r>
          </a:p>
        </p:txBody>
      </p:sp>
      <p:sp>
        <p:nvSpPr>
          <p:cNvPr id="3" name="Content Placeholder 2">
            <a:extLst>
              <a:ext uri="{FF2B5EF4-FFF2-40B4-BE49-F238E27FC236}">
                <a16:creationId xmlns:a16="http://schemas.microsoft.com/office/drawing/2014/main" id="{492BF062-8B95-E5CC-706F-BFA8CBC3ECE5}"/>
              </a:ext>
            </a:extLst>
          </p:cNvPr>
          <p:cNvSpPr>
            <a:spLocks noGrp="1"/>
          </p:cNvSpPr>
          <p:nvPr>
            <p:ph idx="1"/>
          </p:nvPr>
        </p:nvSpPr>
        <p:spPr>
          <a:xfrm>
            <a:off x="1778278" y="1701800"/>
            <a:ext cx="5282922" cy="2979057"/>
          </a:xfrm>
        </p:spPr>
        <p:txBody>
          <a:bodyPr/>
          <a:lstStyle/>
          <a:p>
            <a:r>
              <a:rPr lang="en-US" dirty="0"/>
              <a:t>Consistent Communication</a:t>
            </a:r>
          </a:p>
          <a:p>
            <a:r>
              <a:rPr lang="en-US" dirty="0"/>
              <a:t>Co-Chair Agenda Creation and Posting</a:t>
            </a:r>
          </a:p>
          <a:p>
            <a:r>
              <a:rPr lang="en-US" dirty="0"/>
              <a:t>Minutes - Recording and Posting</a:t>
            </a:r>
          </a:p>
          <a:p>
            <a:r>
              <a:rPr lang="en-US" dirty="0"/>
              <a:t>Academic Senate Reporting</a:t>
            </a:r>
          </a:p>
          <a:p>
            <a:r>
              <a:rPr lang="en-US" dirty="0"/>
              <a:t>Website Updates</a:t>
            </a:r>
          </a:p>
          <a:p>
            <a:r>
              <a:rPr lang="en-US" dirty="0"/>
              <a:t>Committee Member Communication</a:t>
            </a:r>
          </a:p>
          <a:p>
            <a:r>
              <a:rPr lang="en-US" dirty="0"/>
              <a:t>Annual Committee Charge Review</a:t>
            </a:r>
          </a:p>
          <a:p>
            <a:endParaRPr lang="en-US" dirty="0"/>
          </a:p>
          <a:p>
            <a:endParaRPr lang="en-US" dirty="0"/>
          </a:p>
        </p:txBody>
      </p:sp>
    </p:spTree>
    <p:extLst>
      <p:ext uri="{BB962C8B-B14F-4D97-AF65-F5344CB8AC3E}">
        <p14:creationId xmlns:p14="http://schemas.microsoft.com/office/powerpoint/2010/main" val="2610699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AFB94-418B-29FE-E7CD-F3CE355A4464}"/>
              </a:ext>
            </a:extLst>
          </p:cNvPr>
          <p:cNvSpPr>
            <a:spLocks noGrp="1"/>
          </p:cNvSpPr>
          <p:nvPr>
            <p:ph type="title"/>
          </p:nvPr>
        </p:nvSpPr>
        <p:spPr/>
        <p:txBody>
          <a:bodyPr>
            <a:normAutofit/>
          </a:bodyPr>
          <a:lstStyle/>
          <a:p>
            <a:pPr algn="ctr"/>
            <a:r>
              <a:rPr lang="en-US" dirty="0"/>
              <a:t>Resources</a:t>
            </a:r>
          </a:p>
        </p:txBody>
      </p:sp>
      <p:sp>
        <p:nvSpPr>
          <p:cNvPr id="3" name="Content Placeholder 2">
            <a:extLst>
              <a:ext uri="{FF2B5EF4-FFF2-40B4-BE49-F238E27FC236}">
                <a16:creationId xmlns:a16="http://schemas.microsoft.com/office/drawing/2014/main" id="{28D27B96-55EE-6159-0933-1D011D730257}"/>
              </a:ext>
            </a:extLst>
          </p:cNvPr>
          <p:cNvSpPr>
            <a:spLocks noGrp="1"/>
          </p:cNvSpPr>
          <p:nvPr>
            <p:ph sz="half" idx="1"/>
          </p:nvPr>
        </p:nvSpPr>
        <p:spPr/>
        <p:txBody>
          <a:bodyPr>
            <a:noAutofit/>
          </a:bodyPr>
          <a:lstStyle/>
          <a:p>
            <a:pPr marL="0" indent="0">
              <a:lnSpc>
                <a:spcPct val="100000"/>
              </a:lnSpc>
              <a:spcBef>
                <a:spcPts val="600"/>
              </a:spcBef>
              <a:buNone/>
            </a:pPr>
            <a:endParaRPr lang="en-US" sz="800" b="1" dirty="0"/>
          </a:p>
          <a:p>
            <a:pPr marL="0" indent="0">
              <a:lnSpc>
                <a:spcPct val="100000"/>
              </a:lnSpc>
              <a:spcBef>
                <a:spcPts val="600"/>
              </a:spcBef>
              <a:buNone/>
            </a:pPr>
            <a:r>
              <a:rPr lang="en-US" b="1" dirty="0"/>
              <a:t>Education Code Lookup</a:t>
            </a:r>
          </a:p>
          <a:p>
            <a:pPr marL="0" indent="0">
              <a:lnSpc>
                <a:spcPct val="100000"/>
              </a:lnSpc>
              <a:spcBef>
                <a:spcPts val="600"/>
              </a:spcBef>
              <a:buNone/>
            </a:pPr>
            <a:r>
              <a:rPr lang="en-US" dirty="0">
                <a:hlinkClick r:id="rId2"/>
              </a:rPr>
              <a:t>https://leginfo.legislature.ca.gov/faces/codes.xhtml</a:t>
            </a:r>
            <a:r>
              <a:rPr lang="en-US" i="1" dirty="0"/>
              <a:t> (select Education Code EDC from menu)</a:t>
            </a:r>
          </a:p>
          <a:p>
            <a:pPr marL="0" indent="0">
              <a:lnSpc>
                <a:spcPct val="100000"/>
              </a:lnSpc>
              <a:spcBef>
                <a:spcPts val="600"/>
              </a:spcBef>
              <a:buNone/>
            </a:pPr>
            <a:endParaRPr lang="en-US" sz="800" b="1" dirty="0"/>
          </a:p>
          <a:p>
            <a:pPr marL="0" indent="0">
              <a:lnSpc>
                <a:spcPct val="100000"/>
              </a:lnSpc>
              <a:spcBef>
                <a:spcPts val="600"/>
              </a:spcBef>
              <a:buNone/>
            </a:pPr>
            <a:r>
              <a:rPr lang="en-US" b="1" dirty="0"/>
              <a:t>Title 5 Regulations</a:t>
            </a:r>
          </a:p>
          <a:p>
            <a:pPr marL="0" indent="0">
              <a:lnSpc>
                <a:spcPct val="100000"/>
              </a:lnSpc>
              <a:spcBef>
                <a:spcPts val="600"/>
              </a:spcBef>
              <a:buNone/>
            </a:pPr>
            <a:r>
              <a:rPr lang="en-US" dirty="0">
                <a:hlinkClick r:id="rId3"/>
              </a:rPr>
              <a:t>https://govt.westlaw.com/calregs</a:t>
            </a:r>
            <a:r>
              <a:rPr lang="en-US" dirty="0"/>
              <a:t> </a:t>
            </a:r>
            <a:r>
              <a:rPr lang="en-US" i="1" dirty="0"/>
              <a:t>(use search on top right to enter regulation number)</a:t>
            </a:r>
          </a:p>
          <a:p>
            <a:pPr marL="0" indent="0">
              <a:lnSpc>
                <a:spcPct val="100000"/>
              </a:lnSpc>
              <a:spcBef>
                <a:spcPts val="0"/>
              </a:spcBef>
              <a:buNone/>
            </a:pPr>
            <a:endParaRPr lang="en-US" i="1" dirty="0"/>
          </a:p>
          <a:p>
            <a:pPr marL="0" indent="0">
              <a:lnSpc>
                <a:spcPct val="100000"/>
              </a:lnSpc>
              <a:spcBef>
                <a:spcPts val="600"/>
              </a:spcBef>
              <a:buNone/>
            </a:pPr>
            <a:r>
              <a:rPr lang="en-US" dirty="0">
                <a:hlinkClick r:id="rId4"/>
              </a:rPr>
              <a:t>https://www.asccc.org</a:t>
            </a:r>
            <a:r>
              <a:rPr lang="en-US" dirty="0"/>
              <a:t> </a:t>
            </a:r>
          </a:p>
          <a:p>
            <a:pPr marL="0" indent="0">
              <a:lnSpc>
                <a:spcPct val="100000"/>
              </a:lnSpc>
              <a:spcBef>
                <a:spcPts val="600"/>
              </a:spcBef>
              <a:buNone/>
            </a:pPr>
            <a:endParaRPr lang="en-US" i="1" dirty="0"/>
          </a:p>
        </p:txBody>
      </p:sp>
      <p:pic>
        <p:nvPicPr>
          <p:cNvPr id="6" name="Content Placeholder 5" descr="Academic Senate for California Community Colleges Logo">
            <a:extLst>
              <a:ext uri="{FF2B5EF4-FFF2-40B4-BE49-F238E27FC236}">
                <a16:creationId xmlns:a16="http://schemas.microsoft.com/office/drawing/2014/main" id="{7FFB533F-C142-1A9B-0ED3-24204EC0EF84}"/>
              </a:ext>
            </a:extLst>
          </p:cNvPr>
          <p:cNvPicPr>
            <a:picLocks noGrp="1" noChangeAspect="1"/>
          </p:cNvPicPr>
          <p:nvPr>
            <p:ph sz="half" idx="4294967295"/>
          </p:nvPr>
        </p:nvPicPr>
        <p:blipFill>
          <a:blip r:embed="rId5"/>
          <a:stretch>
            <a:fillRect/>
          </a:stretch>
        </p:blipFill>
        <p:spPr>
          <a:xfrm>
            <a:off x="690113" y="6296434"/>
            <a:ext cx="2100263" cy="530225"/>
          </a:xfrm>
        </p:spPr>
      </p:pic>
      <p:pic>
        <p:nvPicPr>
          <p:cNvPr id="7" name="Picture 6" descr="Community College League of California Logo">
            <a:extLst>
              <a:ext uri="{FF2B5EF4-FFF2-40B4-BE49-F238E27FC236}">
                <a16:creationId xmlns:a16="http://schemas.microsoft.com/office/drawing/2014/main" id="{097FC3B1-2CA8-5F29-7BC7-3A0653BF67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76690" y="6272636"/>
            <a:ext cx="2295647" cy="554023"/>
          </a:xfrm>
          <a:prstGeom prst="rect">
            <a:avLst/>
          </a:prstGeom>
        </p:spPr>
      </p:pic>
    </p:spTree>
    <p:extLst>
      <p:ext uri="{BB962C8B-B14F-4D97-AF65-F5344CB8AC3E}">
        <p14:creationId xmlns:p14="http://schemas.microsoft.com/office/powerpoint/2010/main" val="795284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A4535-6013-4166-4F7E-C72486792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03AC0-24C2-DAC5-77EE-B97E5F28C5B2}"/>
              </a:ext>
            </a:extLst>
          </p:cNvPr>
          <p:cNvSpPr>
            <a:spLocks noGrp="1"/>
          </p:cNvSpPr>
          <p:nvPr>
            <p:ph type="title"/>
          </p:nvPr>
        </p:nvSpPr>
        <p:spPr/>
        <p:txBody>
          <a:bodyPr>
            <a:normAutofit/>
          </a:bodyPr>
          <a:lstStyle/>
          <a:p>
            <a:r>
              <a:rPr lang="en-US" dirty="0"/>
              <a:t>Thank you!</a:t>
            </a:r>
          </a:p>
        </p:txBody>
      </p:sp>
      <p:sp>
        <p:nvSpPr>
          <p:cNvPr id="3" name="Content Placeholder 2">
            <a:extLst>
              <a:ext uri="{FF2B5EF4-FFF2-40B4-BE49-F238E27FC236}">
                <a16:creationId xmlns:a16="http://schemas.microsoft.com/office/drawing/2014/main" id="{08B2DFE7-BFC4-1B5F-85C3-0BF455B08894}"/>
              </a:ext>
            </a:extLst>
          </p:cNvPr>
          <p:cNvSpPr>
            <a:spLocks noGrp="1"/>
          </p:cNvSpPr>
          <p:nvPr>
            <p:ph idx="1"/>
          </p:nvPr>
        </p:nvSpPr>
        <p:spPr/>
        <p:txBody>
          <a:bodyPr/>
          <a:lstStyle/>
          <a:p>
            <a:r>
              <a:rPr lang="en-US" dirty="0"/>
              <a:t>Interim VPI Jessica Wojtysiak &amp; AS President Rebecka Zepeda</a:t>
            </a:r>
          </a:p>
        </p:txBody>
      </p:sp>
    </p:spTree>
    <p:extLst>
      <p:ext uri="{BB962C8B-B14F-4D97-AF65-F5344CB8AC3E}">
        <p14:creationId xmlns:p14="http://schemas.microsoft.com/office/powerpoint/2010/main" val="2764524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1E90D-2957-BCC6-7DA6-C5D30BAC9E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E0EF6-6DE3-6704-A49B-C7A8B0317334}"/>
              </a:ext>
            </a:extLst>
          </p:cNvPr>
          <p:cNvSpPr>
            <a:spLocks noGrp="1"/>
          </p:cNvSpPr>
          <p:nvPr>
            <p:ph type="title"/>
          </p:nvPr>
        </p:nvSpPr>
        <p:spPr>
          <a:xfrm>
            <a:off x="1778278" y="2320933"/>
            <a:ext cx="5282922" cy="609600"/>
          </a:xfrm>
        </p:spPr>
        <p:txBody>
          <a:bodyPr>
            <a:normAutofit fontScale="90000"/>
          </a:bodyPr>
          <a:lstStyle/>
          <a:p>
            <a:r>
              <a:rPr lang="en-US" dirty="0">
                <a:hlinkClick r:id="rId2"/>
              </a:rPr>
              <a:t>Committee of Co-Chairs Charge</a:t>
            </a:r>
            <a:endParaRPr lang="en-US" dirty="0"/>
          </a:p>
        </p:txBody>
      </p:sp>
    </p:spTree>
    <p:extLst>
      <p:ext uri="{BB962C8B-B14F-4D97-AF65-F5344CB8AC3E}">
        <p14:creationId xmlns:p14="http://schemas.microsoft.com/office/powerpoint/2010/main" val="1929382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4EF93-FCA7-6907-5D73-39F6A0322992}"/>
              </a:ext>
            </a:extLst>
          </p:cNvPr>
          <p:cNvSpPr>
            <a:spLocks noGrp="1"/>
          </p:cNvSpPr>
          <p:nvPr>
            <p:ph type="title"/>
          </p:nvPr>
        </p:nvSpPr>
        <p:spPr>
          <a:xfrm>
            <a:off x="1778277" y="905791"/>
            <a:ext cx="8867951" cy="609599"/>
          </a:xfrm>
        </p:spPr>
        <p:txBody>
          <a:bodyPr>
            <a:normAutofit/>
          </a:bodyPr>
          <a:lstStyle/>
          <a:p>
            <a:r>
              <a:rPr lang="en-US" dirty="0"/>
              <a:t>Committee Charges - Composition</a:t>
            </a:r>
          </a:p>
        </p:txBody>
      </p:sp>
      <p:sp>
        <p:nvSpPr>
          <p:cNvPr id="3" name="Content Placeholder 2">
            <a:extLst>
              <a:ext uri="{FF2B5EF4-FFF2-40B4-BE49-F238E27FC236}">
                <a16:creationId xmlns:a16="http://schemas.microsoft.com/office/drawing/2014/main" id="{B64BB08E-52EA-6D5E-A545-526859630F15}"/>
              </a:ext>
            </a:extLst>
          </p:cNvPr>
          <p:cNvSpPr>
            <a:spLocks noGrp="1"/>
          </p:cNvSpPr>
          <p:nvPr>
            <p:ph idx="1"/>
          </p:nvPr>
        </p:nvSpPr>
        <p:spPr>
          <a:xfrm>
            <a:off x="1778277" y="1701800"/>
            <a:ext cx="9248951" cy="4894943"/>
          </a:xfrm>
        </p:spPr>
        <p:txBody>
          <a:bodyPr>
            <a:normAutofit fontScale="77500" lnSpcReduction="20000"/>
          </a:bodyPr>
          <a:lstStyle/>
          <a:p>
            <a:pPr marL="304815" lvl="1" indent="0">
              <a:buNone/>
            </a:pPr>
            <a:r>
              <a:rPr lang="en-US" dirty="0"/>
              <a:t>example charge – </a:t>
            </a:r>
            <a:r>
              <a:rPr lang="en-US" u="sng" dirty="0">
                <a:hlinkClick r:id="rId2"/>
              </a:rPr>
              <a:t>Program Review Committee</a:t>
            </a:r>
            <a:endParaRPr lang="en-US" dirty="0"/>
          </a:p>
          <a:p>
            <a:endParaRPr lang="en-US" b="1" dirty="0"/>
          </a:p>
          <a:p>
            <a:r>
              <a:rPr lang="en-US" b="1" dirty="0"/>
              <a:t>NAME OF COMMITTEE [BOLD, “upper case”]</a:t>
            </a:r>
            <a:r>
              <a:rPr lang="en-US" dirty="0"/>
              <a:t>, </a:t>
            </a:r>
            <a:r>
              <a:rPr lang="en-US" b="1" dirty="0"/>
              <a:t>Acronym, List serve </a:t>
            </a:r>
            <a:r>
              <a:rPr lang="en-US" dirty="0"/>
              <a:t>(optional)</a:t>
            </a:r>
          </a:p>
          <a:p>
            <a:r>
              <a:rPr lang="en-US" b="1" dirty="0"/>
              <a:t>TYPE OF COMMITTEE [BOLD, “upper case”]</a:t>
            </a:r>
            <a:endParaRPr lang="en-US" dirty="0"/>
          </a:p>
          <a:p>
            <a:pPr lvl="1"/>
            <a:r>
              <a:rPr lang="en-US" dirty="0"/>
              <a:t>Reference the </a:t>
            </a:r>
            <a:r>
              <a:rPr lang="en-US" u="sng" dirty="0">
                <a:hlinkClick r:id="rId3"/>
              </a:rPr>
              <a:t>Decision Making Document</a:t>
            </a:r>
            <a:endParaRPr lang="en-US" dirty="0"/>
          </a:p>
          <a:p>
            <a:r>
              <a:rPr lang="en-US" b="1" dirty="0"/>
              <a:t>COMMITTEE CHARGE [BOLD, “upper case”]</a:t>
            </a:r>
            <a:endParaRPr lang="en-US" dirty="0"/>
          </a:p>
          <a:p>
            <a:r>
              <a:rPr lang="en-US" b="1" dirty="0"/>
              <a:t>TASKS, GOALS AND OBJECTIVES [BOLD, “upper case”]</a:t>
            </a:r>
            <a:r>
              <a:rPr lang="en-US" dirty="0"/>
              <a:t> (optional) </a:t>
            </a:r>
          </a:p>
          <a:p>
            <a:r>
              <a:rPr lang="en-US" b="1" dirty="0"/>
              <a:t>SCOPE OF AUTHORITY [BOLD, “upper case”]</a:t>
            </a:r>
            <a:endParaRPr lang="en-US" dirty="0"/>
          </a:p>
          <a:p>
            <a:r>
              <a:rPr lang="en-US" b="1" dirty="0"/>
              <a:t>PROVIDES REPORTS TO [BOLD, “upper case”]</a:t>
            </a:r>
            <a:r>
              <a:rPr lang="en-US" dirty="0"/>
              <a:t> may also use “</a:t>
            </a:r>
            <a:r>
              <a:rPr lang="en-US" b="1" dirty="0"/>
              <a:t>REPORTS OUT TO</a:t>
            </a:r>
            <a:r>
              <a:rPr lang="en-US" dirty="0"/>
              <a:t>”</a:t>
            </a:r>
          </a:p>
          <a:p>
            <a:r>
              <a:rPr lang="en-US" b="1" dirty="0"/>
              <a:t>COMMUNICATES WITH [BOLD, “upper case”] </a:t>
            </a:r>
            <a:r>
              <a:rPr lang="en-US" dirty="0"/>
              <a:t>may be combined with “Reports” to avoid duplication</a:t>
            </a:r>
          </a:p>
          <a:p>
            <a:r>
              <a:rPr lang="en-US" b="1" dirty="0"/>
              <a:t>MEMERSHIP [BOLD, “upper case”]</a:t>
            </a:r>
            <a:r>
              <a:rPr lang="en-US" dirty="0"/>
              <a:t> bullet list is preferred</a:t>
            </a:r>
          </a:p>
          <a:p>
            <a:r>
              <a:rPr lang="en-US" b="1" dirty="0"/>
              <a:t>ALLIGNMENT WITH ACCREDITAITON [BOLD, “upper case”]</a:t>
            </a:r>
            <a:r>
              <a:rPr lang="en-US" dirty="0"/>
              <a:t>: </a:t>
            </a:r>
            <a:r>
              <a:rPr lang="en-US" u="sng" dirty="0">
                <a:hlinkClick r:id="rId4"/>
              </a:rPr>
              <a:t>ACCJC Standards</a:t>
            </a:r>
            <a:endParaRPr lang="en-US" dirty="0"/>
          </a:p>
          <a:p>
            <a:pPr lvl="0"/>
            <a:r>
              <a:rPr lang="en-US" dirty="0"/>
              <a:t>List historical record of approval in chronological order from top to bottom</a:t>
            </a:r>
          </a:p>
          <a:p>
            <a:pPr lvl="1"/>
            <a:r>
              <a:rPr lang="en-US" i="1" dirty="0"/>
              <a:t>Approved by committee (date)</a:t>
            </a:r>
            <a:endParaRPr lang="en-US" dirty="0"/>
          </a:p>
          <a:p>
            <a:pPr lvl="1"/>
            <a:r>
              <a:rPr lang="en-US" i="1" dirty="0"/>
              <a:t>Reviewed by Executive Board (date)</a:t>
            </a:r>
            <a:endParaRPr lang="en-US" dirty="0"/>
          </a:p>
          <a:p>
            <a:pPr lvl="1"/>
            <a:r>
              <a:rPr lang="en-US" i="1" dirty="0"/>
              <a:t>Approved by Academic Senate (date)</a:t>
            </a:r>
            <a:endParaRPr lang="en-US" dirty="0"/>
          </a:p>
          <a:p>
            <a:pPr lvl="1"/>
            <a:r>
              <a:rPr lang="en-US" i="1" dirty="0"/>
              <a:t>Approved by College Council (date)</a:t>
            </a:r>
            <a:endParaRPr lang="en-US" dirty="0"/>
          </a:p>
          <a:p>
            <a:pPr lvl="1"/>
            <a:r>
              <a:rPr lang="en-US" i="1" dirty="0"/>
              <a:t>Effective Date (date)</a:t>
            </a:r>
            <a:endParaRPr lang="en-US" dirty="0"/>
          </a:p>
        </p:txBody>
      </p:sp>
    </p:spTree>
    <p:extLst>
      <p:ext uri="{BB962C8B-B14F-4D97-AF65-F5344CB8AC3E}">
        <p14:creationId xmlns:p14="http://schemas.microsoft.com/office/powerpoint/2010/main" val="260337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F8888-EF3F-BB6B-F37A-F1E0817422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65C4A2-E766-1F54-2CA0-E74D36AB65F5}"/>
              </a:ext>
            </a:extLst>
          </p:cNvPr>
          <p:cNvSpPr>
            <a:spLocks noGrp="1"/>
          </p:cNvSpPr>
          <p:nvPr>
            <p:ph type="title"/>
          </p:nvPr>
        </p:nvSpPr>
        <p:spPr>
          <a:xfrm>
            <a:off x="1778277" y="905791"/>
            <a:ext cx="8867951" cy="609599"/>
          </a:xfrm>
        </p:spPr>
        <p:txBody>
          <a:bodyPr>
            <a:normAutofit/>
          </a:bodyPr>
          <a:lstStyle/>
          <a:p>
            <a:r>
              <a:rPr lang="en-US" dirty="0"/>
              <a:t>Committee Charges – Composition cont’d</a:t>
            </a:r>
          </a:p>
        </p:txBody>
      </p:sp>
      <p:sp>
        <p:nvSpPr>
          <p:cNvPr id="3" name="Content Placeholder 2">
            <a:extLst>
              <a:ext uri="{FF2B5EF4-FFF2-40B4-BE49-F238E27FC236}">
                <a16:creationId xmlns:a16="http://schemas.microsoft.com/office/drawing/2014/main" id="{B5564E70-A634-8B1C-2001-C0994AB7670B}"/>
              </a:ext>
            </a:extLst>
          </p:cNvPr>
          <p:cNvSpPr>
            <a:spLocks noGrp="1"/>
          </p:cNvSpPr>
          <p:nvPr>
            <p:ph idx="1"/>
          </p:nvPr>
        </p:nvSpPr>
        <p:spPr>
          <a:xfrm>
            <a:off x="1778278" y="1701800"/>
            <a:ext cx="8584922" cy="4938486"/>
          </a:xfrm>
        </p:spPr>
        <p:txBody>
          <a:bodyPr>
            <a:normAutofit fontScale="85000" lnSpcReduction="20000"/>
          </a:bodyPr>
          <a:lstStyle/>
          <a:p>
            <a:r>
              <a:rPr lang="en-US" sz="2400" b="1" dirty="0"/>
              <a:t>Required/Preferred/Recommended</a:t>
            </a:r>
            <a:endParaRPr lang="en-US" sz="2000" dirty="0"/>
          </a:p>
          <a:p>
            <a:pPr lvl="1"/>
            <a:r>
              <a:rPr lang="en-US" sz="2134" dirty="0"/>
              <a:t>Charge must be accessible - </a:t>
            </a:r>
            <a:r>
              <a:rPr lang="en-US" sz="2134" u="sng" dirty="0">
                <a:hlinkClick r:id="rId2"/>
              </a:rPr>
              <a:t>standards</a:t>
            </a:r>
            <a:r>
              <a:rPr lang="en-US" sz="2134" dirty="0"/>
              <a:t> (required)</a:t>
            </a:r>
            <a:endParaRPr lang="en-US" sz="1734" dirty="0"/>
          </a:p>
          <a:p>
            <a:pPr lvl="1"/>
            <a:r>
              <a:rPr lang="en-US" sz="2134" dirty="0"/>
              <a:t>Arial font (required) </a:t>
            </a:r>
            <a:endParaRPr lang="en-US" sz="1734" dirty="0"/>
          </a:p>
          <a:p>
            <a:pPr lvl="1"/>
            <a:r>
              <a:rPr lang="en-US" sz="2134" dirty="0"/>
              <a:t>Word version (preferred – for editing purposes)</a:t>
            </a:r>
            <a:endParaRPr lang="en-US" sz="1734" dirty="0"/>
          </a:p>
          <a:p>
            <a:pPr lvl="1"/>
            <a:r>
              <a:rPr lang="en-US" sz="2134" dirty="0"/>
              <a:t>Landscape orientation (preferred)</a:t>
            </a:r>
            <a:endParaRPr lang="en-US" sz="1734" dirty="0"/>
          </a:p>
          <a:p>
            <a:pPr lvl="1"/>
            <a:r>
              <a:rPr lang="en-US" sz="2134" dirty="0"/>
              <a:t>Membership – use “admin” “faculty” “student” “group or designee” vs. titles (preferred)</a:t>
            </a:r>
            <a:endParaRPr lang="en-US" sz="1734" dirty="0"/>
          </a:p>
          <a:p>
            <a:pPr lvl="1"/>
            <a:r>
              <a:rPr lang="en-US" sz="2134" dirty="0"/>
              <a:t>Ensure voting and non-voting members are identified. </a:t>
            </a:r>
            <a:endParaRPr lang="en-US" sz="1734" dirty="0"/>
          </a:p>
          <a:p>
            <a:pPr lvl="1"/>
            <a:r>
              <a:rPr lang="en-US" sz="2134" dirty="0"/>
              <a:t>Ensure members are notified they are serving on the committee &amp; understand their role. </a:t>
            </a:r>
            <a:endParaRPr lang="en-US" sz="1734" dirty="0"/>
          </a:p>
          <a:p>
            <a:pPr lvl="1"/>
            <a:r>
              <a:rPr lang="en-US" sz="2134" dirty="0"/>
              <a:t>Ensure the charge is consistent with language in KCCD Board Policy, Academic Senate Constitution &amp; By-laws, and other related policies &amp; procedures (required)</a:t>
            </a:r>
            <a:endParaRPr lang="en-US" sz="1734" dirty="0"/>
          </a:p>
          <a:p>
            <a:pPr lvl="1"/>
            <a:r>
              <a:rPr lang="en-US" sz="2134" u="sng" dirty="0"/>
              <a:t>Mark Up Version Legend </a:t>
            </a:r>
            <a:r>
              <a:rPr lang="en-US" sz="2134" dirty="0"/>
              <a:t>(preferred)</a:t>
            </a:r>
            <a:endParaRPr lang="en-US" sz="1734" dirty="0"/>
          </a:p>
          <a:p>
            <a:pPr lvl="2"/>
            <a:r>
              <a:rPr lang="en-US" sz="1867" dirty="0"/>
              <a:t>Black language – Former Charge language unchanged</a:t>
            </a:r>
            <a:endParaRPr lang="en-US" sz="1467" dirty="0"/>
          </a:p>
          <a:p>
            <a:pPr lvl="2"/>
            <a:r>
              <a:rPr lang="en-US" sz="1867" dirty="0"/>
              <a:t>New language – </a:t>
            </a:r>
            <a:r>
              <a:rPr lang="en-US" sz="1867" i="1" dirty="0">
                <a:solidFill>
                  <a:srgbClr val="C00000"/>
                </a:solidFill>
              </a:rPr>
              <a:t>Red, italics</a:t>
            </a:r>
            <a:endParaRPr lang="en-US" sz="1467" dirty="0">
              <a:solidFill>
                <a:srgbClr val="C00000"/>
              </a:solidFill>
            </a:endParaRPr>
          </a:p>
          <a:p>
            <a:pPr lvl="2"/>
            <a:r>
              <a:rPr lang="en-US" sz="1867" dirty="0"/>
              <a:t>Second new language – </a:t>
            </a:r>
            <a:r>
              <a:rPr lang="en-US" sz="1867" i="1" dirty="0">
                <a:solidFill>
                  <a:srgbClr val="0070C0"/>
                </a:solidFill>
              </a:rPr>
              <a:t>Blue, italics</a:t>
            </a:r>
            <a:endParaRPr lang="en-US" sz="1467" dirty="0">
              <a:solidFill>
                <a:srgbClr val="0070C0"/>
              </a:solidFill>
            </a:endParaRPr>
          </a:p>
          <a:p>
            <a:pPr lvl="2"/>
            <a:r>
              <a:rPr lang="en-US" sz="1867" dirty="0"/>
              <a:t>Third new language - </a:t>
            </a:r>
            <a:r>
              <a:rPr lang="en-US" sz="1867" i="1" dirty="0">
                <a:solidFill>
                  <a:schemeClr val="accent5">
                    <a:lumMod val="75000"/>
                  </a:schemeClr>
                </a:solidFill>
              </a:rPr>
              <a:t>Purple, italics</a:t>
            </a:r>
            <a:endParaRPr lang="en-US" sz="1467" dirty="0">
              <a:solidFill>
                <a:schemeClr val="accent5">
                  <a:lumMod val="75000"/>
                </a:schemeClr>
              </a:solidFill>
            </a:endParaRPr>
          </a:p>
          <a:p>
            <a:pPr lvl="2"/>
            <a:r>
              <a:rPr lang="en-US" sz="1867" dirty="0"/>
              <a:t>Deleted language – </a:t>
            </a:r>
            <a:r>
              <a:rPr lang="en-US" sz="1867" strike="sngStrike" dirty="0">
                <a:solidFill>
                  <a:srgbClr val="00B050"/>
                </a:solidFill>
              </a:rPr>
              <a:t>Green, strike out</a:t>
            </a:r>
            <a:endParaRPr lang="en-US" sz="1467" dirty="0">
              <a:solidFill>
                <a:srgbClr val="00B050"/>
              </a:solidFill>
            </a:endParaRPr>
          </a:p>
        </p:txBody>
      </p:sp>
    </p:spTree>
    <p:extLst>
      <p:ext uri="{BB962C8B-B14F-4D97-AF65-F5344CB8AC3E}">
        <p14:creationId xmlns:p14="http://schemas.microsoft.com/office/powerpoint/2010/main" val="2645408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D150-855C-7C34-1D3A-C54FD3131B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A35C0-F2C3-5DC3-6CED-5BB0E5B793E6}"/>
              </a:ext>
            </a:extLst>
          </p:cNvPr>
          <p:cNvSpPr>
            <a:spLocks noGrp="1"/>
          </p:cNvSpPr>
          <p:nvPr>
            <p:ph type="title"/>
          </p:nvPr>
        </p:nvSpPr>
        <p:spPr>
          <a:xfrm>
            <a:off x="1778277" y="905791"/>
            <a:ext cx="8867951" cy="609599"/>
          </a:xfrm>
        </p:spPr>
        <p:txBody>
          <a:bodyPr>
            <a:normAutofit/>
          </a:bodyPr>
          <a:lstStyle/>
          <a:p>
            <a:r>
              <a:rPr lang="en-US" dirty="0"/>
              <a:t>Committee Charge Review Process</a:t>
            </a:r>
          </a:p>
        </p:txBody>
      </p:sp>
      <p:sp>
        <p:nvSpPr>
          <p:cNvPr id="3" name="Content Placeholder 2">
            <a:extLst>
              <a:ext uri="{FF2B5EF4-FFF2-40B4-BE49-F238E27FC236}">
                <a16:creationId xmlns:a16="http://schemas.microsoft.com/office/drawing/2014/main" id="{842E50ED-E867-68D0-2EE4-AE6E0BCB49F3}"/>
              </a:ext>
            </a:extLst>
          </p:cNvPr>
          <p:cNvSpPr>
            <a:spLocks noGrp="1"/>
          </p:cNvSpPr>
          <p:nvPr>
            <p:ph idx="1"/>
          </p:nvPr>
        </p:nvSpPr>
        <p:spPr>
          <a:xfrm>
            <a:off x="1778278" y="1701799"/>
            <a:ext cx="8584922" cy="4666343"/>
          </a:xfrm>
        </p:spPr>
        <p:txBody>
          <a:bodyPr>
            <a:normAutofit fontScale="77500" lnSpcReduction="20000"/>
          </a:bodyPr>
          <a:lstStyle/>
          <a:p>
            <a:pPr marL="495301" indent="-457200">
              <a:buFont typeface="+mj-lt"/>
              <a:buAutoNum type="arabicPeriod"/>
            </a:pPr>
            <a:r>
              <a:rPr lang="en-US" sz="2400" dirty="0"/>
              <a:t>The committee reviews its charge each Fall semester (if there are no changes, document in Committee Report). </a:t>
            </a:r>
            <a:endParaRPr lang="en-US" sz="2000" dirty="0"/>
          </a:p>
          <a:p>
            <a:pPr marL="495301" indent="-457200">
              <a:buFont typeface="+mj-lt"/>
              <a:buAutoNum type="arabicPeriod"/>
            </a:pPr>
            <a:r>
              <a:rPr lang="en-US" sz="2400" dirty="0"/>
              <a:t>The committee makes proposed revisions (approved by the committee). </a:t>
            </a:r>
            <a:endParaRPr lang="en-US" sz="2000" dirty="0"/>
          </a:p>
          <a:p>
            <a:pPr marL="495301" indent="-457200">
              <a:buFont typeface="+mj-lt"/>
              <a:buAutoNum type="arabicPeriod"/>
            </a:pPr>
            <a:r>
              <a:rPr lang="en-US" sz="2400" dirty="0"/>
              <a:t>The charge with proposed revisions is submitted to the AS E-Board. </a:t>
            </a:r>
            <a:endParaRPr lang="en-US" sz="2000" dirty="0"/>
          </a:p>
          <a:p>
            <a:pPr marL="495301" indent="-457200">
              <a:buFont typeface="+mj-lt"/>
              <a:buAutoNum type="arabicPeriod"/>
            </a:pPr>
            <a:r>
              <a:rPr lang="en-US" sz="2400" dirty="0"/>
              <a:t>AS lists the charge on the agenda under consent.</a:t>
            </a:r>
            <a:endParaRPr lang="en-US" sz="2000" dirty="0"/>
          </a:p>
          <a:p>
            <a:pPr marL="495301" indent="-457200">
              <a:buFont typeface="+mj-lt"/>
              <a:buAutoNum type="arabicPeriod"/>
            </a:pPr>
            <a:r>
              <a:rPr lang="en-US" sz="2400" dirty="0"/>
              <a:t>CC lists the charge on the agenda item under Consent</a:t>
            </a:r>
            <a:endParaRPr lang="en-US" sz="2000" dirty="0"/>
          </a:p>
          <a:p>
            <a:pPr marL="800117" lvl="1" indent="-457200">
              <a:buFont typeface="+mj-lt"/>
              <a:buAutoNum type="alphaLcPeriod"/>
            </a:pPr>
            <a:r>
              <a:rPr lang="en-US" sz="2000" dirty="0"/>
              <a:t>If the charge is pulled from consent &amp; either amended or denied, the President’s Assistant will inform the Chairs. </a:t>
            </a:r>
          </a:p>
          <a:p>
            <a:pPr marL="419103" indent="-342900">
              <a:buFont typeface="+mj-lt"/>
              <a:buAutoNum type="arabicPeriod"/>
            </a:pPr>
            <a:r>
              <a:rPr lang="en-US" sz="2366" dirty="0"/>
              <a:t>The approved charge is updated (clean up doc to final version) – by Chair or AS office</a:t>
            </a:r>
          </a:p>
          <a:p>
            <a:pPr marL="800117" lvl="1" indent="-457200">
              <a:buFont typeface="+mj-lt"/>
              <a:buAutoNum type="alphaLcPeriod"/>
            </a:pPr>
            <a:r>
              <a:rPr lang="en-US" sz="2000" dirty="0"/>
              <a:t>Finalize edits</a:t>
            </a:r>
            <a:endParaRPr lang="en-US" sz="1800" dirty="0"/>
          </a:p>
          <a:p>
            <a:pPr marL="800117" lvl="1" indent="-457200">
              <a:buFont typeface="+mj-lt"/>
              <a:buAutoNum type="alphaLcPeriod"/>
            </a:pPr>
            <a:r>
              <a:rPr lang="en-US" sz="2000" dirty="0"/>
              <a:t>Add approvals &amp; effective date (ensure membership isn’t impacted, if so -it will be effective the following Fall semester).</a:t>
            </a:r>
            <a:endParaRPr lang="en-US" sz="1800" dirty="0"/>
          </a:p>
          <a:p>
            <a:pPr marL="800117" lvl="1" indent="-457200">
              <a:buFont typeface="+mj-lt"/>
              <a:buAutoNum type="alphaLcPeriod"/>
            </a:pPr>
            <a:r>
              <a:rPr lang="en-US" sz="2000" dirty="0"/>
              <a:t>Two charge documents (accessible word &amp; accessible PDF document).</a:t>
            </a:r>
            <a:endParaRPr lang="en-US" sz="1800" dirty="0"/>
          </a:p>
          <a:p>
            <a:pPr marL="800117" lvl="1" indent="-457200">
              <a:buFont typeface="+mj-lt"/>
              <a:buAutoNum type="alphaLcPeriod"/>
            </a:pPr>
            <a:r>
              <a:rPr lang="en-US" sz="2000" dirty="0"/>
              <a:t>Confirm final version with Chair(s), AS-P.</a:t>
            </a:r>
            <a:endParaRPr lang="en-US" sz="1800" dirty="0"/>
          </a:p>
          <a:p>
            <a:pPr marL="419103" indent="-342900">
              <a:buFont typeface="+mj-lt"/>
              <a:buAutoNum type="arabicPeriod"/>
            </a:pPr>
            <a:r>
              <a:rPr lang="en-US" sz="2366" dirty="0"/>
              <a:t>The charge is posted to the committee’s webpage &amp; the Senate webpage (charge repository section).</a:t>
            </a:r>
          </a:p>
          <a:p>
            <a:pPr marL="419103" indent="-342900">
              <a:buFont typeface="+mj-lt"/>
              <a:buAutoNum type="arabicPeriod"/>
            </a:pPr>
            <a:r>
              <a:rPr lang="en-US" sz="2366" dirty="0"/>
              <a:t>Update Committee Charge master tracking sheet. </a:t>
            </a:r>
          </a:p>
          <a:p>
            <a:pPr marL="685817" lvl="1" indent="-342900">
              <a:buFont typeface="+mj-lt"/>
              <a:buAutoNum type="arabicPeriod"/>
            </a:pPr>
            <a:endParaRPr lang="en-US" sz="1800" dirty="0"/>
          </a:p>
        </p:txBody>
      </p:sp>
    </p:spTree>
    <p:extLst>
      <p:ext uri="{BB962C8B-B14F-4D97-AF65-F5344CB8AC3E}">
        <p14:creationId xmlns:p14="http://schemas.microsoft.com/office/powerpoint/2010/main" val="2447679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C7DFE-E56B-9001-FAB7-8AB7A1646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C78D4D-DCBF-3156-A627-4BB945F26ADB}"/>
              </a:ext>
            </a:extLst>
          </p:cNvPr>
          <p:cNvSpPr>
            <a:spLocks noGrp="1"/>
          </p:cNvSpPr>
          <p:nvPr>
            <p:ph type="title"/>
          </p:nvPr>
        </p:nvSpPr>
        <p:spPr>
          <a:xfrm>
            <a:off x="1778277" y="905791"/>
            <a:ext cx="8867951" cy="609599"/>
          </a:xfrm>
        </p:spPr>
        <p:txBody>
          <a:bodyPr>
            <a:normAutofit/>
          </a:bodyPr>
          <a:lstStyle/>
          <a:p>
            <a:r>
              <a:rPr lang="en-US" dirty="0"/>
              <a:t>Committee Charges – Annual Review</a:t>
            </a:r>
          </a:p>
        </p:txBody>
      </p:sp>
      <p:sp>
        <p:nvSpPr>
          <p:cNvPr id="3" name="Content Placeholder 2">
            <a:extLst>
              <a:ext uri="{FF2B5EF4-FFF2-40B4-BE49-F238E27FC236}">
                <a16:creationId xmlns:a16="http://schemas.microsoft.com/office/drawing/2014/main" id="{21864062-6B03-FC57-91A9-3D5FBCACF252}"/>
              </a:ext>
            </a:extLst>
          </p:cNvPr>
          <p:cNvSpPr>
            <a:spLocks noGrp="1"/>
          </p:cNvSpPr>
          <p:nvPr>
            <p:ph idx="1"/>
          </p:nvPr>
        </p:nvSpPr>
        <p:spPr>
          <a:xfrm>
            <a:off x="1778278" y="1701800"/>
            <a:ext cx="8584922" cy="4938486"/>
          </a:xfrm>
        </p:spPr>
        <p:txBody>
          <a:bodyPr>
            <a:normAutofit fontScale="92500"/>
          </a:bodyPr>
          <a:lstStyle/>
          <a:p>
            <a:r>
              <a:rPr lang="en-US" sz="2400" dirty="0"/>
              <a:t>Academic Senate Constitution &amp; By-laws: Article VIII-Committees, Section 7, 4</a:t>
            </a:r>
            <a:r>
              <a:rPr lang="en-US" sz="2400" baseline="30000" dirty="0"/>
              <a:t>th</a:t>
            </a:r>
            <a:r>
              <a:rPr lang="en-US" sz="2400" dirty="0"/>
              <a:t> paragraph</a:t>
            </a:r>
            <a:r>
              <a:rPr lang="en-US" sz="2400" b="1" dirty="0"/>
              <a:t>:</a:t>
            </a:r>
            <a:r>
              <a:rPr lang="en-US" sz="2400" dirty="0"/>
              <a:t> College-wide Committee Charges are to be reviewed annually in the Fall semester and any revisions must be approved by the Senate (body rep.) before the new charge can take effect. </a:t>
            </a:r>
            <a:endParaRPr lang="en-US" sz="2000" dirty="0"/>
          </a:p>
          <a:p>
            <a:r>
              <a:rPr lang="en-US" sz="2400" dirty="0"/>
              <a:t>Past President Fliger (10/11/2024) asked that </a:t>
            </a:r>
            <a:r>
              <a:rPr lang="en-US" sz="2400" i="1" dirty="0"/>
              <a:t>the committee review its charge, and it should either reflect the work that committee does or change the charge. </a:t>
            </a:r>
            <a:endParaRPr lang="en-US" sz="2000" dirty="0"/>
          </a:p>
          <a:p>
            <a:r>
              <a:rPr lang="en-US" sz="2400" dirty="0"/>
              <a:t>Past President Fliger (College Council-2025) announced that he will </a:t>
            </a:r>
            <a:r>
              <a:rPr lang="en-US" sz="2400" i="1" dirty="0"/>
              <a:t>no longer accept committee work if they have not reviewed &amp; updated their charge by the end of the Fall Semester.</a:t>
            </a:r>
            <a:r>
              <a:rPr lang="en-US" sz="2400" dirty="0"/>
              <a:t> </a:t>
            </a:r>
          </a:p>
          <a:p>
            <a:pPr lvl="1"/>
            <a:r>
              <a:rPr lang="en-US" dirty="0">
                <a:hlinkClick r:id="rId2"/>
              </a:rPr>
              <a:t>Standing Committee Charge Annual Review</a:t>
            </a:r>
            <a:r>
              <a:rPr lang="en-US" dirty="0"/>
              <a:t> – Senate Approved Option C: “Academic Senate revise Bylaws to be more lenient and require a committee charge review at least every two years.”</a:t>
            </a:r>
            <a:endParaRPr lang="en-US" sz="1800" dirty="0"/>
          </a:p>
        </p:txBody>
      </p:sp>
    </p:spTree>
    <p:extLst>
      <p:ext uri="{BB962C8B-B14F-4D97-AF65-F5344CB8AC3E}">
        <p14:creationId xmlns:p14="http://schemas.microsoft.com/office/powerpoint/2010/main" val="353484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5C30B-26F2-7A98-7C1B-EC7B3385D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55238-C828-2D32-E2DD-99DBCA64435F}"/>
              </a:ext>
            </a:extLst>
          </p:cNvPr>
          <p:cNvSpPr>
            <a:spLocks noGrp="1"/>
          </p:cNvSpPr>
          <p:nvPr>
            <p:ph type="title"/>
          </p:nvPr>
        </p:nvSpPr>
        <p:spPr>
          <a:xfrm>
            <a:off x="1778277" y="905791"/>
            <a:ext cx="8867951" cy="609599"/>
          </a:xfrm>
        </p:spPr>
        <p:txBody>
          <a:bodyPr>
            <a:normAutofit/>
          </a:bodyPr>
          <a:lstStyle/>
          <a:p>
            <a:r>
              <a:rPr lang="en-US" dirty="0"/>
              <a:t>Committee Charges &amp; Job Descriptions</a:t>
            </a:r>
          </a:p>
        </p:txBody>
      </p:sp>
      <p:sp>
        <p:nvSpPr>
          <p:cNvPr id="3" name="Content Placeholder 2">
            <a:extLst>
              <a:ext uri="{FF2B5EF4-FFF2-40B4-BE49-F238E27FC236}">
                <a16:creationId xmlns:a16="http://schemas.microsoft.com/office/drawing/2014/main" id="{44C3B994-5DFF-FB26-BB4B-198A27BD8B7D}"/>
              </a:ext>
            </a:extLst>
          </p:cNvPr>
          <p:cNvSpPr>
            <a:spLocks noGrp="1"/>
          </p:cNvSpPr>
          <p:nvPr>
            <p:ph idx="1"/>
          </p:nvPr>
        </p:nvSpPr>
        <p:spPr>
          <a:xfrm>
            <a:off x="1778278" y="1701800"/>
            <a:ext cx="8584922" cy="4938486"/>
          </a:xfrm>
        </p:spPr>
        <p:txBody>
          <a:bodyPr>
            <a:normAutofit fontScale="70000" lnSpcReduction="20000"/>
          </a:bodyPr>
          <a:lstStyle/>
          <a:p>
            <a:r>
              <a:rPr lang="en-US" sz="2400" dirty="0"/>
              <a:t>AS - Charge approved by E-Board 10/2025 / JD – C’s &amp; B’s</a:t>
            </a:r>
          </a:p>
          <a:p>
            <a:r>
              <a:rPr lang="en-US" sz="2400" dirty="0"/>
              <a:t>AIQ	 - Charge approved by E-Board 10/2025 / JD revised 2025</a:t>
            </a:r>
          </a:p>
          <a:p>
            <a:r>
              <a:rPr lang="en-US" sz="2400" dirty="0"/>
              <a:t>AC - Charge reviewed-no changes 10/2025 / JD revised 2024</a:t>
            </a:r>
          </a:p>
          <a:p>
            <a:r>
              <a:rPr lang="en-US" sz="2400" dirty="0"/>
              <a:t>BAC - Charge approved by CC 10/2025 /JD - none</a:t>
            </a:r>
          </a:p>
          <a:p>
            <a:r>
              <a:rPr lang="en-US" sz="2400" dirty="0"/>
              <a:t>BTC - Charge last revised/approved 12/2024 / JD - none</a:t>
            </a:r>
          </a:p>
          <a:p>
            <a:r>
              <a:rPr lang="en-US" sz="2400" dirty="0"/>
              <a:t>CRC - Charge approved by E-Board 10/2025 / JD revised 2025</a:t>
            </a:r>
          </a:p>
          <a:p>
            <a:r>
              <a:rPr lang="en-US" sz="2400" dirty="0"/>
              <a:t>DEI - Charge approved by Senate 10/2024 / JD none</a:t>
            </a:r>
          </a:p>
          <a:p>
            <a:r>
              <a:rPr lang="en-US" sz="2400" dirty="0"/>
              <a:t>EODAC	Charge approved by Senate 10/15/2025 / JD revised 2025</a:t>
            </a:r>
          </a:p>
          <a:p>
            <a:r>
              <a:rPr lang="en-US" sz="2400" dirty="0"/>
              <a:t>EMC - Charge approved by CC 11/2024 /JD revised 2025</a:t>
            </a:r>
          </a:p>
          <a:p>
            <a:r>
              <a:rPr lang="en-US" sz="2400" dirty="0"/>
              <a:t>EC  - Charge approved by CC 11/2024 /JD 2025</a:t>
            </a:r>
          </a:p>
          <a:p>
            <a:r>
              <a:rPr lang="en-US" sz="2400" dirty="0"/>
              <a:t>FSC - Charge approved by CC 2023 /JD none</a:t>
            </a:r>
          </a:p>
          <a:p>
            <a:r>
              <a:rPr lang="en-US" sz="2400" dirty="0"/>
              <a:t>ISIT - Charge approved by CC 5/2025 /JD revised 2010</a:t>
            </a:r>
          </a:p>
          <a:p>
            <a:r>
              <a:rPr lang="en-US" sz="2400" dirty="0"/>
              <a:t>PDC - Charge approved by CC 5/2025 /JD 2025</a:t>
            </a:r>
          </a:p>
          <a:p>
            <a:r>
              <a:rPr lang="en-US" sz="2400" dirty="0"/>
              <a:t>FC - Charge approved by CC 10/2025 /JD none</a:t>
            </a:r>
          </a:p>
          <a:p>
            <a:r>
              <a:rPr lang="en-US" sz="2400" dirty="0"/>
              <a:t>PRC - Charge approved by CC 11/2025 /JD2024</a:t>
            </a:r>
          </a:p>
          <a:p>
            <a:r>
              <a:rPr lang="en-US" sz="2400" dirty="0"/>
              <a:t>CCC - Charge approved by CC 11/2025 /JD 2025</a:t>
            </a:r>
          </a:p>
          <a:p>
            <a:r>
              <a:rPr lang="en-US" sz="2400" dirty="0"/>
              <a:t>SC - Charge approved by CC 4/2024 /JD none</a:t>
            </a:r>
          </a:p>
          <a:p>
            <a:r>
              <a:rPr lang="en-US" sz="2400" dirty="0"/>
              <a:t>SAC - Charge approved by CC 12/2024 /JD none</a:t>
            </a:r>
          </a:p>
          <a:p>
            <a:pPr marL="342917" lvl="1" indent="0">
              <a:buNone/>
            </a:pPr>
            <a:endParaRPr lang="en-US" sz="1800" dirty="0"/>
          </a:p>
        </p:txBody>
      </p:sp>
    </p:spTree>
    <p:extLst>
      <p:ext uri="{BB962C8B-B14F-4D97-AF65-F5344CB8AC3E}">
        <p14:creationId xmlns:p14="http://schemas.microsoft.com/office/powerpoint/2010/main" val="1809572232"/>
      </p:ext>
    </p:extLst>
  </p:cSld>
  <p:clrMapOvr>
    <a:masterClrMapping/>
  </p:clrMapOvr>
</p:sld>
</file>

<file path=ppt/theme/theme1.xml><?xml version="1.0" encoding="utf-8"?>
<a:theme xmlns:a="http://schemas.openxmlformats.org/drawingml/2006/main" name="Office Theme">
  <a:themeElements>
    <a:clrScheme name="ASCCC Brand Colors 2021">
      <a:dk1>
        <a:srgbClr val="04A193"/>
      </a:dk1>
      <a:lt1>
        <a:srgbClr val="FFFFFF"/>
      </a:lt1>
      <a:dk2>
        <a:srgbClr val="044C7F"/>
      </a:dk2>
      <a:lt2>
        <a:srgbClr val="E7E6E6"/>
      </a:lt2>
      <a:accent1>
        <a:srgbClr val="8955A5"/>
      </a:accent1>
      <a:accent2>
        <a:srgbClr val="044C7F"/>
      </a:accent2>
      <a:accent3>
        <a:srgbClr val="B92083"/>
      </a:accent3>
      <a:accent4>
        <a:srgbClr val="24B6A8"/>
      </a:accent4>
      <a:accent5>
        <a:srgbClr val="F05A28"/>
      </a:accent5>
      <a:accent6>
        <a:srgbClr val="4983C4"/>
      </a:accent6>
      <a:hlink>
        <a:srgbClr val="044C7F"/>
      </a:hlink>
      <a:folHlink>
        <a:srgbClr val="044C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pt template 2021 Watercolor" id="{EC76D762-A8FA-D047-BAA8-B208C1AAC677}" vid="{87A44A1E-F127-FB44-BF5A-3A443F0129F9}"/>
    </a:ext>
  </a:extLst>
</a:theme>
</file>

<file path=ppt/theme/theme2.xml><?xml version="1.0" encoding="utf-8"?>
<a:theme xmlns:a="http://schemas.openxmlformats.org/drawingml/2006/main" name="1_Office Theme">
  <a:themeElements>
    <a:clrScheme name="Bakersfield College">
      <a:dk1>
        <a:srgbClr val="000000"/>
      </a:dk1>
      <a:lt1>
        <a:srgbClr val="FFFFFF"/>
      </a:lt1>
      <a:dk2>
        <a:srgbClr val="000000"/>
      </a:dk2>
      <a:lt2>
        <a:srgbClr val="FFFFFF"/>
      </a:lt2>
      <a:accent1>
        <a:srgbClr val="B10B2C"/>
      </a:accent1>
      <a:accent2>
        <a:srgbClr val="F38F09"/>
      </a:accent2>
      <a:accent3>
        <a:srgbClr val="008E00"/>
      </a:accent3>
      <a:accent4>
        <a:srgbClr val="009192"/>
      </a:accent4>
      <a:accent5>
        <a:srgbClr val="942092"/>
      </a:accent5>
      <a:accent6>
        <a:srgbClr val="F2EF11"/>
      </a:accent6>
      <a:hlink>
        <a:srgbClr val="B10B2C"/>
      </a:hlink>
      <a:folHlink>
        <a:srgbClr val="B10B2C"/>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C Powerpoint Template" id="{0FA9C4F6-565D-E947-8511-25DC22008B7A}" vid="{B3E5F971-7EBA-6C44-B1D9-A3B9B4D0AE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1540</TotalTime>
  <Words>2228</Words>
  <Application>Microsoft Office PowerPoint</Application>
  <PresentationFormat>Widescreen</PresentationFormat>
  <Paragraphs>225</Paragraphs>
  <Slides>31</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ＭＳ Ｐゴシック</vt:lpstr>
      <vt:lpstr>Arial</vt:lpstr>
      <vt:lpstr>Calibri</vt:lpstr>
      <vt:lpstr>Gill Sans</vt:lpstr>
      <vt:lpstr>Palatino</vt:lpstr>
      <vt:lpstr>Proxima Nova Rg</vt:lpstr>
      <vt:lpstr>Times New Roman</vt:lpstr>
      <vt:lpstr>Office Theme</vt:lpstr>
      <vt:lpstr>1_Office Theme</vt:lpstr>
      <vt:lpstr>Committee of Co-Chairs October 17, 2025 CC 233 @ 9am Contains Slides adapted from ASCCC Collegiality in Action (BC 2023)</vt:lpstr>
      <vt:lpstr>Agenda</vt:lpstr>
      <vt:lpstr>Committee Chairs Best Practices: Roy Allard &amp; Joe Grubbs (Safety Advisory Committee) </vt:lpstr>
      <vt:lpstr>Committee of Co-Chairs Charge</vt:lpstr>
      <vt:lpstr>Committee Charges - Composition</vt:lpstr>
      <vt:lpstr>Committee Charges – Composition cont’d</vt:lpstr>
      <vt:lpstr>Committee Charge Review Process</vt:lpstr>
      <vt:lpstr>Committee Charges – Annual Review</vt:lpstr>
      <vt:lpstr>Committee Charges &amp; Job Descriptions</vt:lpstr>
      <vt:lpstr>Accessibility &amp; Committee Website Training</vt:lpstr>
      <vt:lpstr>Accessibility &amp; Committee Website Training Completion</vt:lpstr>
      <vt:lpstr>The following slides are adapted from the Academic Senate for California Community Colleges (ASCCC) Bakersfield College Visit on Collegial in Action (2023) </vt:lpstr>
      <vt:lpstr>Governance in the California Community Colleges</vt:lpstr>
      <vt:lpstr>Participatory Governance</vt:lpstr>
      <vt:lpstr>Title 5 Terminology: Effective Participation</vt:lpstr>
      <vt:lpstr>Benefits and Values of our Governance System</vt:lpstr>
      <vt:lpstr>The Law – Education Code Ed Code § 70902(b)(7)</vt:lpstr>
      <vt:lpstr>Regulation – Title 5 Title 5 §53203</vt:lpstr>
      <vt:lpstr>Regulation – Title 5 Title 5 §53200</vt:lpstr>
      <vt:lpstr>Regulation – Academic Senates Title 5 § 53203</vt:lpstr>
      <vt:lpstr>Important Notes on Collegial Consultation</vt:lpstr>
      <vt:lpstr>Academic and Professional Matters</vt:lpstr>
      <vt:lpstr>Regulation – Academic Senates Title 5 § 53200</vt:lpstr>
      <vt:lpstr>Regulation – Academic Senates Title 5 § 53200 (cont’d)</vt:lpstr>
      <vt:lpstr>Regulation – Academic Senates Title 5 § 53200 (cont’d)(2)</vt:lpstr>
      <vt:lpstr>Other Legal Provisions Related to the Academic Senates</vt:lpstr>
      <vt:lpstr>Other Legal Provisions Related to the Academic Senates – cont’d</vt:lpstr>
      <vt:lpstr>AB 1725: Redefining our System</vt:lpstr>
      <vt:lpstr>AB 1725: Redefining our System (cont’d)</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Plenary Planning</dc:title>
  <dc:creator>Krystinne Mica</dc:creator>
  <cp:lastModifiedBy>Rebecka Zepeda</cp:lastModifiedBy>
  <cp:revision>44</cp:revision>
  <dcterms:created xsi:type="dcterms:W3CDTF">2021-08-05T18:38:53Z</dcterms:created>
  <dcterms:modified xsi:type="dcterms:W3CDTF">2025-10-17T09:00:47Z</dcterms:modified>
</cp:coreProperties>
</file>