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87" r:id="rId5"/>
    <p:sldId id="290" r:id="rId6"/>
    <p:sldId id="282" r:id="rId7"/>
    <p:sldId id="291" r:id="rId8"/>
    <p:sldId id="288" r:id="rId9"/>
    <p:sldId id="295" r:id="rId10"/>
    <p:sldId id="298" r:id="rId11"/>
    <p:sldId id="297" r:id="rId12"/>
    <p:sldId id="296" r:id="rId13"/>
    <p:sldId id="283" r:id="rId14"/>
    <p:sldId id="28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B55F9-5822-434F-921E-D270E5BFBD55}" v="1" dt="2024-05-02T03:44:54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867F-434E-AC2C-EED5-8B33D4D11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2A4CE-787D-C78E-FB23-DB68F8E98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01E7D-D257-19FE-F14D-D5D1C3BD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F413F-EDFD-9B84-9686-8CD52463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38CE9-E470-316F-296A-7DD74C87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3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3456-0884-B46D-75CF-5396D88F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D0519-B71E-CE10-5F4B-254F5689D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640B1-F644-9524-5F66-09D60633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DA0D8-49A4-2C0A-4247-E6EB52A2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0398-F511-56FC-3B28-11D1BBFE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9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3F56C-9433-DDD9-6979-3CFD77BB6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2DBCA-9102-C40E-B6D5-3305223E5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A057C-DF49-E3D6-0ABA-56F5276C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A982-4F3A-8C93-CCE6-0682912C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701F-FB8F-D540-3573-FBF4ACAB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A47A-AABF-FF3B-3D0E-4E7073B9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5F91-1489-919D-F153-361E9A16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D87C6-B2F5-F66F-4A78-F84DBE16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9AB9-38D9-4FB5-1B54-2040882D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92DD4-A21F-24B3-AA32-F24E09C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5F88-FB3B-EBA4-4437-FC74A5D6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20BF6-214F-F3EF-26AD-80B72296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3BDA3-67A1-0C3F-490B-7D662925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BD55-826F-E43B-7E01-581E23EC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C6B66-0562-926F-C0C0-51D7E5D0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25F4-3D76-C5DB-D87B-8BF4153C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558B-0A14-856C-A243-B0E4441A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76320-2E0F-5BA5-8672-7CAFA994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FF1A-F63F-68AE-10F4-07C3837B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0A4EA-45B0-7CA2-6393-F81D304F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5D36-4BA5-74F6-3FFE-682A5A1A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543A-59F9-2724-0110-A62689D4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DC0DB-793C-78A8-5475-3952504B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5FD51-468A-A101-B47F-36A5904E9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4EF0E-657A-46F8-8969-092AA5FB0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479B0-5F78-14C5-4149-AF1EBF784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18480-A79D-1EEC-20D8-205218A5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1DF72-974E-E196-F24E-E277BC24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F6994-0665-C4F8-1BBB-9B64D92D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B097-4D5A-6BC4-02B4-BA89EFE4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E086A-212E-06DB-B105-C4B27272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6EB4D-0E67-4537-C1FF-DF96E14C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EC3CC-0079-5802-ABE2-E86F3BA5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4C6EF-88AA-CC8E-5684-B18E7393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D5EE9-B56C-34E3-DABA-52057FA6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22CB-30B5-DFAB-08EF-08F2056D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9195-7EB6-3029-B3F3-8E7B0BC8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5796-8C18-4616-C106-8D86CB00B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75E0F-8064-43BB-915E-630B908F4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C4235-C6D6-94DF-C5F8-B2D3EDEE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BBD28-9AC6-01EA-8480-D0CB68BC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BBE16-E9E1-057D-FE6D-D9A802E2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59BB-F40F-59F8-8C5F-05544542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773F6-BD37-13D9-44E2-6EF48317B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DB576-242F-37B4-4690-AEA48365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3A5C-D778-55A1-7BEA-163104FE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5E5EF-CC55-AB99-24D3-BF525A4F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02D4C-5DB9-082E-2F25-720BF253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738BB-437A-E1C7-184E-0A1C9E38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6447-8026-4839-705C-B7F72718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C53A-BC04-67A4-7E48-DBB97020C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9854-FCFE-4666-8959-A216A1870D4A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4209-865F-5A06-9C8D-9CB21F4C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F9FF7-208B-E4EF-A0EC-8341C2ADE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40A7-8922-4AE2-85D0-1995722B3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akersfieldcollege.edu/about/administration/accountability/strategic-direction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C33DE4-6FDA-AFE3-C96C-B43F13D37B82}"/>
              </a:ext>
            </a:extLst>
          </p:cNvPr>
          <p:cNvSpPr txBox="1">
            <a:spLocks/>
          </p:cNvSpPr>
          <p:nvPr/>
        </p:nvSpPr>
        <p:spPr>
          <a:xfrm>
            <a:off x="1524000" y="531018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 to College Council - Spring 2024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r>
              <a:rPr lang="en-US" dirty="0"/>
              <a:t>Kristin Rabe &amp; Manny Mourtzanos</a:t>
            </a:r>
          </a:p>
        </p:txBody>
      </p:sp>
      <p:pic>
        <p:nvPicPr>
          <p:cNvPr id="2050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F386922B-EE91-A52C-EFAD-58B400F9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394305-99B8-2FCE-38F6-42EA764AF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7" t="6660" b="-2"/>
          <a:stretch/>
        </p:blipFill>
        <p:spPr>
          <a:xfrm>
            <a:off x="2942579" y="713199"/>
            <a:ext cx="6306841" cy="4562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610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algn="l"/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Goal 2: Student Progression and Completion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A5F4E-424E-F385-D7B7-5BFC63F4AA38}"/>
              </a:ext>
            </a:extLst>
          </p:cNvPr>
          <p:cNvSpPr txBox="1"/>
          <p:nvPr/>
        </p:nvSpPr>
        <p:spPr>
          <a:xfrm>
            <a:off x="-317500" y="1417646"/>
            <a:ext cx="109759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Data Driven Support (3)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Financial Aid (2)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Academic Support (2)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Enrollment Trends </a:t>
            </a:r>
            <a:r>
              <a:rPr lang="en-US" sz="4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Related to the Pandemic (3)</a:t>
            </a:r>
            <a:endParaRPr lang="en-US" sz="4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Student Health and Basic Needs (3)</a:t>
            </a:r>
            <a:endParaRPr lang="en-US" sz="4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Dual Admission (1)</a:t>
            </a:r>
            <a:endParaRPr lang="en-US" sz="4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4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algn="l"/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Goal 3: Infrastructure &amp; Resource Development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A5F4E-424E-F385-D7B7-5BFC63F4AA38}"/>
              </a:ext>
            </a:extLst>
          </p:cNvPr>
          <p:cNvSpPr txBox="1"/>
          <p:nvPr/>
        </p:nvSpPr>
        <p:spPr>
          <a:xfrm>
            <a:off x="-1050928" y="1479548"/>
            <a:ext cx="109759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Private Philanthropy (3)</a:t>
            </a:r>
            <a:endParaRPr lang="en-US" sz="4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External Internet (3)</a:t>
            </a:r>
            <a:endParaRPr lang="en-US" sz="4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Campus Beautification (5)</a:t>
            </a:r>
            <a:endParaRPr lang="en-US" sz="4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09606E-D59C-E820-C05C-DD187FAF2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29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algn="l"/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Goal 4: Leadership and Engagement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A5F4E-424E-F385-D7B7-5BFC63F4AA38}"/>
              </a:ext>
            </a:extLst>
          </p:cNvPr>
          <p:cNvSpPr txBox="1"/>
          <p:nvPr/>
        </p:nvSpPr>
        <p:spPr>
          <a:xfrm>
            <a:off x="-1057279" y="1470037"/>
            <a:ext cx="127603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Economic and Workforce Development (3)</a:t>
            </a:r>
          </a:p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Faculty Diversification and Development (3)</a:t>
            </a:r>
          </a:p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Guided Pathways Leadership (2)</a:t>
            </a:r>
          </a:p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Academic Senate Leadership (3)</a:t>
            </a:r>
          </a:p>
          <a:p>
            <a:pPr marL="1943100" marR="0" lvl="3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Accessibility (3)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09606E-D59C-E820-C05C-DD187FAF2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317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Campus Lead(s) self-report a progress score </a:t>
            </a:r>
          </a:p>
          <a:p>
            <a:pPr marL="800100" lvl="1" indent="-342900" algn="l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Complete</a:t>
            </a:r>
          </a:p>
          <a:p>
            <a:pPr marL="800100" lvl="1" indent="-342900" algn="l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In Progress</a:t>
            </a:r>
          </a:p>
          <a:p>
            <a:pPr marL="800100" lvl="1" indent="-342900" algn="l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Not Started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100% response rate for 2024-25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No assessment on accompanying action plan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Aptos" panose="020B000402020202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Annual Report on Progress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C4559D-A1B9-C633-7173-FDCBC7269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19705-DB47-691B-CC21-CC8E14CC6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62" t="79991" b="4119"/>
          <a:stretch/>
        </p:blipFill>
        <p:spPr>
          <a:xfrm>
            <a:off x="4407704" y="3336924"/>
            <a:ext cx="838199" cy="728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0E79F-4ADB-BA1E-6286-895073445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45" t="79991" r="41448" b="4947"/>
          <a:stretch/>
        </p:blipFill>
        <p:spPr>
          <a:xfrm>
            <a:off x="4374368" y="2738279"/>
            <a:ext cx="838199" cy="686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499AA9-F526-EB28-8360-EC8C31156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9" t="79991" r="84413" b="5128"/>
          <a:stretch/>
        </p:blipFill>
        <p:spPr>
          <a:xfrm>
            <a:off x="4433898" y="2160792"/>
            <a:ext cx="657225" cy="6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7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333333"/>
                </a:solidFill>
                <a:latin typeface="Calibri" panose="020F0502020204030204" pitchFamily="34" charset="0"/>
              </a:rPr>
              <a:t>Recommend a one-year extension on Strategic Directions 2021-24 to align with the timing and cycle of Chancellor Bloomberg forthcoming Strategic Initiative Plan for Kern CCD (anticipated sometime in AY25)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i="1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4400" i="1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Recommended Action Item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F271D9-ED76-FA55-9698-24EA0DE69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433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0C33DE4-6FDA-AFE3-C96C-B43F13D37B82}"/>
              </a:ext>
            </a:extLst>
          </p:cNvPr>
          <p:cNvSpPr txBox="1">
            <a:spLocks/>
          </p:cNvSpPr>
          <p:nvPr/>
        </p:nvSpPr>
        <p:spPr>
          <a:xfrm>
            <a:off x="1524000" y="53578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F386922B-EE91-A52C-EFAD-58B400F9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2B49B96-023C-2715-0262-7D34E8ABB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87825"/>
          </a:xfrm>
        </p:spPr>
        <p:txBody>
          <a:bodyPr>
            <a:normAutofit/>
          </a:bodyPr>
          <a:lstStyle/>
          <a:p>
            <a:r>
              <a:rPr lang="en-US" sz="8800" dirty="0"/>
              <a:t>Open Mic</a:t>
            </a:r>
            <a:br>
              <a:rPr lang="en-US" sz="8800" dirty="0"/>
            </a:br>
            <a:r>
              <a:rPr lang="en-US" sz="8800" dirty="0"/>
              <a:t>&amp; </a:t>
            </a:r>
            <a:br>
              <a:rPr lang="en-US" sz="8800" dirty="0"/>
            </a:br>
            <a:r>
              <a:rPr lang="en-US" sz="8800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9BDEE-791D-7E3D-B011-3B365A55C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736145"/>
            <a:ext cx="3541713" cy="5391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08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Overview of Strategic Directions 2021-24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Structure of Strategic Directions 2021-24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Annual Report on Progress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Recommended Action Item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Presentation at a Glance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D62188-80E5-3769-E35D-A0ABDAD08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367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is our Strategic Directions document?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D87254-F97B-4FA6-B006-15CF2B35F593}"/>
              </a:ext>
            </a:extLst>
          </p:cNvPr>
          <p:cNvSpPr txBox="1"/>
          <p:nvPr/>
        </p:nvSpPr>
        <p:spPr>
          <a:xfrm>
            <a:off x="361950" y="1454155"/>
            <a:ext cx="109870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BC’s strategic planning document to provide guidance, reporting and transparency to the implementation of our institutional mission, vision and values.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Operationalizes institutional priorities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4400" dirty="0">
                <a:latin typeface="Aptos" panose="020B0004020202020204" pitchFamily="34" charset="0"/>
              </a:rPr>
              <a:t>The ‘how’ behind our ‘what’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5756D-5574-73E1-0724-6035E1587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04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Home </a:t>
            </a:r>
            <a:r>
              <a:rPr lang="en-US" sz="4400" b="1" i="1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About  Administration  Accountability  Strategic Directions</a:t>
            </a:r>
            <a:endParaRPr lang="en-US" sz="4400" b="1" i="1" dirty="0">
              <a:solidFill>
                <a:srgbClr val="333333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  <a:hlinkClick r:id="rId2"/>
              </a:rPr>
              <a:t>https://www.bakersfieldcollege.edu/about/administration/accountability/strategic-directions.html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Access and Navigation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A69C87-96AC-0066-D6F7-2DC5BB79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5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Access and Navigation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E64F5-66C1-25BB-0C56-E5D5B4C8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1542061"/>
            <a:ext cx="6905626" cy="45856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475349-28C3-8FFC-4FF5-A938274D8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003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123 pages (April 18, 2021)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Four (4) Goals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26 Areas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73 Strategic Initi</a:t>
            </a:r>
            <a:r>
              <a:rPr lang="en-US" sz="4400" dirty="0">
                <a:solidFill>
                  <a:srgbClr val="333333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atives (objectives)</a:t>
            </a:r>
            <a:endParaRPr lang="en-US" sz="4400" dirty="0">
              <a:solidFill>
                <a:srgbClr val="333333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Structure of BC Strategic Directions 2021-24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8935CA-1234-B116-55A4-FDF92A8D8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22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algn="l"/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BC Strategic Goals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E81597-62DC-9279-E12A-3563EF70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" y="1414478"/>
            <a:ext cx="11349037" cy="3850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EC8B97-E9AE-DB8B-74F2-79D6218D0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32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algn="l"/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Goal 1: Student Learning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A5F4E-424E-F385-D7B7-5BFC63F4AA38}"/>
              </a:ext>
            </a:extLst>
          </p:cNvPr>
          <p:cNvSpPr txBox="1"/>
          <p:nvPr/>
        </p:nvSpPr>
        <p:spPr>
          <a:xfrm>
            <a:off x="-317500" y="1212855"/>
            <a:ext cx="1097597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ptos" panose="020B0004020202020204" pitchFamily="34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Humanizing Learning (3)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Inmate Education (2)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OERs/Instructional Resources (2)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Adult Education (4)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Career and Technical Education (5)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ptos" panose="020B0004020202020204" pitchFamily="34" charset="0"/>
              </a:rPr>
              <a:t>CTE Internships (3)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09606E-D59C-E820-C05C-DD187FAF2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0" t="21215" r="32853" b="5896"/>
          <a:stretch/>
        </p:blipFill>
        <p:spPr>
          <a:xfrm>
            <a:off x="158750" y="5275255"/>
            <a:ext cx="559995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33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642C7E-1ADA-F42E-7929-A2E6E8CA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" y="1582745"/>
            <a:ext cx="11823700" cy="4771294"/>
          </a:xfrm>
        </p:spPr>
        <p:txBody>
          <a:bodyPr>
            <a:normAutofit/>
          </a:bodyPr>
          <a:lstStyle/>
          <a:p>
            <a:pPr algn="l"/>
            <a:endParaRPr lang="en-US" sz="3400" b="1" i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54CB3-9B11-BD9C-6996-612A0E0F98B6}"/>
              </a:ext>
            </a:extLst>
          </p:cNvPr>
          <p:cNvSpPr/>
          <p:nvPr/>
        </p:nvSpPr>
        <p:spPr>
          <a:xfrm>
            <a:off x="0" y="0"/>
            <a:ext cx="12192000" cy="4671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A337C-59CE-0A14-AD88-9089D2CC70DC}"/>
              </a:ext>
            </a:extLst>
          </p:cNvPr>
          <p:cNvSpPr/>
          <p:nvPr/>
        </p:nvSpPr>
        <p:spPr>
          <a:xfrm>
            <a:off x="0" y="223520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F607F-DC79-80C8-8860-8E4DAD8CFB43}"/>
              </a:ext>
            </a:extLst>
          </p:cNvPr>
          <p:cNvSpPr/>
          <p:nvPr/>
        </p:nvSpPr>
        <p:spPr>
          <a:xfrm>
            <a:off x="0" y="315595"/>
            <a:ext cx="12192000" cy="243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A93FE-899B-51D4-75F0-FB5D39DF44C7}"/>
              </a:ext>
            </a:extLst>
          </p:cNvPr>
          <p:cNvSpPr/>
          <p:nvPr/>
        </p:nvSpPr>
        <p:spPr>
          <a:xfrm>
            <a:off x="0" y="6298786"/>
            <a:ext cx="12192000" cy="467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F2224-1C68-300D-473B-387622085C02}"/>
              </a:ext>
            </a:extLst>
          </p:cNvPr>
          <p:cNvSpPr/>
          <p:nvPr/>
        </p:nvSpPr>
        <p:spPr>
          <a:xfrm>
            <a:off x="0" y="6522306"/>
            <a:ext cx="12192000" cy="2436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084C5-8734-9C9C-0890-F03B543DF5BB}"/>
              </a:ext>
            </a:extLst>
          </p:cNvPr>
          <p:cNvSpPr/>
          <p:nvPr/>
        </p:nvSpPr>
        <p:spPr>
          <a:xfrm>
            <a:off x="0" y="6614381"/>
            <a:ext cx="12192000" cy="2436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5E9CC1-78C7-F518-A7EA-5C7935008004}"/>
              </a:ext>
            </a:extLst>
          </p:cNvPr>
          <p:cNvSpPr txBox="1">
            <a:spLocks/>
          </p:cNvSpPr>
          <p:nvPr/>
        </p:nvSpPr>
        <p:spPr>
          <a:xfrm>
            <a:off x="111125" y="632556"/>
            <a:ext cx="11969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Goal 2: Student Progression and Completion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A70D6-CA98-A963-811C-0F3385B885FC}"/>
              </a:ext>
            </a:extLst>
          </p:cNvPr>
          <p:cNvCxnSpPr/>
          <p:nvPr/>
        </p:nvCxnSpPr>
        <p:spPr>
          <a:xfrm>
            <a:off x="0" y="1397005"/>
            <a:ext cx="12192000" cy="57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Bakersfield College unveils 2021 football schedule | College | bakersfield.com">
            <a:extLst>
              <a:ext uri="{FF2B5EF4-FFF2-40B4-BE49-F238E27FC236}">
                <a16:creationId xmlns:a16="http://schemas.microsoft.com/office/drawing/2014/main" id="{40DD1A4F-15EA-8157-3B7A-2176094B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850" y="5403436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9A5F4E-424E-F385-D7B7-5BFC63F4AA38}"/>
              </a:ext>
            </a:extLst>
          </p:cNvPr>
          <p:cNvSpPr txBox="1"/>
          <p:nvPr/>
        </p:nvSpPr>
        <p:spPr>
          <a:xfrm>
            <a:off x="-312737" y="1146174"/>
            <a:ext cx="1097597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Auto-Enrolling Default Pathways (3)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8-Week Sessions (3)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Competency Based Education (3)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Early College (2)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Non-Credit Courses/Career Development &amp; College Preparation (3)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ptos" panose="020B0004020202020204" pitchFamily="34" charset="0"/>
              </a:rPr>
              <a:t>Leadership Institute (1)</a:t>
            </a:r>
          </a:p>
        </p:txBody>
      </p:sp>
    </p:spTree>
    <p:extLst>
      <p:ext uri="{BB962C8B-B14F-4D97-AF65-F5344CB8AC3E}">
        <p14:creationId xmlns:p14="http://schemas.microsoft.com/office/powerpoint/2010/main" val="12816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396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Mic &amp;  Thank you</vt:lpstr>
    </vt:vector>
  </TitlesOfParts>
  <Company>Kern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“What’s the Matter with Kids Today?</dc:title>
  <dc:creator>Emmanuel Mourtzanos</dc:creator>
  <cp:lastModifiedBy>Emmanuel Mourtzanos</cp:lastModifiedBy>
  <cp:revision>5</cp:revision>
  <dcterms:created xsi:type="dcterms:W3CDTF">2024-01-08T05:14:59Z</dcterms:created>
  <dcterms:modified xsi:type="dcterms:W3CDTF">2024-05-02T03:48:00Z</dcterms:modified>
</cp:coreProperties>
</file>