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30" r:id="rId6"/>
    <p:sldId id="313" r:id="rId7"/>
    <p:sldId id="337" r:id="rId8"/>
    <p:sldId id="333" r:id="rId9"/>
    <p:sldId id="334" r:id="rId10"/>
    <p:sldId id="336" r:id="rId11"/>
    <p:sldId id="329" r:id="rId12"/>
    <p:sldId id="339" r:id="rId13"/>
    <p:sldId id="340" r:id="rId14"/>
    <p:sldId id="33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02D"/>
    <a:srgbClr val="00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844" autoAdjust="0"/>
  </p:normalViewPr>
  <p:slideViewPr>
    <p:cSldViewPr>
      <p:cViewPr varScale="1">
        <p:scale>
          <a:sx n="108" d="100"/>
          <a:sy n="108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9E62-1F6B-4F29-8079-A475CCAAE26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A7EF-3094-4610-BBF0-FBE951CA2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7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9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5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6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93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2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11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3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3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8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9D99-C0F3-4FFE-88E6-B464EED63C68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>
                <a:latin typeface="Copperplate Gothic Bold" panose="020E0705020206020404" pitchFamily="34" charset="0"/>
              </a:rPr>
              <a:t>Annual Admin Structure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895599"/>
            <a:ext cx="5867400" cy="3048001"/>
          </a:xfrm>
        </p:spPr>
        <p:txBody>
          <a:bodyPr>
            <a:normAutofit/>
          </a:bodyPr>
          <a:lstStyle/>
          <a:p>
            <a:pPr algn="r"/>
            <a:r>
              <a:rPr lang="en-US" sz="1700" dirty="0">
                <a:latin typeface="Cambria" panose="02040503050406030204" pitchFamily="18" charset="0"/>
              </a:rPr>
              <a:t>Jo Ellen Barnes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Somaly Boles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Grace Commiso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Nicky Damania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Sooyeon Kim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Timothy Mason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Richard McCrow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Ann Tatum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Calvin Yu</a:t>
            </a:r>
          </a:p>
        </p:txBody>
      </p:sp>
      <p:pic>
        <p:nvPicPr>
          <p:cNvPr id="4" name="Picture 3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50C313-707F-4172-A4B3-EBCE730898B6}"/>
              </a:ext>
            </a:extLst>
          </p:cNvPr>
          <p:cNvSpPr txBox="1"/>
          <p:nvPr/>
        </p:nvSpPr>
        <p:spPr>
          <a:xfrm>
            <a:off x="3581400" y="1828800"/>
            <a:ext cx="242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2024-25</a:t>
            </a:r>
          </a:p>
        </p:txBody>
      </p:sp>
    </p:spTree>
    <p:extLst>
      <p:ext uri="{BB962C8B-B14F-4D97-AF65-F5344CB8AC3E}">
        <p14:creationId xmlns:p14="http://schemas.microsoft.com/office/powerpoint/2010/main" val="321114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Classified positions Ranking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All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F8119E-912F-4684-9D3A-A0B7022F68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447800"/>
            <a:ext cx="4800600" cy="47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0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Budget implications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14CBFD-B202-4F12-98DA-3160F945E9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52578"/>
            <a:ext cx="9144000" cy="35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2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Timeline Review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8D8A61-28A4-A348-FC5A-A7E6BAE7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69469"/>
              </p:ext>
            </p:extLst>
          </p:nvPr>
        </p:nvGraphicFramePr>
        <p:xfrm>
          <a:off x="400050" y="1485630"/>
          <a:ext cx="8229600" cy="4000770"/>
        </p:xfrm>
        <a:graphic>
          <a:graphicData uri="http://schemas.openxmlformats.org/drawingml/2006/table">
            <a:tbl>
              <a:tblPr/>
              <a:tblGrid>
                <a:gridCol w="1483968">
                  <a:extLst>
                    <a:ext uri="{9D8B030D-6E8A-4147-A177-3AD203B41FA5}">
                      <a16:colId xmlns:a16="http://schemas.microsoft.com/office/drawing/2014/main" val="4138123143"/>
                    </a:ext>
                  </a:extLst>
                </a:gridCol>
                <a:gridCol w="2526491">
                  <a:extLst>
                    <a:ext uri="{9D8B030D-6E8A-4147-A177-3AD203B41FA5}">
                      <a16:colId xmlns:a16="http://schemas.microsoft.com/office/drawing/2014/main" val="4112938293"/>
                    </a:ext>
                  </a:extLst>
                </a:gridCol>
                <a:gridCol w="4219141">
                  <a:extLst>
                    <a:ext uri="{9D8B030D-6E8A-4147-A177-3AD203B41FA5}">
                      <a16:colId xmlns:a16="http://schemas.microsoft.com/office/drawing/2014/main" val="18539164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Review Schedule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05784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Feb 2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 - Intro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Overview of Admin Structure Review Process, share the timeline, and introduction of team.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947502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Feb 15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#1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Kick-off meeting.  Overview of process and timeline and solicitation of org changes, title changes, and new positions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987705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Feb 27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#2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Review previous history, Discussion of charge, Add additional task of reviewing Classified position requests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940667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Mar 4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#3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Consolidate all positions and position descriptions, Requested Divisional review of positions within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FCDC, SALT)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35158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Mar 13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#4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Review additional information, update ASR requirements, Begin rankings of Management positions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24718"/>
                  </a:ext>
                </a:extLst>
              </a:tr>
              <a:tr h="27745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Mar 19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#5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Review and discussion of Management position rankings, Introduction and overview of Classified positions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67680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Apr 1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#6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Review timeline and consultation process, Divisional review of positions within, Begin ratings of Classified positions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813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Apr 8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#7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Review and discussion of Classified position ratings, Begin documentation process to share results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57758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7EF4C11-0774-E183-07C6-D96F58294A50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8AF112-E043-492D-BA1E-BD71AAD890CF}"/>
              </a:ext>
            </a:extLst>
          </p:cNvPr>
          <p:cNvSpPr txBox="1"/>
          <p:nvPr/>
        </p:nvSpPr>
        <p:spPr>
          <a:xfrm>
            <a:off x="3352800" y="5635752"/>
            <a:ext cx="3047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April 10:	Senate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Eboard</a:t>
            </a: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April 17:	Academic Senate</a:t>
            </a: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April 19:	College Council 1</a:t>
            </a:r>
            <a:r>
              <a:rPr lang="en-US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read</a:t>
            </a: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May 1:	Academic Senate (if needed)</a:t>
            </a: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May 3:	College Council 2</a:t>
            </a:r>
            <a:r>
              <a:rPr lang="en-US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read</a:t>
            </a:r>
          </a:p>
        </p:txBody>
      </p:sp>
    </p:spTree>
    <p:extLst>
      <p:ext uri="{BB962C8B-B14F-4D97-AF65-F5344CB8AC3E}">
        <p14:creationId xmlns:p14="http://schemas.microsoft.com/office/powerpoint/2010/main" val="132890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Instruction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E49E8E-FEF4-B39A-9A86-FA7EA8B59D0B}"/>
              </a:ext>
            </a:extLst>
          </p:cNvPr>
          <p:cNvSpPr txBox="1"/>
          <p:nvPr/>
        </p:nvSpPr>
        <p:spPr>
          <a:xfrm>
            <a:off x="762000" y="1371600"/>
            <a:ext cx="7467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Program Manager, Math Learning Center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Associate Athletic Director, Women's Sports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Program Manager, Shafter Learning Center </a:t>
            </a:r>
          </a:p>
          <a:p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Classified: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Dean of Instruction 		Theatre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Academic Technology-Non Academic	Department Assistant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Apprenticeship CTE		Educational Advisor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Food Service CTE			Laboratory Technician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Kinesiology/Health/Phys Ed CTE	Office Supervisor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Library Science			Library Technician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Library Science (Delano)		Library Technician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Library Science (Arvin)		Library Technician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Music				Athletic Trainer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Physics			Laboratory Technician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Research Laboratory Technology CTE	Laboratory Safety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Theatre			Assistant Technical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Theatre			Costume Shop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Delano Campus Center		Agriculture Technician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F6AC2A-9CB6-47A6-ADED-674BE5E1D9A1}"/>
              </a:ext>
            </a:extLst>
          </p:cNvPr>
          <p:cNvSpPr txBox="1"/>
          <p:nvPr/>
        </p:nvSpPr>
        <p:spPr>
          <a:xfrm>
            <a:off x="1524000" y="657153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*Strikethrough signifies Division proposed removal</a:t>
            </a:r>
          </a:p>
        </p:txBody>
      </p:sp>
    </p:spTree>
    <p:extLst>
      <p:ext uri="{BB962C8B-B14F-4D97-AF65-F5344CB8AC3E}">
        <p14:creationId xmlns:p14="http://schemas.microsoft.com/office/powerpoint/2010/main" val="118667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Student Affairs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8022CA-5EFC-252B-8865-F0767987F7AB}"/>
              </a:ext>
            </a:extLst>
          </p:cNvPr>
          <p:cNvSpPr txBox="1"/>
          <p:nvPr/>
        </p:nvSpPr>
        <p:spPr>
          <a:xfrm>
            <a:off x="762000" y="1384042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Associate Vice President of Student Affairs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Dean of Enrollment and Retention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Dean of Categorical and Special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Director of Residence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Residence Life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Mental Health Clinician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Classified: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Residence Life 			Department Assistant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Events and Scheduling 		Media Technician for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Events and Scheduling		Events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Student Success Technology		Systems Support Analyst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Student Success Technology		Program Technician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Financial Aid and Scholarships	Financial Aid Assistant </a:t>
            </a: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(3x)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Financial Aid and Scholarships	Financial Aid Technician (3x)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Admissions and Records		Admissions and Records Technician II </a:t>
            </a: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(6x)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International Students Center	Department Assistant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Student Success and Counseling	Educational Advisor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Transfer Pathways		Educational Advisor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Veteran’s Resource Center		Department Assistant III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42CADB-6762-4284-8CB9-25C60E074A16}"/>
              </a:ext>
            </a:extLst>
          </p:cNvPr>
          <p:cNvSpPr txBox="1"/>
          <p:nvPr/>
        </p:nvSpPr>
        <p:spPr>
          <a:xfrm>
            <a:off x="1524000" y="657153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*Strikethrough signifies Division proposed removal</a:t>
            </a:r>
          </a:p>
        </p:txBody>
      </p:sp>
    </p:spTree>
    <p:extLst>
      <p:ext uri="{BB962C8B-B14F-4D97-AF65-F5344CB8AC3E}">
        <p14:creationId xmlns:p14="http://schemas.microsoft.com/office/powerpoint/2010/main" val="301145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Finance and Admin Services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74B60C-96F8-0FF2-2896-DE0AD8AE87A2}"/>
              </a:ext>
            </a:extLst>
          </p:cNvPr>
          <p:cNvSpPr txBox="1"/>
          <p:nvPr/>
        </p:nvSpPr>
        <p:spPr>
          <a:xfrm>
            <a:off x="762000" y="1600200"/>
            <a:ext cx="746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Project Manager, Finance and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College Safety Field Supervisor</a:t>
            </a:r>
          </a:p>
          <a:p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Classified: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Food Services			Accounting Technician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Budget Office			Budget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Office of College Safety		Public Safety Officer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Office of College Safety		Public Safety Officer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Office of College Safety		Department Assistant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Maintenance &amp; Operations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Groundsworker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Custodian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Custodian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Custodian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Maintenance and Operations	Custodian 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1F41-0314-4474-A7E1-A0DD72E730BB}"/>
              </a:ext>
            </a:extLst>
          </p:cNvPr>
          <p:cNvSpPr txBox="1"/>
          <p:nvPr/>
        </p:nvSpPr>
        <p:spPr>
          <a:xfrm>
            <a:off x="1524000" y="657153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*Strikethrough signifies Division proposed removal</a:t>
            </a:r>
          </a:p>
        </p:txBody>
      </p:sp>
    </p:spTree>
    <p:extLst>
      <p:ext uri="{BB962C8B-B14F-4D97-AF65-F5344CB8AC3E}">
        <p14:creationId xmlns:p14="http://schemas.microsoft.com/office/powerpoint/2010/main" val="103661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Presidents' leadership team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46F74-EFD8-8BAD-C618-B32D2A92CE64}"/>
              </a:ext>
            </a:extLst>
          </p:cNvPr>
          <p:cNvSpPr txBox="1"/>
          <p:nvPr/>
        </p:nvSpPr>
        <p:spPr>
          <a:xfrm>
            <a:off x="762000" y="16002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None this cycle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Classified: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>
                <a:latin typeface="Cambria" panose="02040503050406030204" pitchFamily="18" charset="0"/>
                <a:ea typeface="Cambria" panose="02040503050406030204" pitchFamily="18" charset="0"/>
              </a:rPr>
              <a:t>Technology Support Services	Systems Support Specialist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Technology Support Services	Systems Support Specialist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Institutional Effectiveness	Senior Research Analyst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C6A14A-6FDA-4246-BAB6-CDB82C315ECC}"/>
              </a:ext>
            </a:extLst>
          </p:cNvPr>
          <p:cNvSpPr txBox="1"/>
          <p:nvPr/>
        </p:nvSpPr>
        <p:spPr>
          <a:xfrm>
            <a:off x="1524000" y="657153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*Strikethrough signifies Division proposed removal</a:t>
            </a:r>
          </a:p>
        </p:txBody>
      </p:sp>
    </p:spTree>
    <p:extLst>
      <p:ext uri="{BB962C8B-B14F-4D97-AF65-F5344CB8AC3E}">
        <p14:creationId xmlns:p14="http://schemas.microsoft.com/office/powerpoint/2010/main" val="137603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Ranking Considerations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0200"/>
            <a:ext cx="71628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Workload distribution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Compliance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Department needs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Budget Impact</a:t>
            </a:r>
          </a:p>
        </p:txBody>
      </p:sp>
    </p:spTree>
    <p:extLst>
      <p:ext uri="{BB962C8B-B14F-4D97-AF65-F5344CB8AC3E}">
        <p14:creationId xmlns:p14="http://schemas.microsoft.com/office/powerpoint/2010/main" val="205349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Management positions Ranking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0200"/>
            <a:ext cx="71628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1B6D71-B486-BAD2-71A5-B5657A02E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63509"/>
              </p:ext>
            </p:extLst>
          </p:nvPr>
        </p:nvGraphicFramePr>
        <p:xfrm>
          <a:off x="990600" y="1670951"/>
          <a:ext cx="7162799" cy="3516097"/>
        </p:xfrm>
        <a:graphic>
          <a:graphicData uri="http://schemas.openxmlformats.org/drawingml/2006/table">
            <a:tbl>
              <a:tblPr firstRow="1" firstCol="1" bandRow="1"/>
              <a:tblGrid>
                <a:gridCol w="4891388">
                  <a:extLst>
                    <a:ext uri="{9D8B030D-6E8A-4147-A177-3AD203B41FA5}">
                      <a16:colId xmlns:a16="http://schemas.microsoft.com/office/drawing/2014/main" val="2745051631"/>
                    </a:ext>
                  </a:extLst>
                </a:gridCol>
                <a:gridCol w="1357012">
                  <a:extLst>
                    <a:ext uri="{9D8B030D-6E8A-4147-A177-3AD203B41FA5}">
                      <a16:colId xmlns:a16="http://schemas.microsoft.com/office/drawing/2014/main" val="140585893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72295825"/>
                    </a:ext>
                  </a:extLst>
                </a:gridCol>
                <a:gridCol w="751839">
                  <a:extLst>
                    <a:ext uri="{9D8B030D-6E8A-4147-A177-3AD203B41FA5}">
                      <a16:colId xmlns:a16="http://schemas.microsoft.com/office/drawing/2014/main" val="3175584368"/>
                    </a:ext>
                  </a:extLst>
                </a:gridCol>
              </a:tblGrid>
              <a:tr h="36459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Committee Recommendations, Ordinal Ranking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2479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Position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38885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Director of Residence Life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6983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Associate Athletic Director, Women’s Sports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Instruction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433449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Project Manager, Finance and Administration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83435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Residence Life Coordinator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89771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College Safety Field Supervisor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917825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15645" algn="l"/>
                        </a:tabLs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Program Manager, Math Learning Center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Instruction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117726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Associate Vice President, 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89999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Mental Health Clinician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234446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Dean of Enrollment and Retention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769827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Dean of Categorical and Special Programs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7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Classified positions Ranking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Top 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0200"/>
            <a:ext cx="71628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1B6D71-B486-BAD2-71A5-B5657A02E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21688"/>
              </p:ext>
            </p:extLst>
          </p:nvPr>
        </p:nvGraphicFramePr>
        <p:xfrm>
          <a:off x="990600" y="1670951"/>
          <a:ext cx="7162799" cy="3229597"/>
        </p:xfrm>
        <a:graphic>
          <a:graphicData uri="http://schemas.openxmlformats.org/drawingml/2006/table">
            <a:tbl>
              <a:tblPr firstRow="1" firstCol="1" bandRow="1"/>
              <a:tblGrid>
                <a:gridCol w="4891388">
                  <a:extLst>
                    <a:ext uri="{9D8B030D-6E8A-4147-A177-3AD203B41FA5}">
                      <a16:colId xmlns:a16="http://schemas.microsoft.com/office/drawing/2014/main" val="2745051631"/>
                    </a:ext>
                  </a:extLst>
                </a:gridCol>
                <a:gridCol w="1357012">
                  <a:extLst>
                    <a:ext uri="{9D8B030D-6E8A-4147-A177-3AD203B41FA5}">
                      <a16:colId xmlns:a16="http://schemas.microsoft.com/office/drawing/2014/main" val="140585893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72295825"/>
                    </a:ext>
                  </a:extLst>
                </a:gridCol>
                <a:gridCol w="751839">
                  <a:extLst>
                    <a:ext uri="{9D8B030D-6E8A-4147-A177-3AD203B41FA5}">
                      <a16:colId xmlns:a16="http://schemas.microsoft.com/office/drawing/2014/main" val="3175584368"/>
                    </a:ext>
                  </a:extLst>
                </a:gridCol>
              </a:tblGrid>
              <a:tr h="36459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Committee Recommendations, Numerical Ratings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2479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Position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38885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Institutional Effectiveness - Senior Research Analyst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President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69838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Budget Office - Budget Coordinator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433449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Technology Support Services - Systems Support Specialist 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President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83435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Student Success Technology - Systems Support Analyst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89771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Admissions and Records - Admissions and Records Technician 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Student Affairs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917825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Library Science - Library Technician I (Arvin)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Instruction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117726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Delano Campus Center - Agriculture Technician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Instruction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89999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College Safety - Public Safety Officer 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234446"/>
                  </a:ext>
                </a:extLst>
              </a:tr>
              <a:tr h="28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College Safety - Public Safety Officer 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76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8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951FBF9111F40B0A2CBA5A18C382F" ma:contentTypeVersion="13" ma:contentTypeDescription="Create a new document." ma:contentTypeScope="" ma:versionID="d55f59f1d8a3aa9921742afb441c0662">
  <xsd:schema xmlns:xsd="http://www.w3.org/2001/XMLSchema" xmlns:xs="http://www.w3.org/2001/XMLSchema" xmlns:p="http://schemas.microsoft.com/office/2006/metadata/properties" xmlns:ns3="56df0b1a-e829-40f7-bf86-acf3901ffec9" xmlns:ns4="49773e96-e697-4b3f-82ee-f5d402a44fdd" targetNamespace="http://schemas.microsoft.com/office/2006/metadata/properties" ma:root="true" ma:fieldsID="6dd08db4c45c52f335cb68b71253e663" ns3:_="" ns4:_="">
    <xsd:import namespace="56df0b1a-e829-40f7-bf86-acf3901ffec9"/>
    <xsd:import namespace="49773e96-e697-4b3f-82ee-f5d402a44f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f0b1a-e829-40f7-bf86-acf3901ffe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73e96-e697-4b3f-82ee-f5d402a4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F468D2-E54C-4107-B6CE-4BBE5BD48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f0b1a-e829-40f7-bf86-acf3901ffec9"/>
    <ds:schemaRef ds:uri="49773e96-e697-4b3f-82ee-f5d402a44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A2EE3E-438B-4F5C-BED0-925350C87AAB}">
  <ds:schemaRefs>
    <ds:schemaRef ds:uri="56df0b1a-e829-40f7-bf86-acf3901ffec9"/>
    <ds:schemaRef ds:uri="http://schemas.microsoft.com/office/2006/documentManagement/types"/>
    <ds:schemaRef ds:uri="http://purl.org/dc/terms/"/>
    <ds:schemaRef ds:uri="http://purl.org/dc/dcmitype/"/>
    <ds:schemaRef ds:uri="49773e96-e697-4b3f-82ee-f5d402a44fd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3F5BD8A-1539-4088-9991-BF6DD6545D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22077</TotalTime>
  <Words>915</Words>
  <Application>Microsoft Office PowerPoint</Application>
  <PresentationFormat>On-screen Show (4:3)</PresentationFormat>
  <Paragraphs>227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Copperplate Gothic Bold</vt:lpstr>
      <vt:lpstr>Office Theme</vt:lpstr>
      <vt:lpstr>Bakersfield College Annual Admin Structure Review</vt:lpstr>
      <vt:lpstr>Timeline Review</vt:lpstr>
      <vt:lpstr>Instruction</vt:lpstr>
      <vt:lpstr>Student Affairs</vt:lpstr>
      <vt:lpstr>Finance and Admin Services</vt:lpstr>
      <vt:lpstr>Presidents' leadership team</vt:lpstr>
      <vt:lpstr>Ranking Considerations</vt:lpstr>
      <vt:lpstr>Management positions Ranking</vt:lpstr>
      <vt:lpstr>Classified positions Ranking Top 9</vt:lpstr>
      <vt:lpstr>Classified positions Ranking All</vt:lpstr>
      <vt:lpstr>Budget implications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Catherine Guerrero</cp:lastModifiedBy>
  <cp:revision>118</cp:revision>
  <dcterms:created xsi:type="dcterms:W3CDTF">2014-08-10T16:11:16Z</dcterms:created>
  <dcterms:modified xsi:type="dcterms:W3CDTF">2024-04-18T22:57:32Z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0x01010066E951FBF9111F40B0A2CBA5A18C382F</vt:lpwstr>
  </property>
</Properties>
</file>