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omments/modernComment_1B1_980A244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sldIdLst>
    <p:sldId id="256" r:id="rId5"/>
    <p:sldId id="443" r:id="rId6"/>
    <p:sldId id="442" r:id="rId7"/>
    <p:sldId id="430" r:id="rId8"/>
    <p:sldId id="434" r:id="rId9"/>
    <p:sldId id="438" r:id="rId10"/>
    <p:sldId id="424" r:id="rId11"/>
    <p:sldId id="259" r:id="rId12"/>
    <p:sldId id="444" r:id="rId13"/>
    <p:sldId id="433" r:id="rId14"/>
    <p:sldId id="427" r:id="rId15"/>
    <p:sldId id="31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 of Presentation" id="{8AB9D11B-1E7E-4BDA-A81D-88D8C74B1129}">
          <p14:sldIdLst>
            <p14:sldId id="256"/>
            <p14:sldId id="443"/>
            <p14:sldId id="442"/>
            <p14:sldId id="430"/>
            <p14:sldId id="434"/>
            <p14:sldId id="438"/>
            <p14:sldId id="424"/>
            <p14:sldId id="259"/>
            <p14:sldId id="444"/>
            <p14:sldId id="433"/>
            <p14:sldId id="427"/>
            <p14:sldId id="31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5B8E77-8D31-D3F9-582C-F2B38A6EFDAE}" name="Talita Pruett" initials="TP" userId="S::tpruett@bakersfieldcollege.edu::2104c329-1e9b-414d-a851-c9d673b09a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7" autoAdjust="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modernComment_1B1_980A24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796737-EEA1-48BC-9C77-97B140F5CF3C}" authorId="{345B8E77-8D31-D3F9-582C-F2B38A6EFDAE}" created="2023-09-14T20:51:17.22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50801485" sldId="433"/>
      <ac:spMk id="6" creationId="{4D7D20C9-676D-33C8-7F08-D1F415E34F24}"/>
      <ac:txMk cp="91" len="78">
        <ac:context len="272" hash="3667730168"/>
      </ac:txMk>
    </ac:txMkLst>
    <p188:pos x="1513267" y="1405943"/>
    <p188:txBody>
      <a:bodyPr/>
      <a:lstStyle/>
      <a:p>
        <a:r>
          <a:rPr lang="en-US"/>
          <a:t>The review criteria seems like a valuable resource to me for writing teams. Should we keep the link here or do you find this redundant with the rubrics in the Accreditation Handbook?</a:t>
        </a:r>
      </a:p>
    </p188:txBody>
  </p188:cm>
  <p188:cm id="{F5E2F273-EC0A-4D75-8F18-CC4F8063DF06}" authorId="{345B8E77-8D31-D3F9-582C-F2B38A6EFDAE}" created="2023-09-14T20:52:46.4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50801485" sldId="433"/>
      <ac:spMk id="6" creationId="{4D7D20C9-676D-33C8-7F08-D1F415E34F24}"/>
    </ac:deMkLst>
    <p188:txBody>
      <a:bodyPr/>
      <a:lstStyle/>
      <a:p>
        <a:r>
          <a:rPr lang="en-US"/>
          <a:t>Should we add the link to a spreadsheet with each standard team, leads and committees identified as potential sources of evidence. I think we did this last time.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5E00B-176C-4BCC-B89A-7A96F9719AB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C998AB-75A0-4E20-8C6C-55D4B35A0FFF}">
      <dgm:prSet phldrT="[Text]"/>
      <dgm:spPr/>
      <dgm:t>
        <a:bodyPr/>
        <a:lstStyle/>
        <a:p>
          <a:r>
            <a:rPr lang="en-US" dirty="0"/>
            <a:t>1.Internal Evaluation</a:t>
          </a:r>
        </a:p>
      </dgm:t>
    </dgm:pt>
    <dgm:pt modelId="{09738968-595C-4E9F-9363-F3A75E84DA8C}" type="parTrans" cxnId="{19EDB15E-88A0-4E37-B76F-E1C386F0F884}">
      <dgm:prSet/>
      <dgm:spPr/>
      <dgm:t>
        <a:bodyPr/>
        <a:lstStyle/>
        <a:p>
          <a:endParaRPr lang="en-US"/>
        </a:p>
      </dgm:t>
    </dgm:pt>
    <dgm:pt modelId="{FFF33185-331B-4BD0-BD09-EE37DB300364}" type="sibTrans" cxnId="{19EDB15E-88A0-4E37-B76F-E1C386F0F884}">
      <dgm:prSet/>
      <dgm:spPr/>
      <dgm:t>
        <a:bodyPr/>
        <a:lstStyle/>
        <a:p>
          <a:endParaRPr lang="en-US"/>
        </a:p>
      </dgm:t>
    </dgm:pt>
    <dgm:pt modelId="{155ACC7B-5B6D-4BDF-A759-8EDF12512E7F}">
      <dgm:prSet phldrT="[Text]"/>
      <dgm:spPr/>
      <dgm:t>
        <a:bodyPr/>
        <a:lstStyle/>
        <a:p>
          <a:r>
            <a:rPr lang="en-US" dirty="0"/>
            <a:t>2.External Evaluation by Peers</a:t>
          </a:r>
        </a:p>
      </dgm:t>
    </dgm:pt>
    <dgm:pt modelId="{A6F75E1E-59DB-4A33-979A-D044B26EFEB8}" type="parTrans" cxnId="{F2D3313A-630C-470B-80D5-6D08E4667CD0}">
      <dgm:prSet/>
      <dgm:spPr/>
      <dgm:t>
        <a:bodyPr/>
        <a:lstStyle/>
        <a:p>
          <a:endParaRPr lang="en-US"/>
        </a:p>
      </dgm:t>
    </dgm:pt>
    <dgm:pt modelId="{3B73F68A-4C2A-4698-92C4-0DC6E6EB5E5C}" type="sibTrans" cxnId="{F2D3313A-630C-470B-80D5-6D08E4667CD0}">
      <dgm:prSet/>
      <dgm:spPr/>
      <dgm:t>
        <a:bodyPr/>
        <a:lstStyle/>
        <a:p>
          <a:endParaRPr lang="en-US"/>
        </a:p>
      </dgm:t>
    </dgm:pt>
    <dgm:pt modelId="{1C2B53BE-118D-4211-A70E-4BC119AD29CC}">
      <dgm:prSet phldrT="[Text]"/>
      <dgm:spPr/>
      <dgm:t>
        <a:bodyPr/>
        <a:lstStyle/>
        <a:p>
          <a:r>
            <a:rPr lang="en-US" dirty="0"/>
            <a:t>3.Commission Evaluation</a:t>
          </a:r>
        </a:p>
      </dgm:t>
    </dgm:pt>
    <dgm:pt modelId="{5EC91DA4-56DD-4213-84CD-0AF8EE05F598}" type="parTrans" cxnId="{17A70B64-E7FD-4F03-84B7-923AEEA9E67E}">
      <dgm:prSet/>
      <dgm:spPr/>
      <dgm:t>
        <a:bodyPr/>
        <a:lstStyle/>
        <a:p>
          <a:endParaRPr lang="en-US"/>
        </a:p>
      </dgm:t>
    </dgm:pt>
    <dgm:pt modelId="{2658F007-F3B2-4620-BE69-9D3FC26E5768}" type="sibTrans" cxnId="{17A70B64-E7FD-4F03-84B7-923AEEA9E67E}">
      <dgm:prSet/>
      <dgm:spPr/>
      <dgm:t>
        <a:bodyPr/>
        <a:lstStyle/>
        <a:p>
          <a:endParaRPr lang="en-US"/>
        </a:p>
      </dgm:t>
    </dgm:pt>
    <dgm:pt modelId="{508AABC4-87F3-4F28-8C76-CEDAEEFB1444}">
      <dgm:prSet phldrT="[Text]"/>
      <dgm:spPr/>
      <dgm:t>
        <a:bodyPr/>
        <a:lstStyle/>
        <a:p>
          <a:r>
            <a:rPr lang="en-US" dirty="0"/>
            <a:t>4.Institutional Self-Improvement</a:t>
          </a:r>
        </a:p>
      </dgm:t>
    </dgm:pt>
    <dgm:pt modelId="{F23DDAE0-CCCC-4124-92B9-4FEB56C683E8}" type="parTrans" cxnId="{87197B28-93FD-4BB2-A13F-62B792F53DAA}">
      <dgm:prSet/>
      <dgm:spPr/>
      <dgm:t>
        <a:bodyPr/>
        <a:lstStyle/>
        <a:p>
          <a:endParaRPr lang="en-US"/>
        </a:p>
      </dgm:t>
    </dgm:pt>
    <dgm:pt modelId="{C9A2C66C-3F1B-41D0-8DF3-63072EC30B49}" type="sibTrans" cxnId="{87197B28-93FD-4BB2-A13F-62B792F53DAA}">
      <dgm:prSet/>
      <dgm:spPr/>
      <dgm:t>
        <a:bodyPr/>
        <a:lstStyle/>
        <a:p>
          <a:endParaRPr lang="en-US"/>
        </a:p>
      </dgm:t>
    </dgm:pt>
    <dgm:pt modelId="{AE466215-410E-4C6D-9825-E5025EB4F1DC}" type="pres">
      <dgm:prSet presAssocID="{AEE5E00B-176C-4BCC-B89A-7A96F9719AB3}" presName="cycle" presStyleCnt="0">
        <dgm:presLayoutVars>
          <dgm:dir/>
          <dgm:resizeHandles val="exact"/>
        </dgm:presLayoutVars>
      </dgm:prSet>
      <dgm:spPr/>
    </dgm:pt>
    <dgm:pt modelId="{BA346B6A-833F-48D1-9F92-232F179CF99D}" type="pres">
      <dgm:prSet presAssocID="{7FC998AB-75A0-4E20-8C6C-55D4B35A0FFF}" presName="node" presStyleLbl="node1" presStyleIdx="0" presStyleCnt="4">
        <dgm:presLayoutVars>
          <dgm:bulletEnabled val="1"/>
        </dgm:presLayoutVars>
      </dgm:prSet>
      <dgm:spPr/>
    </dgm:pt>
    <dgm:pt modelId="{CE27B9DB-B1C3-4066-B774-83B4619FA347}" type="pres">
      <dgm:prSet presAssocID="{7FC998AB-75A0-4E20-8C6C-55D4B35A0FFF}" presName="spNode" presStyleCnt="0"/>
      <dgm:spPr/>
    </dgm:pt>
    <dgm:pt modelId="{1037E5AB-7048-4DDC-A531-C611D036B253}" type="pres">
      <dgm:prSet presAssocID="{FFF33185-331B-4BD0-BD09-EE37DB300364}" presName="sibTrans" presStyleLbl="sibTrans1D1" presStyleIdx="0" presStyleCnt="4"/>
      <dgm:spPr/>
    </dgm:pt>
    <dgm:pt modelId="{0AA182FE-7F35-4D3A-AC3C-9FF6A96D9A65}" type="pres">
      <dgm:prSet presAssocID="{155ACC7B-5B6D-4BDF-A759-8EDF12512E7F}" presName="node" presStyleLbl="node1" presStyleIdx="1" presStyleCnt="4">
        <dgm:presLayoutVars>
          <dgm:bulletEnabled val="1"/>
        </dgm:presLayoutVars>
      </dgm:prSet>
      <dgm:spPr/>
    </dgm:pt>
    <dgm:pt modelId="{1FEC3D9F-1617-4092-A781-D78C3095A40D}" type="pres">
      <dgm:prSet presAssocID="{155ACC7B-5B6D-4BDF-A759-8EDF12512E7F}" presName="spNode" presStyleCnt="0"/>
      <dgm:spPr/>
    </dgm:pt>
    <dgm:pt modelId="{88074ADD-ED74-4F48-AC94-2ABCFF5EC6D2}" type="pres">
      <dgm:prSet presAssocID="{3B73F68A-4C2A-4698-92C4-0DC6E6EB5E5C}" presName="sibTrans" presStyleLbl="sibTrans1D1" presStyleIdx="1" presStyleCnt="4"/>
      <dgm:spPr/>
    </dgm:pt>
    <dgm:pt modelId="{F91F1D23-7CC9-4078-9ED1-C70278EE1350}" type="pres">
      <dgm:prSet presAssocID="{1C2B53BE-118D-4211-A70E-4BC119AD29CC}" presName="node" presStyleLbl="node1" presStyleIdx="2" presStyleCnt="4">
        <dgm:presLayoutVars>
          <dgm:bulletEnabled val="1"/>
        </dgm:presLayoutVars>
      </dgm:prSet>
      <dgm:spPr/>
    </dgm:pt>
    <dgm:pt modelId="{5B53A5FC-5FF0-4E02-AEE6-5605C70A287B}" type="pres">
      <dgm:prSet presAssocID="{1C2B53BE-118D-4211-A70E-4BC119AD29CC}" presName="spNode" presStyleCnt="0"/>
      <dgm:spPr/>
    </dgm:pt>
    <dgm:pt modelId="{07A2264B-9303-4D5B-880D-D46E433140A2}" type="pres">
      <dgm:prSet presAssocID="{2658F007-F3B2-4620-BE69-9D3FC26E5768}" presName="sibTrans" presStyleLbl="sibTrans1D1" presStyleIdx="2" presStyleCnt="4"/>
      <dgm:spPr/>
    </dgm:pt>
    <dgm:pt modelId="{724D7514-4B1B-421E-B25C-746F926CA64A}" type="pres">
      <dgm:prSet presAssocID="{508AABC4-87F3-4F28-8C76-CEDAEEFB1444}" presName="node" presStyleLbl="node1" presStyleIdx="3" presStyleCnt="4">
        <dgm:presLayoutVars>
          <dgm:bulletEnabled val="1"/>
        </dgm:presLayoutVars>
      </dgm:prSet>
      <dgm:spPr/>
    </dgm:pt>
    <dgm:pt modelId="{ACA066C1-556F-40A3-9C8D-CA596FDFEE78}" type="pres">
      <dgm:prSet presAssocID="{508AABC4-87F3-4F28-8C76-CEDAEEFB1444}" presName="spNode" presStyleCnt="0"/>
      <dgm:spPr/>
    </dgm:pt>
    <dgm:pt modelId="{2480573C-4C02-4E20-A737-F64D16A4F968}" type="pres">
      <dgm:prSet presAssocID="{C9A2C66C-3F1B-41D0-8DF3-63072EC30B49}" presName="sibTrans" presStyleLbl="sibTrans1D1" presStyleIdx="3" presStyleCnt="4"/>
      <dgm:spPr/>
    </dgm:pt>
  </dgm:ptLst>
  <dgm:cxnLst>
    <dgm:cxn modelId="{87197B28-93FD-4BB2-A13F-62B792F53DAA}" srcId="{AEE5E00B-176C-4BCC-B89A-7A96F9719AB3}" destId="{508AABC4-87F3-4F28-8C76-CEDAEEFB1444}" srcOrd="3" destOrd="0" parTransId="{F23DDAE0-CCCC-4124-92B9-4FEB56C683E8}" sibTransId="{C9A2C66C-3F1B-41D0-8DF3-63072EC30B49}"/>
    <dgm:cxn modelId="{63439636-AC41-405C-944F-DF4DA53D2C24}" type="presOf" srcId="{AEE5E00B-176C-4BCC-B89A-7A96F9719AB3}" destId="{AE466215-410E-4C6D-9825-E5025EB4F1DC}" srcOrd="0" destOrd="0" presId="urn:microsoft.com/office/officeart/2005/8/layout/cycle5"/>
    <dgm:cxn modelId="{F2C6F637-6360-4E51-B683-809DBB23A1A0}" type="presOf" srcId="{508AABC4-87F3-4F28-8C76-CEDAEEFB1444}" destId="{724D7514-4B1B-421E-B25C-746F926CA64A}" srcOrd="0" destOrd="0" presId="urn:microsoft.com/office/officeart/2005/8/layout/cycle5"/>
    <dgm:cxn modelId="{F2D3313A-630C-470B-80D5-6D08E4667CD0}" srcId="{AEE5E00B-176C-4BCC-B89A-7A96F9719AB3}" destId="{155ACC7B-5B6D-4BDF-A759-8EDF12512E7F}" srcOrd="1" destOrd="0" parTransId="{A6F75E1E-59DB-4A33-979A-D044B26EFEB8}" sibTransId="{3B73F68A-4C2A-4698-92C4-0DC6E6EB5E5C}"/>
    <dgm:cxn modelId="{B3237A3C-3380-48A9-8998-0AB1D1D473E3}" type="presOf" srcId="{FFF33185-331B-4BD0-BD09-EE37DB300364}" destId="{1037E5AB-7048-4DDC-A531-C611D036B253}" srcOrd="0" destOrd="0" presId="urn:microsoft.com/office/officeart/2005/8/layout/cycle5"/>
    <dgm:cxn modelId="{19EDB15E-88A0-4E37-B76F-E1C386F0F884}" srcId="{AEE5E00B-176C-4BCC-B89A-7A96F9719AB3}" destId="{7FC998AB-75A0-4E20-8C6C-55D4B35A0FFF}" srcOrd="0" destOrd="0" parTransId="{09738968-595C-4E9F-9363-F3A75E84DA8C}" sibTransId="{FFF33185-331B-4BD0-BD09-EE37DB300364}"/>
    <dgm:cxn modelId="{9B02F943-07C1-4A07-819C-94D4AFB8187B}" type="presOf" srcId="{3B73F68A-4C2A-4698-92C4-0DC6E6EB5E5C}" destId="{88074ADD-ED74-4F48-AC94-2ABCFF5EC6D2}" srcOrd="0" destOrd="0" presId="urn:microsoft.com/office/officeart/2005/8/layout/cycle5"/>
    <dgm:cxn modelId="{17A70B64-E7FD-4F03-84B7-923AEEA9E67E}" srcId="{AEE5E00B-176C-4BCC-B89A-7A96F9719AB3}" destId="{1C2B53BE-118D-4211-A70E-4BC119AD29CC}" srcOrd="2" destOrd="0" parTransId="{5EC91DA4-56DD-4213-84CD-0AF8EE05F598}" sibTransId="{2658F007-F3B2-4620-BE69-9D3FC26E5768}"/>
    <dgm:cxn modelId="{CC9F5A64-2371-45D2-9676-65F0E6F47414}" type="presOf" srcId="{1C2B53BE-118D-4211-A70E-4BC119AD29CC}" destId="{F91F1D23-7CC9-4078-9ED1-C70278EE1350}" srcOrd="0" destOrd="0" presId="urn:microsoft.com/office/officeart/2005/8/layout/cycle5"/>
    <dgm:cxn modelId="{AC8E5052-6126-445C-8699-A45BF4BEBA0F}" type="presOf" srcId="{2658F007-F3B2-4620-BE69-9D3FC26E5768}" destId="{07A2264B-9303-4D5B-880D-D46E433140A2}" srcOrd="0" destOrd="0" presId="urn:microsoft.com/office/officeart/2005/8/layout/cycle5"/>
    <dgm:cxn modelId="{289C578D-D481-4A84-B39D-14DA06F68520}" type="presOf" srcId="{C9A2C66C-3F1B-41D0-8DF3-63072EC30B49}" destId="{2480573C-4C02-4E20-A737-F64D16A4F968}" srcOrd="0" destOrd="0" presId="urn:microsoft.com/office/officeart/2005/8/layout/cycle5"/>
    <dgm:cxn modelId="{4C1E22A7-6DCE-4F91-BE41-52F6E850BD97}" type="presOf" srcId="{7FC998AB-75A0-4E20-8C6C-55D4B35A0FFF}" destId="{BA346B6A-833F-48D1-9F92-232F179CF99D}" srcOrd="0" destOrd="0" presId="urn:microsoft.com/office/officeart/2005/8/layout/cycle5"/>
    <dgm:cxn modelId="{3D2839FB-91E2-44C4-B881-B1C4A8FD6ABF}" type="presOf" srcId="{155ACC7B-5B6D-4BDF-A759-8EDF12512E7F}" destId="{0AA182FE-7F35-4D3A-AC3C-9FF6A96D9A65}" srcOrd="0" destOrd="0" presId="urn:microsoft.com/office/officeart/2005/8/layout/cycle5"/>
    <dgm:cxn modelId="{FA32A641-E146-436F-BC49-9172F23F4B1A}" type="presParOf" srcId="{AE466215-410E-4C6D-9825-E5025EB4F1DC}" destId="{BA346B6A-833F-48D1-9F92-232F179CF99D}" srcOrd="0" destOrd="0" presId="urn:microsoft.com/office/officeart/2005/8/layout/cycle5"/>
    <dgm:cxn modelId="{E1026221-8A57-487D-8C9C-65C9CF928419}" type="presParOf" srcId="{AE466215-410E-4C6D-9825-E5025EB4F1DC}" destId="{CE27B9DB-B1C3-4066-B774-83B4619FA347}" srcOrd="1" destOrd="0" presId="urn:microsoft.com/office/officeart/2005/8/layout/cycle5"/>
    <dgm:cxn modelId="{B51FF7A8-4D2C-4E14-9061-9EFF9315F853}" type="presParOf" srcId="{AE466215-410E-4C6D-9825-E5025EB4F1DC}" destId="{1037E5AB-7048-4DDC-A531-C611D036B253}" srcOrd="2" destOrd="0" presId="urn:microsoft.com/office/officeart/2005/8/layout/cycle5"/>
    <dgm:cxn modelId="{38B2AB9A-0E91-4537-9857-5C3E6CDA7373}" type="presParOf" srcId="{AE466215-410E-4C6D-9825-E5025EB4F1DC}" destId="{0AA182FE-7F35-4D3A-AC3C-9FF6A96D9A65}" srcOrd="3" destOrd="0" presId="urn:microsoft.com/office/officeart/2005/8/layout/cycle5"/>
    <dgm:cxn modelId="{4DEB16EF-13EE-4742-8EDD-7A54A4CE3017}" type="presParOf" srcId="{AE466215-410E-4C6D-9825-E5025EB4F1DC}" destId="{1FEC3D9F-1617-4092-A781-D78C3095A40D}" srcOrd="4" destOrd="0" presId="urn:microsoft.com/office/officeart/2005/8/layout/cycle5"/>
    <dgm:cxn modelId="{33FCC45C-DAD0-4F99-A38D-96D06CA29B8A}" type="presParOf" srcId="{AE466215-410E-4C6D-9825-E5025EB4F1DC}" destId="{88074ADD-ED74-4F48-AC94-2ABCFF5EC6D2}" srcOrd="5" destOrd="0" presId="urn:microsoft.com/office/officeart/2005/8/layout/cycle5"/>
    <dgm:cxn modelId="{6C376F13-9CDB-48C5-B267-053602F68F4D}" type="presParOf" srcId="{AE466215-410E-4C6D-9825-E5025EB4F1DC}" destId="{F91F1D23-7CC9-4078-9ED1-C70278EE1350}" srcOrd="6" destOrd="0" presId="urn:microsoft.com/office/officeart/2005/8/layout/cycle5"/>
    <dgm:cxn modelId="{CE81AEAC-72ED-4361-AEE5-A8424C88CD31}" type="presParOf" srcId="{AE466215-410E-4C6D-9825-E5025EB4F1DC}" destId="{5B53A5FC-5FF0-4E02-AEE6-5605C70A287B}" srcOrd="7" destOrd="0" presId="urn:microsoft.com/office/officeart/2005/8/layout/cycle5"/>
    <dgm:cxn modelId="{72558408-B253-41CF-BA3A-8584836839CD}" type="presParOf" srcId="{AE466215-410E-4C6D-9825-E5025EB4F1DC}" destId="{07A2264B-9303-4D5B-880D-D46E433140A2}" srcOrd="8" destOrd="0" presId="urn:microsoft.com/office/officeart/2005/8/layout/cycle5"/>
    <dgm:cxn modelId="{810F882D-AEDE-4068-AB1F-C3BA4367C388}" type="presParOf" srcId="{AE466215-410E-4C6D-9825-E5025EB4F1DC}" destId="{724D7514-4B1B-421E-B25C-746F926CA64A}" srcOrd="9" destOrd="0" presId="urn:microsoft.com/office/officeart/2005/8/layout/cycle5"/>
    <dgm:cxn modelId="{BFCF46CE-72B2-44AF-AE47-A6458E60DAB1}" type="presParOf" srcId="{AE466215-410E-4C6D-9825-E5025EB4F1DC}" destId="{ACA066C1-556F-40A3-9C8D-CA596FDFEE78}" srcOrd="10" destOrd="0" presId="urn:microsoft.com/office/officeart/2005/8/layout/cycle5"/>
    <dgm:cxn modelId="{52A4D641-03BB-4552-9A91-6FBD0876B0B6}" type="presParOf" srcId="{AE466215-410E-4C6D-9825-E5025EB4F1DC}" destId="{2480573C-4C02-4E20-A737-F64D16A4F96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28E1F-2A4E-47CE-92A7-40A48B0CD45B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79DF5-A7CD-4B9D-A6C4-2BAA8E8CBC2E}">
      <dgm:prSet/>
      <dgm:spPr/>
      <dgm:t>
        <a:bodyPr/>
        <a:lstStyle/>
        <a:p>
          <a:r>
            <a:rPr lang="en-US" dirty="0"/>
            <a:t>Fall 23</a:t>
          </a:r>
        </a:p>
      </dgm:t>
    </dgm:pt>
    <dgm:pt modelId="{9781AE73-492C-4FB5-906D-2EFC1697FDC3}" type="parTrans" cxnId="{93F6A565-CF09-42DE-B1B1-6AD1DD0D98F3}">
      <dgm:prSet/>
      <dgm:spPr/>
      <dgm:t>
        <a:bodyPr/>
        <a:lstStyle/>
        <a:p>
          <a:endParaRPr lang="en-US"/>
        </a:p>
      </dgm:t>
    </dgm:pt>
    <dgm:pt modelId="{30376BD0-E798-4645-A614-4C86CA0C25CC}" type="sibTrans" cxnId="{93F6A565-CF09-42DE-B1B1-6AD1DD0D98F3}">
      <dgm:prSet/>
      <dgm:spPr/>
      <dgm:t>
        <a:bodyPr/>
        <a:lstStyle/>
        <a:p>
          <a:endParaRPr lang="en-US"/>
        </a:p>
      </dgm:t>
    </dgm:pt>
    <dgm:pt modelId="{54EEBF0D-38AE-4E86-8614-B8CED32D9005}">
      <dgm:prSet/>
      <dgm:spPr/>
      <dgm:t>
        <a:bodyPr/>
        <a:lstStyle/>
        <a:p>
          <a:r>
            <a:rPr lang="en-US" dirty="0"/>
            <a:t>Fall 2023</a:t>
          </a:r>
        </a:p>
      </dgm:t>
    </dgm:pt>
    <dgm:pt modelId="{E67BC651-823F-4834-906C-59F33A138160}" type="parTrans" cxnId="{D0AA4A18-5D44-4ABE-93B5-C5E1517CCDB6}">
      <dgm:prSet/>
      <dgm:spPr/>
      <dgm:t>
        <a:bodyPr/>
        <a:lstStyle/>
        <a:p>
          <a:endParaRPr lang="en-US"/>
        </a:p>
      </dgm:t>
    </dgm:pt>
    <dgm:pt modelId="{73B7BFD1-5B23-4E23-8DAC-4C7388EF3CCA}" type="sibTrans" cxnId="{D0AA4A18-5D44-4ABE-93B5-C5E1517CCDB6}">
      <dgm:prSet/>
      <dgm:spPr/>
      <dgm:t>
        <a:bodyPr/>
        <a:lstStyle/>
        <a:p>
          <a:endParaRPr lang="en-US"/>
        </a:p>
      </dgm:t>
    </dgm:pt>
    <dgm:pt modelId="{AEDF8E59-D5E8-4ED8-84AF-12C872E60960}">
      <dgm:prSet/>
      <dgm:spPr/>
      <dgm:t>
        <a:bodyPr/>
        <a:lstStyle/>
        <a:p>
          <a:r>
            <a:rPr lang="en-US" dirty="0"/>
            <a:t>Form Standard Teams</a:t>
          </a:r>
        </a:p>
      </dgm:t>
    </dgm:pt>
    <dgm:pt modelId="{5DF25E97-EA29-4544-9045-CCFEE309F27B}" type="parTrans" cxnId="{43C3E9A6-11F9-4B1A-BBBC-13A1E287C952}">
      <dgm:prSet/>
      <dgm:spPr/>
      <dgm:t>
        <a:bodyPr/>
        <a:lstStyle/>
        <a:p>
          <a:endParaRPr lang="en-US"/>
        </a:p>
      </dgm:t>
    </dgm:pt>
    <dgm:pt modelId="{E8D8496B-76AE-4CD9-8D7C-53A963661FD8}" type="sibTrans" cxnId="{43C3E9A6-11F9-4B1A-BBBC-13A1E287C952}">
      <dgm:prSet/>
      <dgm:spPr/>
      <dgm:t>
        <a:bodyPr/>
        <a:lstStyle/>
        <a:p>
          <a:endParaRPr lang="en-US"/>
        </a:p>
      </dgm:t>
    </dgm:pt>
    <dgm:pt modelId="{68901EBD-1AD5-4855-A9BE-83DF8425162F}">
      <dgm:prSet/>
      <dgm:spPr/>
      <dgm:t>
        <a:bodyPr/>
        <a:lstStyle/>
        <a:p>
          <a:r>
            <a:rPr lang="en-US" dirty="0"/>
            <a:t>Produce Drafts</a:t>
          </a:r>
        </a:p>
      </dgm:t>
    </dgm:pt>
    <dgm:pt modelId="{100086ED-DE66-4038-AE0B-C21E957E10FA}" type="parTrans" cxnId="{FE4CB862-E9DE-4567-B7EA-5484A39BCCD3}">
      <dgm:prSet/>
      <dgm:spPr/>
      <dgm:t>
        <a:bodyPr/>
        <a:lstStyle/>
        <a:p>
          <a:endParaRPr lang="en-US"/>
        </a:p>
      </dgm:t>
    </dgm:pt>
    <dgm:pt modelId="{027A69B9-24AE-43DE-A747-86B3FA3A4947}" type="sibTrans" cxnId="{FE4CB862-E9DE-4567-B7EA-5484A39BCCD3}">
      <dgm:prSet/>
      <dgm:spPr/>
      <dgm:t>
        <a:bodyPr/>
        <a:lstStyle/>
        <a:p>
          <a:endParaRPr lang="en-US"/>
        </a:p>
      </dgm:t>
    </dgm:pt>
    <dgm:pt modelId="{57F73717-2E5B-4DB7-B272-A6A4EBEB3ADE}">
      <dgm:prSet/>
      <dgm:spPr/>
      <dgm:t>
        <a:bodyPr/>
        <a:lstStyle/>
        <a:p>
          <a:r>
            <a:rPr lang="en-US" dirty="0"/>
            <a:t>Open Forum and Campus Meetings</a:t>
          </a:r>
        </a:p>
      </dgm:t>
    </dgm:pt>
    <dgm:pt modelId="{7FBFD450-E18F-48A1-ABB1-7D5BBEC588AE}" type="parTrans" cxnId="{4095FDC5-485C-4C20-8973-D7A9A94F0292}">
      <dgm:prSet/>
      <dgm:spPr/>
      <dgm:t>
        <a:bodyPr/>
        <a:lstStyle/>
        <a:p>
          <a:endParaRPr lang="en-US"/>
        </a:p>
      </dgm:t>
    </dgm:pt>
    <dgm:pt modelId="{1D089998-0724-4B5E-BC00-AF7CE66E6114}" type="sibTrans" cxnId="{4095FDC5-485C-4C20-8973-D7A9A94F0292}">
      <dgm:prSet/>
      <dgm:spPr/>
      <dgm:t>
        <a:bodyPr/>
        <a:lstStyle/>
        <a:p>
          <a:endParaRPr lang="en-US"/>
        </a:p>
      </dgm:t>
    </dgm:pt>
    <dgm:pt modelId="{E23A340A-1A1D-4316-AC58-99A10ECF2049}">
      <dgm:prSet/>
      <dgm:spPr/>
      <dgm:t>
        <a:bodyPr/>
        <a:lstStyle/>
        <a:p>
          <a:r>
            <a:rPr lang="en-US" dirty="0"/>
            <a:t>Spring 24</a:t>
          </a:r>
        </a:p>
      </dgm:t>
    </dgm:pt>
    <dgm:pt modelId="{27B16C41-1B9B-4F03-8F46-C76EF98B697F}" type="parTrans" cxnId="{9A61D1CE-8F0B-4C95-A8E6-2376DE49D2CA}">
      <dgm:prSet/>
      <dgm:spPr/>
      <dgm:t>
        <a:bodyPr/>
        <a:lstStyle/>
        <a:p>
          <a:endParaRPr lang="en-US"/>
        </a:p>
      </dgm:t>
    </dgm:pt>
    <dgm:pt modelId="{A5268E1B-6310-4D3F-B476-DBF047063B0C}" type="sibTrans" cxnId="{9A61D1CE-8F0B-4C95-A8E6-2376DE49D2CA}">
      <dgm:prSet/>
      <dgm:spPr/>
      <dgm:t>
        <a:bodyPr/>
        <a:lstStyle/>
        <a:p>
          <a:endParaRPr lang="en-US"/>
        </a:p>
      </dgm:t>
    </dgm:pt>
    <dgm:pt modelId="{546EBE04-FB29-4DB5-86A8-0856031AA61E}">
      <dgm:prSet/>
      <dgm:spPr/>
      <dgm:t>
        <a:bodyPr/>
        <a:lstStyle/>
        <a:p>
          <a:r>
            <a:rPr lang="en-US"/>
            <a:t>Spring 2024</a:t>
          </a:r>
        </a:p>
      </dgm:t>
    </dgm:pt>
    <dgm:pt modelId="{543BB8A9-6E18-4CCC-A611-FCF58E2A2626}" type="parTrans" cxnId="{8277037D-9A7C-48F7-BCE8-54E4E364EE87}">
      <dgm:prSet/>
      <dgm:spPr/>
      <dgm:t>
        <a:bodyPr/>
        <a:lstStyle/>
        <a:p>
          <a:endParaRPr lang="en-US"/>
        </a:p>
      </dgm:t>
    </dgm:pt>
    <dgm:pt modelId="{583D8ACB-63DF-406C-9F03-6D037EBEA307}" type="sibTrans" cxnId="{8277037D-9A7C-48F7-BCE8-54E4E364EE87}">
      <dgm:prSet/>
      <dgm:spPr/>
      <dgm:t>
        <a:bodyPr/>
        <a:lstStyle/>
        <a:p>
          <a:endParaRPr lang="en-US"/>
        </a:p>
      </dgm:t>
    </dgm:pt>
    <dgm:pt modelId="{8333F205-09B2-4C50-8C06-BC9EABB0DDE7}">
      <dgm:prSet/>
      <dgm:spPr/>
      <dgm:t>
        <a:bodyPr/>
        <a:lstStyle/>
        <a:p>
          <a:r>
            <a:rPr lang="en-US"/>
            <a:t>Revise/Edit Drafts </a:t>
          </a:r>
        </a:p>
      </dgm:t>
    </dgm:pt>
    <dgm:pt modelId="{E87E1050-AE50-4E49-A80D-9E08C2904109}" type="parTrans" cxnId="{B2896117-6016-43BE-B52F-F0F9B595B2EF}">
      <dgm:prSet/>
      <dgm:spPr/>
      <dgm:t>
        <a:bodyPr/>
        <a:lstStyle/>
        <a:p>
          <a:endParaRPr lang="en-US"/>
        </a:p>
      </dgm:t>
    </dgm:pt>
    <dgm:pt modelId="{2BE007C0-3A25-4491-A835-F24A8734B85E}" type="sibTrans" cxnId="{B2896117-6016-43BE-B52F-F0F9B595B2EF}">
      <dgm:prSet/>
      <dgm:spPr/>
      <dgm:t>
        <a:bodyPr/>
        <a:lstStyle/>
        <a:p>
          <a:endParaRPr lang="en-US"/>
        </a:p>
      </dgm:t>
    </dgm:pt>
    <dgm:pt modelId="{DBD09705-91A5-4F9B-AA65-9353FD8BA4FC}">
      <dgm:prSet/>
      <dgm:spPr/>
      <dgm:t>
        <a:bodyPr/>
        <a:lstStyle/>
        <a:p>
          <a:r>
            <a:rPr lang="en-US" dirty="0"/>
            <a:t>Committee Visits</a:t>
          </a:r>
        </a:p>
      </dgm:t>
    </dgm:pt>
    <dgm:pt modelId="{B6E5EA5B-36A9-4A76-AE18-25B6D3F70130}" type="parTrans" cxnId="{0CD00A78-E9BF-4B79-958C-1765EEA81055}">
      <dgm:prSet/>
      <dgm:spPr/>
      <dgm:t>
        <a:bodyPr/>
        <a:lstStyle/>
        <a:p>
          <a:endParaRPr lang="en-US"/>
        </a:p>
      </dgm:t>
    </dgm:pt>
    <dgm:pt modelId="{06F383C1-BE6F-4C44-9008-B9F18089065F}" type="sibTrans" cxnId="{0CD00A78-E9BF-4B79-958C-1765EEA81055}">
      <dgm:prSet/>
      <dgm:spPr/>
      <dgm:t>
        <a:bodyPr/>
        <a:lstStyle/>
        <a:p>
          <a:endParaRPr lang="en-US"/>
        </a:p>
      </dgm:t>
    </dgm:pt>
    <dgm:pt modelId="{E8143C89-FF82-44E5-9FBB-77A505799104}">
      <dgm:prSet/>
      <dgm:spPr/>
      <dgm:t>
        <a:bodyPr/>
        <a:lstStyle/>
        <a:p>
          <a:r>
            <a:rPr lang="en-US" dirty="0"/>
            <a:t>Fall 24</a:t>
          </a:r>
        </a:p>
      </dgm:t>
    </dgm:pt>
    <dgm:pt modelId="{FE8DEFAB-F722-467F-9504-8E18237B8C31}" type="parTrans" cxnId="{4D79E39D-F364-489C-8F7A-81E58A3C4BA9}">
      <dgm:prSet/>
      <dgm:spPr/>
      <dgm:t>
        <a:bodyPr/>
        <a:lstStyle/>
        <a:p>
          <a:endParaRPr lang="en-US"/>
        </a:p>
      </dgm:t>
    </dgm:pt>
    <dgm:pt modelId="{00411F08-8B79-4E90-95FA-D676DBA4B184}" type="sibTrans" cxnId="{4D79E39D-F364-489C-8F7A-81E58A3C4BA9}">
      <dgm:prSet/>
      <dgm:spPr/>
      <dgm:t>
        <a:bodyPr/>
        <a:lstStyle/>
        <a:p>
          <a:endParaRPr lang="en-US"/>
        </a:p>
      </dgm:t>
    </dgm:pt>
    <dgm:pt modelId="{4EE7350A-5FB5-4AAA-BBE4-4C2C365A87E4}">
      <dgm:prSet/>
      <dgm:spPr/>
      <dgm:t>
        <a:bodyPr/>
        <a:lstStyle/>
        <a:p>
          <a:r>
            <a:rPr lang="en-US"/>
            <a:t>Fall 2024</a:t>
          </a:r>
        </a:p>
      </dgm:t>
    </dgm:pt>
    <dgm:pt modelId="{6C8D4601-392A-4809-BFED-3CAF9A341FC1}" type="parTrans" cxnId="{2B476A4F-A2FB-4BA4-9289-473606004E52}">
      <dgm:prSet/>
      <dgm:spPr/>
      <dgm:t>
        <a:bodyPr/>
        <a:lstStyle/>
        <a:p>
          <a:endParaRPr lang="en-US"/>
        </a:p>
      </dgm:t>
    </dgm:pt>
    <dgm:pt modelId="{10FF568E-8D89-4CAB-9509-950E60187CA8}" type="sibTrans" cxnId="{2B476A4F-A2FB-4BA4-9289-473606004E52}">
      <dgm:prSet/>
      <dgm:spPr/>
      <dgm:t>
        <a:bodyPr/>
        <a:lstStyle/>
        <a:p>
          <a:endParaRPr lang="en-US"/>
        </a:p>
      </dgm:t>
    </dgm:pt>
    <dgm:pt modelId="{C720DA01-47EF-44AE-856D-3FCBF3163B78}">
      <dgm:prSet/>
      <dgm:spPr/>
      <dgm:t>
        <a:bodyPr/>
        <a:lstStyle/>
        <a:p>
          <a:r>
            <a:rPr lang="en-US" dirty="0" err="1"/>
            <a:t>BoT</a:t>
          </a:r>
          <a:r>
            <a:rPr lang="en-US" dirty="0"/>
            <a:t>: 1st Read October</a:t>
          </a:r>
        </a:p>
      </dgm:t>
    </dgm:pt>
    <dgm:pt modelId="{D5EC337F-A444-4323-8507-8E416D385DCA}" type="parTrans" cxnId="{2D922B08-F903-4027-A0C6-40EA583BDDC5}">
      <dgm:prSet/>
      <dgm:spPr/>
      <dgm:t>
        <a:bodyPr/>
        <a:lstStyle/>
        <a:p>
          <a:endParaRPr lang="en-US"/>
        </a:p>
      </dgm:t>
    </dgm:pt>
    <dgm:pt modelId="{04AC6437-FCFC-4E60-9772-16E7E874479B}" type="sibTrans" cxnId="{2D922B08-F903-4027-A0C6-40EA583BDDC5}">
      <dgm:prSet/>
      <dgm:spPr/>
      <dgm:t>
        <a:bodyPr/>
        <a:lstStyle/>
        <a:p>
          <a:endParaRPr lang="en-US"/>
        </a:p>
      </dgm:t>
    </dgm:pt>
    <dgm:pt modelId="{A02DB6A9-5CD4-44B9-995E-F9025F063205}">
      <dgm:prSet/>
      <dgm:spPr/>
      <dgm:t>
        <a:bodyPr/>
        <a:lstStyle/>
        <a:p>
          <a:r>
            <a:rPr lang="en-US" dirty="0"/>
            <a:t>AS/CC: 2</a:t>
          </a:r>
          <a:r>
            <a:rPr lang="en-US" baseline="30000" dirty="0"/>
            <a:t>nd</a:t>
          </a:r>
          <a:r>
            <a:rPr lang="en-US" dirty="0"/>
            <a:t> read Sept</a:t>
          </a:r>
        </a:p>
      </dgm:t>
    </dgm:pt>
    <dgm:pt modelId="{E93AA3D9-E0FA-4205-A907-F82510148DCD}" type="parTrans" cxnId="{CF4B4CCE-4F2F-4087-8513-BBBCF2C6F87C}">
      <dgm:prSet/>
      <dgm:spPr/>
      <dgm:t>
        <a:bodyPr/>
        <a:lstStyle/>
        <a:p>
          <a:endParaRPr lang="en-US"/>
        </a:p>
      </dgm:t>
    </dgm:pt>
    <dgm:pt modelId="{46B465AA-A07B-451F-BA95-1BA1EA484EFA}" type="sibTrans" cxnId="{CF4B4CCE-4F2F-4087-8513-BBBCF2C6F87C}">
      <dgm:prSet/>
      <dgm:spPr/>
      <dgm:t>
        <a:bodyPr/>
        <a:lstStyle/>
        <a:p>
          <a:endParaRPr lang="en-US"/>
        </a:p>
      </dgm:t>
    </dgm:pt>
    <dgm:pt modelId="{612E6CA2-F2FC-4DB2-ADB4-5B1252B9D7C2}">
      <dgm:prSet/>
      <dgm:spPr/>
      <dgm:t>
        <a:bodyPr/>
        <a:lstStyle/>
        <a:p>
          <a:r>
            <a:rPr lang="en-US" dirty="0"/>
            <a:t>AS/CC: 1</a:t>
          </a:r>
          <a:r>
            <a:rPr lang="en-US" baseline="30000" dirty="0"/>
            <a:t>st</a:t>
          </a:r>
          <a:r>
            <a:rPr lang="en-US" dirty="0"/>
            <a:t> read May</a:t>
          </a:r>
        </a:p>
      </dgm:t>
    </dgm:pt>
    <dgm:pt modelId="{456043F7-E340-4807-87B8-C2B43997F9EF}" type="parTrans" cxnId="{17E7E9D6-8F02-4719-BEE1-E497CDAEAA97}">
      <dgm:prSet/>
      <dgm:spPr/>
      <dgm:t>
        <a:bodyPr/>
        <a:lstStyle/>
        <a:p>
          <a:endParaRPr lang="en-US"/>
        </a:p>
      </dgm:t>
    </dgm:pt>
    <dgm:pt modelId="{FC9E6B5B-50BE-40F2-8667-577DC9232B08}" type="sibTrans" cxnId="{17E7E9D6-8F02-4719-BEE1-E497CDAEAA97}">
      <dgm:prSet/>
      <dgm:spPr/>
      <dgm:t>
        <a:bodyPr/>
        <a:lstStyle/>
        <a:p>
          <a:endParaRPr lang="en-US"/>
        </a:p>
      </dgm:t>
    </dgm:pt>
    <dgm:pt modelId="{E3202B8B-1102-4012-8324-57BC73C97E21}">
      <dgm:prSet/>
      <dgm:spPr/>
      <dgm:t>
        <a:bodyPr/>
        <a:lstStyle/>
        <a:p>
          <a:r>
            <a:rPr lang="en-US" dirty="0"/>
            <a:t>Submit by 12/24</a:t>
          </a:r>
        </a:p>
      </dgm:t>
    </dgm:pt>
    <dgm:pt modelId="{75A0DC7C-6FC0-4012-AAF0-C1460ADB3993}" type="parTrans" cxnId="{757A424A-07CA-488E-8B4A-8D2F8D484070}">
      <dgm:prSet/>
      <dgm:spPr/>
      <dgm:t>
        <a:bodyPr/>
        <a:lstStyle/>
        <a:p>
          <a:endParaRPr lang="en-US"/>
        </a:p>
      </dgm:t>
    </dgm:pt>
    <dgm:pt modelId="{D7479935-E7D8-453F-A5FD-C6A49105F5B2}" type="sibTrans" cxnId="{757A424A-07CA-488E-8B4A-8D2F8D484070}">
      <dgm:prSet/>
      <dgm:spPr/>
      <dgm:t>
        <a:bodyPr/>
        <a:lstStyle/>
        <a:p>
          <a:endParaRPr lang="en-US"/>
        </a:p>
      </dgm:t>
    </dgm:pt>
    <dgm:pt modelId="{8A0464F3-28E9-43E1-B014-7C1D2727E3AF}" type="pres">
      <dgm:prSet presAssocID="{3BB28E1F-2A4E-47CE-92A7-40A48B0CD45B}" presName="Name0" presStyleCnt="0">
        <dgm:presLayoutVars>
          <dgm:dir/>
          <dgm:animLvl val="lvl"/>
          <dgm:resizeHandles val="exact"/>
        </dgm:presLayoutVars>
      </dgm:prSet>
      <dgm:spPr/>
    </dgm:pt>
    <dgm:pt modelId="{87D2E713-BDE1-4F6E-BD88-FB105656F6B2}" type="pres">
      <dgm:prSet presAssocID="{98179DF5-A7CD-4B9D-A6C4-2BAA8E8CBC2E}" presName="composite" presStyleCnt="0"/>
      <dgm:spPr/>
    </dgm:pt>
    <dgm:pt modelId="{7D8BC8A9-2B8D-4E42-A7BD-EB4E8318A67B}" type="pres">
      <dgm:prSet presAssocID="{98179DF5-A7CD-4B9D-A6C4-2BAA8E8CBC2E}" presName="parTx" presStyleLbl="alignNode1" presStyleIdx="0" presStyleCnt="3">
        <dgm:presLayoutVars>
          <dgm:chMax val="0"/>
          <dgm:chPref val="0"/>
        </dgm:presLayoutVars>
      </dgm:prSet>
      <dgm:spPr/>
    </dgm:pt>
    <dgm:pt modelId="{ADAA1D24-0821-4AF4-9FB0-6691C852749A}" type="pres">
      <dgm:prSet presAssocID="{98179DF5-A7CD-4B9D-A6C4-2BAA8E8CBC2E}" presName="desTx" presStyleLbl="alignAccFollowNode1" presStyleIdx="0" presStyleCnt="3">
        <dgm:presLayoutVars/>
      </dgm:prSet>
      <dgm:spPr/>
    </dgm:pt>
    <dgm:pt modelId="{4CC510C5-E2AF-47BE-BF79-AF273F0F7356}" type="pres">
      <dgm:prSet presAssocID="{30376BD0-E798-4645-A614-4C86CA0C25CC}" presName="space" presStyleCnt="0"/>
      <dgm:spPr/>
    </dgm:pt>
    <dgm:pt modelId="{72A8B010-6444-4EDC-B933-22B6FDB73966}" type="pres">
      <dgm:prSet presAssocID="{E23A340A-1A1D-4316-AC58-99A10ECF2049}" presName="composite" presStyleCnt="0"/>
      <dgm:spPr/>
    </dgm:pt>
    <dgm:pt modelId="{FE6B37AD-0083-42CB-803C-BB37F44788F8}" type="pres">
      <dgm:prSet presAssocID="{E23A340A-1A1D-4316-AC58-99A10ECF2049}" presName="parTx" presStyleLbl="alignNode1" presStyleIdx="1" presStyleCnt="3">
        <dgm:presLayoutVars>
          <dgm:chMax val="0"/>
          <dgm:chPref val="0"/>
        </dgm:presLayoutVars>
      </dgm:prSet>
      <dgm:spPr/>
    </dgm:pt>
    <dgm:pt modelId="{5D38E2E2-C424-491C-90D3-7CE6E01C7CBD}" type="pres">
      <dgm:prSet presAssocID="{E23A340A-1A1D-4316-AC58-99A10ECF2049}" presName="desTx" presStyleLbl="alignAccFollowNode1" presStyleIdx="1" presStyleCnt="3">
        <dgm:presLayoutVars/>
      </dgm:prSet>
      <dgm:spPr/>
    </dgm:pt>
    <dgm:pt modelId="{714D4C1E-EBDD-4E4E-A74F-4EE5D7247CB3}" type="pres">
      <dgm:prSet presAssocID="{A5268E1B-6310-4D3F-B476-DBF047063B0C}" presName="space" presStyleCnt="0"/>
      <dgm:spPr/>
    </dgm:pt>
    <dgm:pt modelId="{5DB0A273-B033-40E7-8E01-55C0D1E86212}" type="pres">
      <dgm:prSet presAssocID="{E8143C89-FF82-44E5-9FBB-77A505799104}" presName="composite" presStyleCnt="0"/>
      <dgm:spPr/>
    </dgm:pt>
    <dgm:pt modelId="{7126642A-BA4F-4519-8F9B-0E9C6AF39A3D}" type="pres">
      <dgm:prSet presAssocID="{E8143C89-FF82-44E5-9FBB-77A505799104}" presName="parTx" presStyleLbl="alignNode1" presStyleIdx="2" presStyleCnt="3">
        <dgm:presLayoutVars>
          <dgm:chMax val="0"/>
          <dgm:chPref val="0"/>
        </dgm:presLayoutVars>
      </dgm:prSet>
      <dgm:spPr/>
    </dgm:pt>
    <dgm:pt modelId="{0A394E83-8E13-49B7-B029-F65F899C7695}" type="pres">
      <dgm:prSet presAssocID="{E8143C89-FF82-44E5-9FBB-77A505799104}" presName="desTx" presStyleLbl="alignAccFollowNode1" presStyleIdx="2" presStyleCnt="3">
        <dgm:presLayoutVars/>
      </dgm:prSet>
      <dgm:spPr/>
    </dgm:pt>
  </dgm:ptLst>
  <dgm:cxnLst>
    <dgm:cxn modelId="{2D922B08-F903-4027-A0C6-40EA583BDDC5}" srcId="{4EE7350A-5FB5-4AAA-BBE4-4C2C365A87E4}" destId="{C720DA01-47EF-44AE-856D-3FCBF3163B78}" srcOrd="1" destOrd="0" parTransId="{D5EC337F-A444-4323-8507-8E416D385DCA}" sibTransId="{04AC6437-FCFC-4E60-9772-16E7E874479B}"/>
    <dgm:cxn modelId="{1DD96609-82FE-4EB0-AC0D-2F65A8DB9C35}" type="presOf" srcId="{E8143C89-FF82-44E5-9FBB-77A505799104}" destId="{7126642A-BA4F-4519-8F9B-0E9C6AF39A3D}" srcOrd="0" destOrd="0" presId="urn:microsoft.com/office/officeart/2016/7/layout/HorizontalActionList"/>
    <dgm:cxn modelId="{4902B00E-CC04-43AB-BB27-7C9BE086B509}" type="presOf" srcId="{E3202B8B-1102-4012-8324-57BC73C97E21}" destId="{0A394E83-8E13-49B7-B029-F65F899C7695}" srcOrd="0" destOrd="3" presId="urn:microsoft.com/office/officeart/2016/7/layout/HorizontalActionList"/>
    <dgm:cxn modelId="{B2896117-6016-43BE-B52F-F0F9B595B2EF}" srcId="{546EBE04-FB29-4DB5-86A8-0856031AA61E}" destId="{8333F205-09B2-4C50-8C06-BC9EABB0DDE7}" srcOrd="0" destOrd="0" parTransId="{E87E1050-AE50-4E49-A80D-9E08C2904109}" sibTransId="{2BE007C0-3A25-4491-A835-F24A8734B85E}"/>
    <dgm:cxn modelId="{D0AA4A18-5D44-4ABE-93B5-C5E1517CCDB6}" srcId="{98179DF5-A7CD-4B9D-A6C4-2BAA8E8CBC2E}" destId="{54EEBF0D-38AE-4E86-8614-B8CED32D9005}" srcOrd="0" destOrd="0" parTransId="{E67BC651-823F-4834-906C-59F33A138160}" sibTransId="{73B7BFD1-5B23-4E23-8DAC-4C7388EF3CCA}"/>
    <dgm:cxn modelId="{8A8F3828-A8D3-475A-A9A1-7AEED3025F1B}" type="presOf" srcId="{54EEBF0D-38AE-4E86-8614-B8CED32D9005}" destId="{ADAA1D24-0821-4AF4-9FB0-6691C852749A}" srcOrd="0" destOrd="0" presId="urn:microsoft.com/office/officeart/2016/7/layout/HorizontalActionList"/>
    <dgm:cxn modelId="{A5F8A55E-DF7C-44E4-84BC-60170897F0D6}" type="presOf" srcId="{98179DF5-A7CD-4B9D-A6C4-2BAA8E8CBC2E}" destId="{7D8BC8A9-2B8D-4E42-A7BD-EB4E8318A67B}" srcOrd="0" destOrd="0" presId="urn:microsoft.com/office/officeart/2016/7/layout/HorizontalActionList"/>
    <dgm:cxn modelId="{FE4CB862-E9DE-4567-B7EA-5484A39BCCD3}" srcId="{54EEBF0D-38AE-4E86-8614-B8CED32D9005}" destId="{68901EBD-1AD5-4855-A9BE-83DF8425162F}" srcOrd="1" destOrd="0" parTransId="{100086ED-DE66-4038-AE0B-C21E957E10FA}" sibTransId="{027A69B9-24AE-43DE-A747-86B3FA3A4947}"/>
    <dgm:cxn modelId="{93F6A565-CF09-42DE-B1B1-6AD1DD0D98F3}" srcId="{3BB28E1F-2A4E-47CE-92A7-40A48B0CD45B}" destId="{98179DF5-A7CD-4B9D-A6C4-2BAA8E8CBC2E}" srcOrd="0" destOrd="0" parTransId="{9781AE73-492C-4FB5-906D-2EFC1697FDC3}" sibTransId="{30376BD0-E798-4645-A614-4C86CA0C25CC}"/>
    <dgm:cxn modelId="{6DA3FF65-AB03-43DB-9E37-72B7B564F79F}" type="presOf" srcId="{A02DB6A9-5CD4-44B9-995E-F9025F063205}" destId="{0A394E83-8E13-49B7-B029-F65F899C7695}" srcOrd="0" destOrd="1" presId="urn:microsoft.com/office/officeart/2016/7/layout/HorizontalActionList"/>
    <dgm:cxn modelId="{757A424A-07CA-488E-8B4A-8D2F8D484070}" srcId="{4EE7350A-5FB5-4AAA-BBE4-4C2C365A87E4}" destId="{E3202B8B-1102-4012-8324-57BC73C97E21}" srcOrd="2" destOrd="0" parTransId="{75A0DC7C-6FC0-4012-AAF0-C1460ADB3993}" sibTransId="{D7479935-E7D8-453F-A5FD-C6A49105F5B2}"/>
    <dgm:cxn modelId="{9004B06D-F2A1-4A36-A873-73CC51DCECDE}" type="presOf" srcId="{DBD09705-91A5-4F9B-AA65-9353FD8BA4FC}" destId="{5D38E2E2-C424-491C-90D3-7CE6E01C7CBD}" srcOrd="0" destOrd="2" presId="urn:microsoft.com/office/officeart/2016/7/layout/HorizontalActionList"/>
    <dgm:cxn modelId="{2B476A4F-A2FB-4BA4-9289-473606004E52}" srcId="{E8143C89-FF82-44E5-9FBB-77A505799104}" destId="{4EE7350A-5FB5-4AAA-BBE4-4C2C365A87E4}" srcOrd="0" destOrd="0" parTransId="{6C8D4601-392A-4809-BFED-3CAF9A341FC1}" sibTransId="{10FF568E-8D89-4CAB-9509-950E60187CA8}"/>
    <dgm:cxn modelId="{0CD00A78-E9BF-4B79-958C-1765EEA81055}" srcId="{546EBE04-FB29-4DB5-86A8-0856031AA61E}" destId="{DBD09705-91A5-4F9B-AA65-9353FD8BA4FC}" srcOrd="1" destOrd="0" parTransId="{B6E5EA5B-36A9-4A76-AE18-25B6D3F70130}" sibTransId="{06F383C1-BE6F-4C44-9008-B9F18089065F}"/>
    <dgm:cxn modelId="{FDE0917B-11F1-4B3A-A51A-19E08982212E}" type="presOf" srcId="{8333F205-09B2-4C50-8C06-BC9EABB0DDE7}" destId="{5D38E2E2-C424-491C-90D3-7CE6E01C7CBD}" srcOrd="0" destOrd="1" presId="urn:microsoft.com/office/officeart/2016/7/layout/HorizontalActionList"/>
    <dgm:cxn modelId="{8277037D-9A7C-48F7-BCE8-54E4E364EE87}" srcId="{E23A340A-1A1D-4316-AC58-99A10ECF2049}" destId="{546EBE04-FB29-4DB5-86A8-0856031AA61E}" srcOrd="0" destOrd="0" parTransId="{543BB8A9-6E18-4CCC-A611-FCF58E2A2626}" sibTransId="{583D8ACB-63DF-406C-9F03-6D037EBEA307}"/>
    <dgm:cxn modelId="{8323027F-1A56-4333-9EBE-55568BD173E5}" type="presOf" srcId="{68901EBD-1AD5-4855-A9BE-83DF8425162F}" destId="{ADAA1D24-0821-4AF4-9FB0-6691C852749A}" srcOrd="0" destOrd="2" presId="urn:microsoft.com/office/officeart/2016/7/layout/HorizontalActionList"/>
    <dgm:cxn modelId="{36A0F799-4C48-4482-895D-1DD679A8734A}" type="presOf" srcId="{612E6CA2-F2FC-4DB2-ADB4-5B1252B9D7C2}" destId="{5D38E2E2-C424-491C-90D3-7CE6E01C7CBD}" srcOrd="0" destOrd="3" presId="urn:microsoft.com/office/officeart/2016/7/layout/HorizontalActionList"/>
    <dgm:cxn modelId="{4D79E39D-F364-489C-8F7A-81E58A3C4BA9}" srcId="{3BB28E1F-2A4E-47CE-92A7-40A48B0CD45B}" destId="{E8143C89-FF82-44E5-9FBB-77A505799104}" srcOrd="2" destOrd="0" parTransId="{FE8DEFAB-F722-467F-9504-8E18237B8C31}" sibTransId="{00411F08-8B79-4E90-95FA-D676DBA4B184}"/>
    <dgm:cxn modelId="{B73A5DA3-6EA4-41D7-BA65-3185C6E1DC1B}" type="presOf" srcId="{AEDF8E59-D5E8-4ED8-84AF-12C872E60960}" destId="{ADAA1D24-0821-4AF4-9FB0-6691C852749A}" srcOrd="0" destOrd="1" presId="urn:microsoft.com/office/officeart/2016/7/layout/HorizontalActionList"/>
    <dgm:cxn modelId="{43C3E9A6-11F9-4B1A-BBBC-13A1E287C952}" srcId="{54EEBF0D-38AE-4E86-8614-B8CED32D9005}" destId="{AEDF8E59-D5E8-4ED8-84AF-12C872E60960}" srcOrd="0" destOrd="0" parTransId="{5DF25E97-EA29-4544-9045-CCFEE309F27B}" sibTransId="{E8D8496B-76AE-4CD9-8D7C-53A963661FD8}"/>
    <dgm:cxn modelId="{43D8CCAF-CA75-4431-A13D-D007BB0EE001}" type="presOf" srcId="{C720DA01-47EF-44AE-856D-3FCBF3163B78}" destId="{0A394E83-8E13-49B7-B029-F65F899C7695}" srcOrd="0" destOrd="2" presId="urn:microsoft.com/office/officeart/2016/7/layout/HorizontalActionList"/>
    <dgm:cxn modelId="{D934B9B4-E170-41BA-A8F2-C1EAA95FBE53}" type="presOf" srcId="{E23A340A-1A1D-4316-AC58-99A10ECF2049}" destId="{FE6B37AD-0083-42CB-803C-BB37F44788F8}" srcOrd="0" destOrd="0" presId="urn:microsoft.com/office/officeart/2016/7/layout/HorizontalActionList"/>
    <dgm:cxn modelId="{1242D8B5-4D7C-476E-A37A-F2398B2281B3}" type="presOf" srcId="{546EBE04-FB29-4DB5-86A8-0856031AA61E}" destId="{5D38E2E2-C424-491C-90D3-7CE6E01C7CBD}" srcOrd="0" destOrd="0" presId="urn:microsoft.com/office/officeart/2016/7/layout/HorizontalActionList"/>
    <dgm:cxn modelId="{322CB0B6-831A-48E0-AE5B-A66A4B736DA4}" type="presOf" srcId="{57F73717-2E5B-4DB7-B272-A6A4EBEB3ADE}" destId="{ADAA1D24-0821-4AF4-9FB0-6691C852749A}" srcOrd="0" destOrd="3" presId="urn:microsoft.com/office/officeart/2016/7/layout/HorizontalActionList"/>
    <dgm:cxn modelId="{93FDE4C1-9E60-489E-AEFE-E56C5AD16E52}" type="presOf" srcId="{4EE7350A-5FB5-4AAA-BBE4-4C2C365A87E4}" destId="{0A394E83-8E13-49B7-B029-F65F899C7695}" srcOrd="0" destOrd="0" presId="urn:microsoft.com/office/officeart/2016/7/layout/HorizontalActionList"/>
    <dgm:cxn modelId="{4095FDC5-485C-4C20-8973-D7A9A94F0292}" srcId="{54EEBF0D-38AE-4E86-8614-B8CED32D9005}" destId="{57F73717-2E5B-4DB7-B272-A6A4EBEB3ADE}" srcOrd="2" destOrd="0" parTransId="{7FBFD450-E18F-48A1-ABB1-7D5BBEC588AE}" sibTransId="{1D089998-0724-4B5E-BC00-AF7CE66E6114}"/>
    <dgm:cxn modelId="{CF4B4CCE-4F2F-4087-8513-BBBCF2C6F87C}" srcId="{4EE7350A-5FB5-4AAA-BBE4-4C2C365A87E4}" destId="{A02DB6A9-5CD4-44B9-995E-F9025F063205}" srcOrd="0" destOrd="0" parTransId="{E93AA3D9-E0FA-4205-A907-F82510148DCD}" sibTransId="{46B465AA-A07B-451F-BA95-1BA1EA484EFA}"/>
    <dgm:cxn modelId="{9A61D1CE-8F0B-4C95-A8E6-2376DE49D2CA}" srcId="{3BB28E1F-2A4E-47CE-92A7-40A48B0CD45B}" destId="{E23A340A-1A1D-4316-AC58-99A10ECF2049}" srcOrd="1" destOrd="0" parTransId="{27B16C41-1B9B-4F03-8F46-C76EF98B697F}" sibTransId="{A5268E1B-6310-4D3F-B476-DBF047063B0C}"/>
    <dgm:cxn modelId="{17E7E9D6-8F02-4719-BEE1-E497CDAEAA97}" srcId="{546EBE04-FB29-4DB5-86A8-0856031AA61E}" destId="{612E6CA2-F2FC-4DB2-ADB4-5B1252B9D7C2}" srcOrd="2" destOrd="0" parTransId="{456043F7-E340-4807-87B8-C2B43997F9EF}" sibTransId="{FC9E6B5B-50BE-40F2-8667-577DC9232B08}"/>
    <dgm:cxn modelId="{D0F6DDF8-924D-4CF4-9C2B-F77AED4688E4}" type="presOf" srcId="{3BB28E1F-2A4E-47CE-92A7-40A48B0CD45B}" destId="{8A0464F3-28E9-43E1-B014-7C1D2727E3AF}" srcOrd="0" destOrd="0" presId="urn:microsoft.com/office/officeart/2016/7/layout/HorizontalActionList"/>
    <dgm:cxn modelId="{854A7D65-0121-47CA-B634-2206042F7C70}" type="presParOf" srcId="{8A0464F3-28E9-43E1-B014-7C1D2727E3AF}" destId="{87D2E713-BDE1-4F6E-BD88-FB105656F6B2}" srcOrd="0" destOrd="0" presId="urn:microsoft.com/office/officeart/2016/7/layout/HorizontalActionList"/>
    <dgm:cxn modelId="{609A4612-AC9E-4573-982C-27AA37392BA2}" type="presParOf" srcId="{87D2E713-BDE1-4F6E-BD88-FB105656F6B2}" destId="{7D8BC8A9-2B8D-4E42-A7BD-EB4E8318A67B}" srcOrd="0" destOrd="0" presId="urn:microsoft.com/office/officeart/2016/7/layout/HorizontalActionList"/>
    <dgm:cxn modelId="{C77D61CF-5801-4B23-831D-A51E03BA2FE5}" type="presParOf" srcId="{87D2E713-BDE1-4F6E-BD88-FB105656F6B2}" destId="{ADAA1D24-0821-4AF4-9FB0-6691C852749A}" srcOrd="1" destOrd="0" presId="urn:microsoft.com/office/officeart/2016/7/layout/HorizontalActionList"/>
    <dgm:cxn modelId="{A22DAC3E-CD48-49CE-9C64-E69D7D6D2E96}" type="presParOf" srcId="{8A0464F3-28E9-43E1-B014-7C1D2727E3AF}" destId="{4CC510C5-E2AF-47BE-BF79-AF273F0F7356}" srcOrd="1" destOrd="0" presId="urn:microsoft.com/office/officeart/2016/7/layout/HorizontalActionList"/>
    <dgm:cxn modelId="{62844800-DFFA-4DE6-ACCF-59294285E819}" type="presParOf" srcId="{8A0464F3-28E9-43E1-B014-7C1D2727E3AF}" destId="{72A8B010-6444-4EDC-B933-22B6FDB73966}" srcOrd="2" destOrd="0" presId="urn:microsoft.com/office/officeart/2016/7/layout/HorizontalActionList"/>
    <dgm:cxn modelId="{F2061717-5338-4A38-BF94-4EC69D8C5660}" type="presParOf" srcId="{72A8B010-6444-4EDC-B933-22B6FDB73966}" destId="{FE6B37AD-0083-42CB-803C-BB37F44788F8}" srcOrd="0" destOrd="0" presId="urn:microsoft.com/office/officeart/2016/7/layout/HorizontalActionList"/>
    <dgm:cxn modelId="{504F7A1D-C9D7-4B86-898D-340D4BAEEB77}" type="presParOf" srcId="{72A8B010-6444-4EDC-B933-22B6FDB73966}" destId="{5D38E2E2-C424-491C-90D3-7CE6E01C7CBD}" srcOrd="1" destOrd="0" presId="urn:microsoft.com/office/officeart/2016/7/layout/HorizontalActionList"/>
    <dgm:cxn modelId="{6712553D-44D7-4AB9-B085-D76E4E0F260B}" type="presParOf" srcId="{8A0464F3-28E9-43E1-B014-7C1D2727E3AF}" destId="{714D4C1E-EBDD-4E4E-A74F-4EE5D7247CB3}" srcOrd="3" destOrd="0" presId="urn:microsoft.com/office/officeart/2016/7/layout/HorizontalActionList"/>
    <dgm:cxn modelId="{670EB279-B9DB-4630-A8E2-3FA915ADE390}" type="presParOf" srcId="{8A0464F3-28E9-43E1-B014-7C1D2727E3AF}" destId="{5DB0A273-B033-40E7-8E01-55C0D1E86212}" srcOrd="4" destOrd="0" presId="urn:microsoft.com/office/officeart/2016/7/layout/HorizontalActionList"/>
    <dgm:cxn modelId="{AA78DF8B-3BFD-4A9B-BC03-8A5D668C5705}" type="presParOf" srcId="{5DB0A273-B033-40E7-8E01-55C0D1E86212}" destId="{7126642A-BA4F-4519-8F9B-0E9C6AF39A3D}" srcOrd="0" destOrd="0" presId="urn:microsoft.com/office/officeart/2016/7/layout/HorizontalActionList"/>
    <dgm:cxn modelId="{25841C0D-E19F-4EB9-A552-6439A3082E08}" type="presParOf" srcId="{5DB0A273-B033-40E7-8E01-55C0D1E86212}" destId="{0A394E83-8E13-49B7-B029-F65F899C7695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46B6A-833F-48D1-9F92-232F179CF99D}">
      <dsp:nvSpPr>
        <dsp:cNvPr id="0" name=""/>
        <dsp:cNvSpPr/>
      </dsp:nvSpPr>
      <dsp:spPr>
        <a:xfrm>
          <a:off x="3095624" y="232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1.Internal Evaluation</a:t>
          </a:r>
        </a:p>
      </dsp:txBody>
      <dsp:txXfrm>
        <a:off x="3157078" y="61686"/>
        <a:ext cx="1813842" cy="1135979"/>
      </dsp:txXfrm>
    </dsp:sp>
    <dsp:sp modelId="{1037E5AB-7048-4DDC-A531-C611D036B253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315338" y="406915"/>
              </a:moveTo>
              <a:arcTo wR="2079657" hR="2079657" stAng="18387232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182FE-7F35-4D3A-AC3C-9FF6A96D9A65}">
      <dsp:nvSpPr>
        <dsp:cNvPr id="0" name=""/>
        <dsp:cNvSpPr/>
      </dsp:nvSpPr>
      <dsp:spPr>
        <a:xfrm>
          <a:off x="5175282" y="2079889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2.External Evaluation by Peers</a:t>
          </a:r>
        </a:p>
      </dsp:txBody>
      <dsp:txXfrm>
        <a:off x="5236736" y="2141343"/>
        <a:ext cx="1813842" cy="1135979"/>
      </dsp:txXfrm>
    </dsp:sp>
    <dsp:sp modelId="{88074ADD-ED74-4F48-AC94-2ABCFF5EC6D2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43720" y="3001743"/>
              </a:moveTo>
              <a:arcTo wR="2079657" hR="2079657" stAng="1579199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F1D23-7CC9-4078-9ED1-C70278EE1350}">
      <dsp:nvSpPr>
        <dsp:cNvPr id="0" name=""/>
        <dsp:cNvSpPr/>
      </dsp:nvSpPr>
      <dsp:spPr>
        <a:xfrm>
          <a:off x="3095625" y="4159546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3.Commission Evaluation</a:t>
          </a:r>
        </a:p>
      </dsp:txBody>
      <dsp:txXfrm>
        <a:off x="3157079" y="4221000"/>
        <a:ext cx="1813842" cy="1135979"/>
      </dsp:txXfrm>
    </dsp:sp>
    <dsp:sp modelId="{07A2264B-9303-4D5B-880D-D46E433140A2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43976" y="3752399"/>
              </a:moveTo>
              <a:arcTo wR="2079657" hR="2079657" stAng="7587232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D7514-4B1B-421E-B25C-746F926CA64A}">
      <dsp:nvSpPr>
        <dsp:cNvPr id="0" name=""/>
        <dsp:cNvSpPr/>
      </dsp:nvSpPr>
      <dsp:spPr>
        <a:xfrm>
          <a:off x="1015967" y="2079889"/>
          <a:ext cx="1936750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4.Institutional Self-Improvement</a:t>
          </a:r>
        </a:p>
      </dsp:txBody>
      <dsp:txXfrm>
        <a:off x="1077421" y="2141343"/>
        <a:ext cx="1813842" cy="1135979"/>
      </dsp:txXfrm>
    </dsp:sp>
    <dsp:sp modelId="{2480573C-4C02-4E20-A737-F64D16A4F968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215594" y="1157570"/>
              </a:moveTo>
              <a:arcTo wR="2079657" hR="2079657" stAng="12379199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BC8A9-2B8D-4E42-A7BD-EB4E8318A67B}">
      <dsp:nvSpPr>
        <dsp:cNvPr id="0" name=""/>
        <dsp:cNvSpPr/>
      </dsp:nvSpPr>
      <dsp:spPr>
        <a:xfrm>
          <a:off x="5992" y="274058"/>
          <a:ext cx="3815037" cy="1144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473" tIns="301473" rIns="301473" bIns="3014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Fall 23</a:t>
          </a:r>
        </a:p>
      </dsp:txBody>
      <dsp:txXfrm>
        <a:off x="5992" y="274058"/>
        <a:ext cx="3815037" cy="1144511"/>
      </dsp:txXfrm>
    </dsp:sp>
    <dsp:sp modelId="{ADAA1D24-0821-4AF4-9FB0-6691C852749A}">
      <dsp:nvSpPr>
        <dsp:cNvPr id="0" name=""/>
        <dsp:cNvSpPr/>
      </dsp:nvSpPr>
      <dsp:spPr>
        <a:xfrm>
          <a:off x="5992" y="1418570"/>
          <a:ext cx="3815037" cy="2670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841" tIns="376841" rIns="376841" bIns="376841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Fall 2023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Form Standard Teams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Produce Drafts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Open Forum and Campus Meetings</a:t>
          </a:r>
        </a:p>
      </dsp:txBody>
      <dsp:txXfrm>
        <a:off x="5992" y="1418570"/>
        <a:ext cx="3815037" cy="2670773"/>
      </dsp:txXfrm>
    </dsp:sp>
    <dsp:sp modelId="{FE6B37AD-0083-42CB-803C-BB37F44788F8}">
      <dsp:nvSpPr>
        <dsp:cNvPr id="0" name=""/>
        <dsp:cNvSpPr/>
      </dsp:nvSpPr>
      <dsp:spPr>
        <a:xfrm>
          <a:off x="3928924" y="274058"/>
          <a:ext cx="3815037" cy="1144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473" tIns="301473" rIns="301473" bIns="3014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Spring 24</a:t>
          </a:r>
        </a:p>
      </dsp:txBody>
      <dsp:txXfrm>
        <a:off x="3928924" y="274058"/>
        <a:ext cx="3815037" cy="1144511"/>
      </dsp:txXfrm>
    </dsp:sp>
    <dsp:sp modelId="{5D38E2E2-C424-491C-90D3-7CE6E01C7CBD}">
      <dsp:nvSpPr>
        <dsp:cNvPr id="0" name=""/>
        <dsp:cNvSpPr/>
      </dsp:nvSpPr>
      <dsp:spPr>
        <a:xfrm>
          <a:off x="3928924" y="1418570"/>
          <a:ext cx="3815037" cy="2670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841" tIns="376841" rIns="376841" bIns="376841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Spring 2024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Revise/Edit Drafts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Committee Visits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AS/CC: 1</a:t>
          </a:r>
          <a:r>
            <a:rPr lang="en-US" sz="2200" kern="1200" baseline="30000" dirty="0"/>
            <a:t>st</a:t>
          </a:r>
          <a:r>
            <a:rPr lang="en-US" sz="2200" kern="1200" dirty="0"/>
            <a:t> read May</a:t>
          </a:r>
        </a:p>
      </dsp:txBody>
      <dsp:txXfrm>
        <a:off x="3928924" y="1418570"/>
        <a:ext cx="3815037" cy="2670773"/>
      </dsp:txXfrm>
    </dsp:sp>
    <dsp:sp modelId="{7126642A-BA4F-4519-8F9B-0E9C6AF39A3D}">
      <dsp:nvSpPr>
        <dsp:cNvPr id="0" name=""/>
        <dsp:cNvSpPr/>
      </dsp:nvSpPr>
      <dsp:spPr>
        <a:xfrm>
          <a:off x="7851856" y="274058"/>
          <a:ext cx="3815037" cy="1144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473" tIns="301473" rIns="301473" bIns="3014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Fall 24</a:t>
          </a:r>
        </a:p>
      </dsp:txBody>
      <dsp:txXfrm>
        <a:off x="7851856" y="274058"/>
        <a:ext cx="3815037" cy="1144511"/>
      </dsp:txXfrm>
    </dsp:sp>
    <dsp:sp modelId="{0A394E83-8E13-49B7-B029-F65F899C7695}">
      <dsp:nvSpPr>
        <dsp:cNvPr id="0" name=""/>
        <dsp:cNvSpPr/>
      </dsp:nvSpPr>
      <dsp:spPr>
        <a:xfrm>
          <a:off x="7851856" y="1418570"/>
          <a:ext cx="3815037" cy="2670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841" tIns="376841" rIns="376841" bIns="376841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Fall 2024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AS/CC: 2</a:t>
          </a:r>
          <a:r>
            <a:rPr lang="en-US" sz="2200" kern="1200" baseline="30000" dirty="0"/>
            <a:t>nd</a:t>
          </a:r>
          <a:r>
            <a:rPr lang="en-US" sz="2200" kern="1200" dirty="0"/>
            <a:t> read Sept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BoT</a:t>
          </a:r>
          <a:r>
            <a:rPr lang="en-US" sz="2200" kern="1200" dirty="0"/>
            <a:t>: 1st Read October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Submit by 12/24</a:t>
          </a:r>
        </a:p>
      </dsp:txBody>
      <dsp:txXfrm>
        <a:off x="7851856" y="1418570"/>
        <a:ext cx="3815037" cy="2670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F6E4-2992-476C-8532-C557FA56C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47C02-C767-44B2-A127-C469ACDD3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7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dd82d5903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dd82d59037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8" name="Google Shape;168;g1dd82d59037_0_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0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838200" y="1093789"/>
            <a:ext cx="10515600" cy="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21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0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4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CFE7DA-79CD-499A-866A-D1EF23F68B3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CFE7DA-79CD-499A-866A-D1EF23F68B3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0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cjc.org/wp-content/uploads/Accreditation-Handbook.pdf" TargetMode="External"/><Relationship Id="rId2" Type="http://schemas.microsoft.com/office/2018/10/relationships/comments" Target="../comments/modernComment_1B1_980A244D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akersfieldcollege.edu/about/accreditation/index.html" TargetMode="External"/><Relationship Id="rId4" Type="http://schemas.openxmlformats.org/officeDocument/2006/relationships/hyperlink" Target="http://chrome-extension:/efaidnbmnnnibpcajpcglclefindmkaj/https:/accjc.org/wp-content/uploads/ACCJC-2024-Accreditation-Standards-with-Review-Criteria-Evidenc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D297EE1-F27F-4905-BB20-FD751D9D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1">
            <a:extLst>
              <a:ext uri="{FF2B5EF4-FFF2-40B4-BE49-F238E27FC236}">
                <a16:creationId xmlns:a16="http://schemas.microsoft.com/office/drawing/2014/main" id="{C67001C3-9704-4A4C-A9A5-2138C55F7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25" y="3119729"/>
            <a:ext cx="11197872" cy="162707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ISER College Council Presentation</a:t>
            </a:r>
            <a:endParaRPr lang="en-us" sz="6000" dirty="0">
              <a:cs typeface="Calibri Light"/>
              <a:hlinkClick r:id="" action="ppaction://noaction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BB7CE51D-6A87-4EF7-98CA-26D74FED2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777" y="5433708"/>
            <a:ext cx="11490317" cy="13578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September 15, 2023</a:t>
            </a:r>
          </a:p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Billie Jo Rice, Jessica Wojtysiak, Jason Stratton, SONDRA KECKLEY &amp; Talita Pruett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12971FE3-2302-4172-9AB1-5A82826F8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3">
            <a:extLst>
              <a:ext uri="{FF2B5EF4-FFF2-40B4-BE49-F238E27FC236}">
                <a16:creationId xmlns:a16="http://schemas.microsoft.com/office/drawing/2014/main" id="{4AB10AF3-028D-41BB-9535-0F48BCD43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50352C9-B52B-4CF1-8D8F-43426EFA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Bakersfield College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83" y="1870702"/>
            <a:ext cx="3339352" cy="11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27A9-9504-244B-C86C-5BE9479B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Resources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D20C9-676D-33C8-7F08-D1F415E34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3562" y="2098515"/>
            <a:ext cx="9531529" cy="3786079"/>
          </a:xfrm>
        </p:spPr>
        <p:txBody>
          <a:bodyPr vert="horz" lIns="0" tIns="45720" rIns="0" bIns="45720" rtlCol="0" anchor="t">
            <a:normAutofit/>
          </a:bodyPr>
          <a:lstStyle/>
          <a:p>
            <a:pPr marL="360680" lvl="1" indent="-171450" defTabSz="859536">
              <a:spcBef>
                <a:spcPts val="188"/>
              </a:spcBef>
              <a:spcAft>
                <a:spcPts val="376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hlinkClick r:id="rId3"/>
              </a:rPr>
              <a:t>Accreditation Handbook - </a:t>
            </a:r>
            <a:r>
              <a:rPr lang="en-US" sz="2400" dirty="0"/>
              <a:t>Appendix</a:t>
            </a:r>
            <a:r>
              <a:rPr lang="en-US" sz="2400" dirty="0">
                <a:cs typeface="Calibri"/>
              </a:rPr>
              <a:t> D includes rubrics for each standard.</a:t>
            </a:r>
          </a:p>
          <a:p>
            <a:pPr marL="360680" lvl="1" indent="-171450" defTabSz="859536">
              <a:spcBef>
                <a:spcPts val="188"/>
              </a:spcBef>
              <a:spcAft>
                <a:spcPts val="376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Calibri"/>
                <a:hlinkClick r:id="rId3"/>
              </a:rPr>
              <a:t>ISER 2024 Template</a:t>
            </a:r>
            <a:endParaRPr lang="en-US" sz="2400" dirty="0"/>
          </a:p>
          <a:p>
            <a:pPr marL="360680" lvl="1" indent="-171450" defTabSz="859536">
              <a:spcBef>
                <a:spcPts val="188"/>
              </a:spcBef>
              <a:spcAft>
                <a:spcPts val="376"/>
              </a:spcAft>
              <a:buFont typeface="Wingdings" panose="05000000000000000000" pitchFamily="2" charset="2"/>
              <a:buChar char="§"/>
            </a:pPr>
            <a:r>
              <a:rPr lang="en-US" sz="2400" kern="1200" dirty="0">
                <a:latin typeface="+mn-lt"/>
                <a:ea typeface="+mn-ea"/>
                <a:cs typeface="+mn-cs"/>
                <a:hlinkClick r:id="rId4"/>
              </a:rPr>
              <a:t>2024 Accreditation Standards with Review Criteria and Suggestions for Evidence</a:t>
            </a:r>
            <a:endParaRPr lang="en-US" sz="2400" kern="1200">
              <a:latin typeface="+mn-lt"/>
              <a:cs typeface="Calibri" panose="020F0502020204030204"/>
            </a:endParaRPr>
          </a:p>
          <a:p>
            <a:pPr marL="360680" lvl="1" indent="-171450" defTabSz="859536">
              <a:spcBef>
                <a:spcPts val="188"/>
              </a:spcBef>
              <a:spcAft>
                <a:spcPts val="376"/>
              </a:spcAft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hlinkClick r:id="rId5"/>
              </a:rPr>
              <a:t>Bakersfield College Accreditation Page 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(review previous ISERs)</a:t>
            </a:r>
            <a:endPara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/>
            </a:endParaRPr>
          </a:p>
          <a:p>
            <a:pPr marL="360680" lvl="1" indent="-171450" defTabSz="859536">
              <a:spcBef>
                <a:spcPts val="188"/>
              </a:spcBef>
              <a:spcAft>
                <a:spcPts val="376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cs typeface="Calibri" panose="020F0502020204030204"/>
              </a:rPr>
              <a:t>Standard Teams Document Spreadsheet?</a:t>
            </a:r>
            <a:endParaRPr lang="en-US" sz="2400" kern="1200" dirty="0">
              <a:latin typeface="+mn-lt"/>
              <a:cs typeface="Calibri" panose="020F0502020204030204"/>
            </a:endParaRPr>
          </a:p>
          <a:p>
            <a:pPr marL="189230" lvl="1" indent="0">
              <a:spcBef>
                <a:spcPts val="188"/>
              </a:spcBef>
              <a:spcAft>
                <a:spcPts val="376"/>
              </a:spcAft>
              <a:buNone/>
            </a:pPr>
            <a:endParaRPr lang="en-US" sz="2400" dirty="0">
              <a:cs typeface="Calibri" panose="020F0502020204030204"/>
            </a:endParaRPr>
          </a:p>
          <a:p>
            <a:pPr marL="200660" lvl="1" indent="0">
              <a:buNone/>
            </a:pPr>
            <a:endParaRPr lang="en-US" sz="2400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82AD6-92D1-5EEE-6B72-2BE6EB091E5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014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A0927A9-9504-244B-C86C-5BE9479B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Standard Teams and Responsibilities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D20C9-676D-33C8-7F08-D1F415E34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3563" y="2098515"/>
            <a:ext cx="4646552" cy="3786079"/>
          </a:xfrm>
        </p:spPr>
        <p:txBody>
          <a:bodyPr>
            <a:normAutofit/>
          </a:bodyPr>
          <a:lstStyle/>
          <a:p>
            <a:pPr marL="189098" lvl="1" indent="0" defTabSz="859536">
              <a:spcBef>
                <a:spcPts val="188"/>
              </a:spcBef>
              <a:spcAft>
                <a:spcPts val="376"/>
              </a:spcAft>
              <a:buNone/>
            </a:pPr>
            <a:r>
              <a: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Composition</a:t>
            </a:r>
          </a:p>
          <a:p>
            <a:pPr marL="361005" lvl="1" indent="-171907" defTabSz="859536">
              <a:spcBef>
                <a:spcPts val="188"/>
              </a:spcBef>
              <a:spcAft>
                <a:spcPts val="376"/>
              </a:spcAft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Administrator Lead</a:t>
            </a:r>
          </a:p>
          <a:p>
            <a:pPr marL="361005" lvl="1" indent="-171907" defTabSz="859536">
              <a:spcBef>
                <a:spcPts val="188"/>
              </a:spcBef>
              <a:spcAft>
                <a:spcPts val="376"/>
              </a:spcAft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Faculty Lead</a:t>
            </a:r>
          </a:p>
          <a:p>
            <a:pPr marL="361005" lvl="1" indent="-171907" defTabSz="859536">
              <a:spcBef>
                <a:spcPts val="188"/>
              </a:spcBef>
              <a:spcAft>
                <a:spcPts val="376"/>
              </a:spcAft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Team Members</a:t>
            </a:r>
          </a:p>
          <a:p>
            <a:pPr marL="201168" lvl="1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60A590-99C9-37C4-5619-59DFB253D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211" y="2098516"/>
            <a:ext cx="4646552" cy="3786079"/>
          </a:xfrm>
        </p:spPr>
        <p:txBody>
          <a:bodyPr/>
          <a:lstStyle/>
          <a:p>
            <a:pPr marL="189098" lvl="1" indent="0" defTabSz="859536">
              <a:spcBef>
                <a:spcPts val="188"/>
              </a:spcBef>
              <a:spcAft>
                <a:spcPts val="376"/>
              </a:spcAft>
              <a:buNone/>
            </a:pPr>
            <a:r>
              <a:rPr lang="en-US" sz="2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Responsibilities</a:t>
            </a:r>
          </a:p>
          <a:p>
            <a:pPr marL="361005" lvl="1" indent="-171907" defTabSz="859536">
              <a:spcBef>
                <a:spcPts val="188"/>
              </a:spcBef>
              <a:spcAft>
                <a:spcPts val="376"/>
              </a:spcAft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Gather evidence/documents</a:t>
            </a:r>
          </a:p>
          <a:p>
            <a:pPr marL="361005" lvl="1" indent="-171907" defTabSz="859536">
              <a:spcBef>
                <a:spcPts val="188"/>
              </a:spcBef>
              <a:spcAft>
                <a:spcPts val="376"/>
              </a:spcAft>
              <a:buFont typeface="Wingdings" panose="05000000000000000000" pitchFamily="2" charset="2"/>
              <a:buChar char="§"/>
            </a:pP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Produce a 1–2-page per standard draft by December 2023.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7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Your ISER Core Team</a:t>
            </a:r>
            <a:endParaRPr lang="en-US" dirty="0">
              <a:cs typeface="Calibri Light"/>
            </a:endParaRPr>
          </a:p>
        </p:txBody>
      </p:sp>
      <p:pic>
        <p:nvPicPr>
          <p:cNvPr id="17" name="Picture 4" descr="Phot of the BC Logo on the side of the south face of the east tower of the Campus Center building.">
            <a:extLst>
              <a:ext uri="{FF2B5EF4-FFF2-40B4-BE49-F238E27FC236}">
                <a16:creationId xmlns:a16="http://schemas.microsoft.com/office/drawing/2014/main" id="{0527A077-753C-FB06-9500-76B7C778E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717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02413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Accreditation Liaison Officer: Billie Jo Rice</a:t>
            </a:r>
          </a:p>
          <a:p>
            <a:r>
              <a:rPr lang="en-US" sz="2400" dirty="0"/>
              <a:t>Faculty Lead: Jason Stratton</a:t>
            </a:r>
          </a:p>
          <a:p>
            <a:r>
              <a:rPr lang="en-US" sz="2400" dirty="0"/>
              <a:t>Admin Lead: Jessica Wojtysiak</a:t>
            </a:r>
          </a:p>
          <a:p>
            <a:r>
              <a:rPr lang="en-US" sz="2400" dirty="0"/>
              <a:t>Editor: Talita Pruett</a:t>
            </a:r>
          </a:p>
          <a:p>
            <a:r>
              <a:rPr lang="en-US" sz="2400" dirty="0"/>
              <a:t>Indexer: Sondra Keckley</a:t>
            </a:r>
          </a:p>
          <a:p>
            <a:r>
              <a:rPr lang="en-US" sz="2400" dirty="0"/>
              <a:t>Marketing: Monika Scott</a:t>
            </a:r>
          </a:p>
          <a:p>
            <a:endParaRPr lang="en-US" sz="2400" dirty="0"/>
          </a:p>
          <a:p>
            <a:r>
              <a:rPr lang="en-US" sz="2400" dirty="0"/>
              <a:t>Accreditation and Institutional Quality Committee</a:t>
            </a:r>
          </a:p>
          <a:p>
            <a:r>
              <a:rPr lang="en-US" sz="2400" dirty="0"/>
              <a:t>And… </a:t>
            </a:r>
            <a:r>
              <a:rPr lang="en-US" sz="2400" b="1" dirty="0">
                <a:solidFill>
                  <a:schemeClr val="accent1"/>
                </a:solidFill>
              </a:rPr>
              <a:t>You</a:t>
            </a:r>
            <a:r>
              <a:rPr lang="en-US" sz="2400" dirty="0"/>
              <a:t>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8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68C21D0-E473-4822-976E-2A142825D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22C4D8-970B-4A32-B0BD-AAC4366E7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1F4C4C-B5CB-4E95-8A7D-C738E7FFD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285BEB9-3CB6-46CB-B6A0-CDD92A029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4D158-A58A-4B42-94E2-8199E20B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A09FF6-D306-48F0-9FE2-6D393DF9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D57576-8269-466E-A42E-1DE1501F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BBB3B9-2872-417A-99B2-A5EA624C4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E1504502-BFFC-4464-9222-5ABB8497D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BC Logo in graphic on bottom left of slide.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6" y="4217396"/>
            <a:ext cx="2196525" cy="1402246"/>
          </a:xfrm>
          <a:prstGeom prst="rect">
            <a:avLst/>
          </a:prstGeom>
        </p:spPr>
      </p:pic>
      <p:pic>
        <p:nvPicPr>
          <p:cNvPr id="4" name="Picture 3" descr="Rectangle filled with question marks, to reinforce that this is the time to have questions answered.">
            <a:extLst>
              <a:ext uri="{FF2B5EF4-FFF2-40B4-BE49-F238E27FC236}">
                <a16:creationId xmlns:a16="http://schemas.microsoft.com/office/drawing/2014/main" id="{515CD5AA-2DAA-4143-8418-908070C9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69" r="2" b="2"/>
          <a:stretch/>
        </p:blipFill>
        <p:spPr>
          <a:xfrm>
            <a:off x="3720341" y="2601842"/>
            <a:ext cx="2183903" cy="3231109"/>
          </a:xfrm>
          <a:prstGeom prst="rect">
            <a:avLst/>
          </a:prstGeom>
        </p:spPr>
      </p:pic>
      <p:cxnSp>
        <p:nvCxnSpPr>
          <p:cNvPr id="47" name="Straight Connector 38">
            <a:extLst>
              <a:ext uri="{FF2B5EF4-FFF2-40B4-BE49-F238E27FC236}">
                <a16:creationId xmlns:a16="http://schemas.microsoft.com/office/drawing/2014/main" id="{4A91EBED-DA9A-44E5-A3F0-E824D676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0">
            <a:extLst>
              <a:ext uri="{FF2B5EF4-FFF2-40B4-BE49-F238E27FC236}">
                <a16:creationId xmlns:a16="http://schemas.microsoft.com/office/drawing/2014/main" id="{7A72A22E-6CD3-4831-8890-094D85315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119804EE-B943-4AA9-8005-4F9743D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7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8660-FC6B-DEC3-7CB8-23C9970B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Terms for this ISER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E29B0-3320-B61E-7B30-C1BAB0F5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ACCJC: Accrediting Commission for Community and Junior Colleges</a:t>
            </a:r>
          </a:p>
          <a:p>
            <a:r>
              <a:rPr lang="en-US" dirty="0"/>
              <a:t>Accreditation: process by which agencies [ACCJC] vet colleges to determine eligibility for continual Federal financial support, in addition to being a standard required for transferability of college students, plus other quality control characteristics.</a:t>
            </a:r>
          </a:p>
          <a:p>
            <a:r>
              <a:rPr lang="en-US" dirty="0"/>
              <a:t>Commendations: Recognition of specific achievements above expectations of standards.</a:t>
            </a:r>
          </a:p>
          <a:p>
            <a:r>
              <a:rPr lang="en-US" dirty="0"/>
              <a:t>ISER: Institutional Self-Evaluation Report, developed by collaboration of all constituent groups of the college.</a:t>
            </a:r>
          </a:p>
          <a:p>
            <a:r>
              <a:rPr lang="en-US" dirty="0"/>
              <a:t>Mission: College-define Mission Statement that is central to majority of college’s work with students and community.</a:t>
            </a:r>
          </a:p>
          <a:p>
            <a:r>
              <a:rPr lang="en-US" dirty="0"/>
              <a:t>Recommendations: Identification of areas for improvement before next ISER- which become focus of Mid-Term Reports.</a:t>
            </a:r>
          </a:p>
          <a:p>
            <a:r>
              <a:rPr lang="en-US" dirty="0"/>
              <a:t>Standards: Similar to SLOs, for the entire institution- standards of achievement that college’s must demonstrate compliance with to renew their status as Accredited.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6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27A9-9504-244B-C86C-5BE9479B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ISER 2018: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Bakersfield College Commendations</a:t>
            </a:r>
            <a:endParaRPr lang="en-US" dirty="0">
              <a:solidFill>
                <a:srgbClr val="C00000"/>
              </a:solidFill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44917-4256-CF07-E70F-055D021C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1792"/>
            <a:ext cx="10058400" cy="3179112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>
              <a:buFont typeface="Wingdings" panose="020B0604020202020204" pitchFamily="34" charset="0"/>
              <a:buChar char="§"/>
            </a:pPr>
            <a:r>
              <a:rPr lang="en-US" sz="2800" dirty="0">
                <a:cs typeface="Calibri" panose="020F0502020204030204"/>
              </a:rPr>
              <a:t>Commendation#1: Exceptional Leadership to advance student learning through use of governance committees.</a:t>
            </a:r>
          </a:p>
          <a:p>
            <a:pPr marL="383540" lvl="1">
              <a:buFont typeface="Wingdings" panose="020B0604020202020204" pitchFamily="34" charset="0"/>
              <a:buChar char="§"/>
            </a:pPr>
            <a:endParaRPr lang="en-US" sz="2800" dirty="0">
              <a:cs typeface="Calibri" panose="020F0502020204030204"/>
            </a:endParaRPr>
          </a:p>
          <a:p>
            <a:pPr marL="383540" lvl="1">
              <a:buFont typeface="Wingdings" panose="020B0604020202020204" pitchFamily="34" charset="0"/>
              <a:buChar char="§"/>
            </a:pPr>
            <a:r>
              <a:rPr lang="en-US" sz="2800" dirty="0">
                <a:cs typeface="Calibri" panose="020F0502020204030204"/>
              </a:rPr>
              <a:t>Commendation#2: Commitment to mission by way of outreach and support to rural communities.</a:t>
            </a:r>
          </a:p>
          <a:p>
            <a:pPr marL="200660" lvl="1" indent="0">
              <a:buNone/>
            </a:pPr>
            <a:endParaRPr lang="en-US" sz="2800" dirty="0">
              <a:cs typeface="Calibri" panose="020F0502020204030204"/>
            </a:endParaRPr>
          </a:p>
          <a:p>
            <a:pPr marL="383540" lvl="1">
              <a:buFont typeface="Wingdings" panose="020B0604020202020204" pitchFamily="34" charset="0"/>
              <a:buChar char="§"/>
            </a:pPr>
            <a:r>
              <a:rPr lang="en-US" sz="2800" dirty="0">
                <a:cs typeface="Calibri" panose="020F0502020204030204"/>
              </a:rPr>
              <a:t>Commendation#3: Commitment to professional development.</a:t>
            </a: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07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descr="Box stating: How is the Accreditation Review Conducted, to make sense of image to left."/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How is the Accreditation Review Conducted? </a:t>
            </a:r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Diagram 6" descr="Circular diagram showing 4 stages of accreditation process over an 8-year cycle, and how the ISER is the culmination of said process.">
            <a:extLst>
              <a:ext uri="{FF2B5EF4-FFF2-40B4-BE49-F238E27FC236}">
                <a16:creationId xmlns:a16="http://schemas.microsoft.com/office/drawing/2014/main" id="{1DB60C68-A785-5C03-D4F1-23D043D7D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853508"/>
              </p:ext>
            </p:extLst>
          </p:nvPr>
        </p:nvGraphicFramePr>
        <p:xfrm>
          <a:off x="-263397" y="4535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D703471-A72A-D9FB-949F-6B52CBF34737}"/>
              </a:ext>
            </a:extLst>
          </p:cNvPr>
          <p:cNvSpPr txBox="1"/>
          <p:nvPr/>
        </p:nvSpPr>
        <p:spPr>
          <a:xfrm>
            <a:off x="3108625" y="2694355"/>
            <a:ext cx="1383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 Years Cycle</a:t>
            </a:r>
          </a:p>
        </p:txBody>
      </p:sp>
      <p:grpSp>
        <p:nvGrpSpPr>
          <p:cNvPr id="22" name="Group 21" descr="Box identifying that the ISER is the culmination of the circular 8-year cycle of self evaluation.">
            <a:extLst>
              <a:ext uri="{FF2B5EF4-FFF2-40B4-BE49-F238E27FC236}">
                <a16:creationId xmlns:a16="http://schemas.microsoft.com/office/drawing/2014/main" id="{6C881808-690F-DC9A-B0CA-0FC847E8CDDF}"/>
              </a:ext>
            </a:extLst>
          </p:cNvPr>
          <p:cNvGrpSpPr/>
          <p:nvPr/>
        </p:nvGrpSpPr>
        <p:grpSpPr>
          <a:xfrm>
            <a:off x="5063739" y="662603"/>
            <a:ext cx="2292438" cy="646331"/>
            <a:chOff x="5063739" y="662603"/>
            <a:chExt cx="2292438" cy="646331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5AA2115-1E0B-092A-799D-9D2B57B1F222}"/>
                </a:ext>
              </a:extLst>
            </p:cNvPr>
            <p:cNvSpPr/>
            <p:nvPr/>
          </p:nvSpPr>
          <p:spPr>
            <a:xfrm>
              <a:off x="5063739" y="850921"/>
              <a:ext cx="1032262" cy="33243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4066AD-360D-9B31-B7BC-08FC236909AA}"/>
                </a:ext>
              </a:extLst>
            </p:cNvPr>
            <p:cNvSpPr txBox="1"/>
            <p:nvPr/>
          </p:nvSpPr>
          <p:spPr>
            <a:xfrm>
              <a:off x="5972222" y="662603"/>
              <a:ext cx="1383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ISER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3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346B6A-833F-48D1-9F92-232F179CF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37E5AB-7048-4DDC-A531-C611D036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A182FE-7F35-4D3A-AC3C-9FF6A96D9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74ADD-ED74-4F48-AC94-2ABCFF5EC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F1D23-7CC9-4078-9ED1-C70278EE1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A2264B-9303-4D5B-880D-D46E43314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4D7514-4B1B-421E-B25C-746F926CA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80573C-4C02-4E20-A737-F64D16A4F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27A9-9504-244B-C86C-5BE9479B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is </a:t>
            </a:r>
            <a:r>
              <a:rPr lang="en-US" i="1" dirty="0"/>
              <a:t>this </a:t>
            </a:r>
            <a:r>
              <a:rPr lang="en-US" dirty="0"/>
              <a:t>ISER different from 2018?</a:t>
            </a:r>
            <a:endParaRPr lang="en-US" dirty="0"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44917-4256-CF07-E70F-055D021C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5523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>
              <a:buFont typeface="Wingdings" panose="020B0604020202020204" pitchFamily="34" charset="0"/>
              <a:buChar char="§"/>
            </a:pPr>
            <a:r>
              <a:rPr lang="en-US" sz="2400" dirty="0"/>
              <a:t>Fewer standards: from 127 to only 30!</a:t>
            </a:r>
            <a:endParaRPr lang="en-US" dirty="0">
              <a:cs typeface="Calibri" panose="020F0502020204030204"/>
            </a:endParaRPr>
          </a:p>
          <a:p>
            <a:pPr marL="383540" lvl="1">
              <a:buFont typeface="Wingdings" panose="020B0604020202020204" pitchFamily="34" charset="0"/>
              <a:buChar char="§"/>
            </a:pPr>
            <a:r>
              <a:rPr lang="en-US" sz="2400" dirty="0"/>
              <a:t>No QFE</a:t>
            </a:r>
            <a:endParaRPr lang="en-US" sz="2400" dirty="0">
              <a:cs typeface="Calibri" panose="020F0502020204030204"/>
            </a:endParaRPr>
          </a:p>
          <a:p>
            <a:pPr marL="383540" lvl="1">
              <a:buFont typeface="Wingdings" panose="020B0604020202020204" pitchFamily="34" charset="0"/>
              <a:buChar char="§"/>
            </a:pPr>
            <a:r>
              <a:rPr lang="en-US" sz="2400" dirty="0"/>
              <a:t>Revised Data Prelude</a:t>
            </a:r>
            <a:endParaRPr lang="en-US" sz="2400" dirty="0">
              <a:cs typeface="Calibri" panose="020F0502020204030204"/>
            </a:endParaRPr>
          </a:p>
          <a:p>
            <a:pPr marL="383540" lvl="1">
              <a:buFont typeface="Wingdings" panose="020B0604020202020204" pitchFamily="34" charset="0"/>
              <a:buChar char="§"/>
            </a:pPr>
            <a:r>
              <a:rPr lang="en-US" sz="2400" dirty="0"/>
              <a:t>Sections focus on equitable outcomes &amp; improvement more than process: "What are the results and how do you use them?"(not evidence of meeting the standard and analysis of evaluation)</a:t>
            </a:r>
            <a:endParaRPr lang="en-US" sz="2400" dirty="0">
              <a:cs typeface="Calibri" panose="020F0502020204030204"/>
            </a:endParaRPr>
          </a:p>
          <a:p>
            <a:pPr marL="383540" lvl="1">
              <a:buFont typeface="Wingdings" panose="020B0604020202020204" pitchFamily="34" charset="0"/>
              <a:buChar char="§"/>
            </a:pPr>
            <a:r>
              <a:rPr lang="en-US" sz="2400" dirty="0">
                <a:cs typeface="Calibri" panose="020F0502020204030204"/>
              </a:rPr>
              <a:t>Checklists of evidence for documents that were difficult to write narratives for, such as parts of the catalog</a:t>
            </a:r>
            <a:endParaRPr lang="en-US" dirty="0">
              <a:cs typeface="Calibri" panose="020F0502020204030204"/>
            </a:endParaRPr>
          </a:p>
          <a:p>
            <a:pPr marL="383540" lvl="1">
              <a:buFont typeface="Wingdings" panose="020B0604020202020204" pitchFamily="34" charset="0"/>
              <a:buChar char="§"/>
            </a:pPr>
            <a:r>
              <a:rPr lang="en-US" sz="2400" b="1" dirty="0">
                <a:solidFill>
                  <a:schemeClr val="accent1"/>
                </a:solidFill>
              </a:rPr>
              <a:t>Fewer pages: from 140 to only 60!!!</a:t>
            </a:r>
            <a:endParaRPr lang="en-US" sz="2400" b="1" dirty="0">
              <a:solidFill>
                <a:schemeClr val="accent1"/>
              </a:solidFill>
              <a:cs typeface="Calibri"/>
            </a:endParaRPr>
          </a:p>
          <a:p>
            <a:pPr marL="383540" lvl="1">
              <a:buFont typeface="Wingdings" panose="020B0604020202020204" pitchFamily="34" charset="0"/>
              <a:buChar char="§"/>
            </a:pPr>
            <a:r>
              <a:rPr lang="en-US" sz="2400" dirty="0">
                <a:solidFill>
                  <a:srgbClr val="404040"/>
                </a:solidFill>
                <a:cs typeface="Calibri"/>
              </a:rPr>
              <a:t>Shift from 7-year cycle to 8-year cycle</a:t>
            </a:r>
            <a:endParaRPr lang="en-US" sz="2400" b="1" dirty="0">
              <a:solidFill>
                <a:schemeClr val="accent1"/>
              </a:solidFill>
              <a:cs typeface="Calibri"/>
            </a:endParaRPr>
          </a:p>
          <a:p>
            <a:pPr marL="383540" lvl="1">
              <a:buFont typeface="Wingdings" panose="020B0604020202020204" pitchFamily="34" charset="0"/>
              <a:buChar char="§"/>
            </a:pPr>
            <a:r>
              <a:rPr lang="en-US" sz="2400" dirty="0">
                <a:cs typeface="Calibri" panose="020F0502020204030204"/>
              </a:rPr>
              <a:t>From "meet the standard" to a 4-level rubric</a:t>
            </a: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4" name="Picture 3" descr="Bakersfield College Campus Center Building, with blue sky and white clouds, with sun radiating through.">
            <a:extLst>
              <a:ext uri="{FF2B5EF4-FFF2-40B4-BE49-F238E27FC236}">
                <a16:creationId xmlns:a16="http://schemas.microsoft.com/office/drawing/2014/main" id="{E8965A3A-E7CA-D039-2579-1486ADE87C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09" y="4492228"/>
            <a:ext cx="3155122" cy="17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D3BF-BC72-EBC1-9F9F-1AE78A4A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Example Rubric for Standard 1.1</a:t>
            </a:r>
          </a:p>
        </p:txBody>
      </p:sp>
      <p:pic>
        <p:nvPicPr>
          <p:cNvPr id="4" name="Content Placeholder 3" descr="Example rubric for standard 1.1. Can rank Initial, Emerging, Developed, or Highly Developed.">
            <a:extLst>
              <a:ext uri="{FF2B5EF4-FFF2-40B4-BE49-F238E27FC236}">
                <a16:creationId xmlns:a16="http://schemas.microsoft.com/office/drawing/2014/main" id="{87B65247-C1EF-72CA-1C6D-0CCB9882D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933" y="1733308"/>
            <a:ext cx="7096930" cy="4560507"/>
          </a:xfrm>
        </p:spPr>
      </p:pic>
    </p:spTree>
    <p:extLst>
      <p:ext uri="{BB962C8B-B14F-4D97-AF65-F5344CB8AC3E}">
        <p14:creationId xmlns:p14="http://schemas.microsoft.com/office/powerpoint/2010/main" val="273786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47F8-7732-EE75-4D55-1D840B80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BC ISER Timeline</a:t>
            </a:r>
            <a:endParaRPr lang="en-US" dirty="0">
              <a:cs typeface="Calibri Light"/>
            </a:endParaRPr>
          </a:p>
        </p:txBody>
      </p:sp>
      <p:graphicFrame>
        <p:nvGraphicFramePr>
          <p:cNvPr id="7" name="Content Placeholder 4" descr="Left to right image with 3 boxes, each identifying the expectations of achievement in ISER process for each term.">
            <a:extLst>
              <a:ext uri="{FF2B5EF4-FFF2-40B4-BE49-F238E27FC236}">
                <a16:creationId xmlns:a16="http://schemas.microsoft.com/office/drawing/2014/main" id="{00389FEB-CFB0-D614-CE2D-CB08B7186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812758"/>
              </p:ext>
            </p:extLst>
          </p:nvPr>
        </p:nvGraphicFramePr>
        <p:xfrm>
          <a:off x="271463" y="1737361"/>
          <a:ext cx="11672887" cy="436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 descr="Oval image imposed on first item for Fall 2023 ISER timeline: Form Standard Teams.">
            <a:extLst>
              <a:ext uri="{FF2B5EF4-FFF2-40B4-BE49-F238E27FC236}">
                <a16:creationId xmlns:a16="http://schemas.microsoft.com/office/drawing/2014/main" id="{DFF4D08C-914F-C4DA-3D83-4AB71E8684DC}"/>
              </a:ext>
            </a:extLst>
          </p:cNvPr>
          <p:cNvSpPr/>
          <p:nvPr/>
        </p:nvSpPr>
        <p:spPr>
          <a:xfrm>
            <a:off x="405517" y="3983603"/>
            <a:ext cx="3355450" cy="42142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 descr="box identifying production of drafts will be completed by December 2023.">
            <a:extLst>
              <a:ext uri="{FF2B5EF4-FFF2-40B4-BE49-F238E27FC236}">
                <a16:creationId xmlns:a16="http://schemas.microsoft.com/office/drawing/2014/main" id="{5CBF572A-9FC7-0AAB-F4E2-B75D74DBAE21}"/>
              </a:ext>
            </a:extLst>
          </p:cNvPr>
          <p:cNvGrpSpPr/>
          <p:nvPr/>
        </p:nvGrpSpPr>
        <p:grpSpPr>
          <a:xfrm>
            <a:off x="2639832" y="4405023"/>
            <a:ext cx="1550505" cy="400110"/>
            <a:chOff x="2639832" y="4405023"/>
            <a:chExt cx="1550505" cy="400110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CF398224-375D-FA0B-A4E0-3A84EF922E5F}"/>
                </a:ext>
              </a:extLst>
            </p:cNvPr>
            <p:cNvSpPr/>
            <p:nvPr/>
          </p:nvSpPr>
          <p:spPr>
            <a:xfrm>
              <a:off x="2639832" y="4532242"/>
              <a:ext cx="532737" cy="19878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B807A0-8463-3432-58D8-A745B968A7B3}"/>
                </a:ext>
              </a:extLst>
            </p:cNvPr>
            <p:cNvSpPr txBox="1"/>
            <p:nvPr/>
          </p:nvSpPr>
          <p:spPr>
            <a:xfrm>
              <a:off x="3093057" y="4405023"/>
              <a:ext cx="1097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By Dec.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1215764" y="1157620"/>
            <a:ext cx="9826903" cy="4312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algn="ctr"/>
            <a:r>
              <a:rPr lang="en" dirty="0">
                <a:latin typeface="Calibri Light"/>
                <a:ea typeface="Calibri"/>
                <a:cs typeface="Calibri"/>
                <a:sym typeface="Calibri"/>
              </a:rPr>
              <a:t>Accreditation Review Timeline</a:t>
            </a:r>
            <a:endParaRPr lang="en-US">
              <a:latin typeface="Calibri Light"/>
            </a:endParaRPr>
          </a:p>
        </p:txBody>
      </p:sp>
      <p:grpSp>
        <p:nvGrpSpPr>
          <p:cNvPr id="170" name="Google Shape;170;p30" descr="Accreditation Review Timeline Graphic showing the process from completion of OUR ISER to completion of ACCJC Commission Action- with arrow from left to right."/>
          <p:cNvGrpSpPr/>
          <p:nvPr/>
        </p:nvGrpSpPr>
        <p:grpSpPr>
          <a:xfrm>
            <a:off x="739001" y="1683057"/>
            <a:ext cx="10303667" cy="4125600"/>
            <a:chOff x="530597" y="0"/>
            <a:chExt cx="10303666" cy="4125600"/>
          </a:xfrm>
        </p:grpSpPr>
        <p:sp>
          <p:nvSpPr>
            <p:cNvPr id="171" name="Google Shape;171;p30"/>
            <p:cNvSpPr/>
            <p:nvPr/>
          </p:nvSpPr>
          <p:spPr>
            <a:xfrm>
              <a:off x="878463" y="0"/>
              <a:ext cx="9955800" cy="4125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530597" y="1237637"/>
              <a:ext cx="1410900" cy="1650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73;p30"/>
            <p:cNvSpPr txBox="1"/>
            <p:nvPr/>
          </p:nvSpPr>
          <p:spPr>
            <a:xfrm>
              <a:off x="599465" y="1306505"/>
              <a:ext cx="1272900" cy="151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7" tIns="68567" rIns="68567" bIns="685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" sz="1867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College</a:t>
              </a:r>
              <a:endParaRPr sz="1467" dirty="0"/>
            </a:p>
            <a:p>
              <a:pPr algn="ctr">
                <a:lnSpc>
                  <a:spcPct val="90000"/>
                </a:lnSpc>
                <a:spcBef>
                  <a:spcPts val="667"/>
                </a:spcBef>
                <a:buClr>
                  <a:schemeClr val="lt1"/>
                </a:buClr>
                <a:buSzPts val="1400"/>
              </a:pPr>
              <a:r>
                <a:rPr lang="en" sz="1867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Self-Reflection</a:t>
              </a:r>
              <a:endParaRPr sz="1467" dirty="0"/>
            </a:p>
            <a:p>
              <a:pPr algn="ctr">
                <a:lnSpc>
                  <a:spcPct val="90000"/>
                </a:lnSpc>
                <a:spcBef>
                  <a:spcPts val="667"/>
                </a:spcBef>
                <a:buClr>
                  <a:schemeClr val="lt1"/>
                </a:buClr>
                <a:buSzPts val="1400"/>
              </a:pPr>
              <a:r>
                <a:rPr lang="en" sz="1867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ISER</a:t>
              </a:r>
              <a:endParaRPr sz="1467" dirty="0"/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2946466" y="1228891"/>
              <a:ext cx="1881000" cy="1650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75;p30"/>
            <p:cNvSpPr txBox="1"/>
            <p:nvPr/>
          </p:nvSpPr>
          <p:spPr>
            <a:xfrm>
              <a:off x="3027021" y="1309446"/>
              <a:ext cx="1719900" cy="14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33" tIns="53333" rIns="53333" bIns="533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100"/>
              </a:pPr>
              <a:r>
                <a:rPr lang="en" sz="1467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Team ISER Review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533"/>
                </a:spcBef>
                <a:buClr>
                  <a:schemeClr val="lt1"/>
                </a:buClr>
                <a:buSzPts val="1100"/>
              </a:pPr>
              <a:r>
                <a:rPr lang="en" sz="14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Standards Validation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533"/>
                </a:spcBef>
                <a:buClr>
                  <a:schemeClr val="lt1"/>
                </a:buClr>
                <a:buSzPts val="1100"/>
              </a:pPr>
              <a:r>
                <a:rPr lang="en" sz="14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 Inquires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533"/>
                </a:spcBef>
                <a:buClr>
                  <a:schemeClr val="lt1"/>
                </a:buClr>
                <a:buSzPts val="1100"/>
              </a:pPr>
              <a:r>
                <a:rPr lang="en" sz="14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Off-Campus Site</a:t>
              </a:r>
              <a:endParaRPr sz="1467"/>
            </a:p>
          </p:txBody>
        </p:sp>
      </p:grpSp>
      <p:sp>
        <p:nvSpPr>
          <p:cNvPr id="183" name="Google Shape;183;p30" descr="small oval identifying the point in time when BC prepares for the Accreditation Team Visit, during summer 2025"/>
          <p:cNvSpPr/>
          <p:nvPr/>
        </p:nvSpPr>
        <p:spPr>
          <a:xfrm>
            <a:off x="4571604" y="3561848"/>
            <a:ext cx="665200" cy="4884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4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4500719" y="3580399"/>
            <a:ext cx="808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"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endParaRPr sz="1467"/>
          </a:p>
          <a:p>
            <a:pPr algn="ctr"/>
            <a:r>
              <a:rPr lang="en"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Prep</a:t>
            </a:r>
            <a:endParaRPr sz="1467"/>
          </a:p>
        </p:txBody>
      </p:sp>
      <p:sp>
        <p:nvSpPr>
          <p:cNvPr id="192" name="Google Shape;192;p30" descr="Triangle to draw eye to oval that stated College Prep- for the stage of preparation for the Accrediting Team Visit [summer 2025]."/>
          <p:cNvSpPr/>
          <p:nvPr/>
        </p:nvSpPr>
        <p:spPr>
          <a:xfrm>
            <a:off x="4509655" y="4031671"/>
            <a:ext cx="789709" cy="961887"/>
          </a:xfrm>
          <a:prstGeom prst="flowChartExtra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4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30" descr="text box in center of timeline identifying Focused Site Visit in Fall of 2025."/>
          <p:cNvGrpSpPr/>
          <p:nvPr/>
        </p:nvGrpSpPr>
        <p:grpSpPr>
          <a:xfrm>
            <a:off x="5012314" y="2911947"/>
            <a:ext cx="2159700" cy="1650300"/>
            <a:chOff x="4776574" y="1237637"/>
            <a:chExt cx="2159700" cy="1650300"/>
          </a:xfrm>
          <a:solidFill>
            <a:schemeClr val="accent1"/>
          </a:solidFill>
        </p:grpSpPr>
        <p:sp>
          <p:nvSpPr>
            <p:cNvPr id="178" name="Google Shape;178;p30"/>
            <p:cNvSpPr/>
            <p:nvPr/>
          </p:nvSpPr>
          <p:spPr>
            <a:xfrm>
              <a:off x="4776574" y="1237637"/>
              <a:ext cx="2159700" cy="165030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79;p30"/>
            <p:cNvSpPr txBox="1"/>
            <p:nvPr/>
          </p:nvSpPr>
          <p:spPr>
            <a:xfrm>
              <a:off x="4857129" y="1318192"/>
              <a:ext cx="1998600" cy="1489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" sz="20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Focused Site Visit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667"/>
                </a:spcBef>
              </a:pPr>
              <a:r>
                <a:rPr lang="en" sz="1867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Core Inquires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667"/>
                </a:spcBef>
              </a:pPr>
              <a:r>
                <a:rPr lang="en" sz="1867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On-Campus Site</a:t>
              </a:r>
              <a:endParaRPr sz="1467"/>
            </a:p>
          </p:txBody>
        </p:sp>
      </p:grpSp>
      <p:grpSp>
        <p:nvGrpSpPr>
          <p:cNvPr id="180" name="Google Shape;180;p30" descr="Text Box image #4 with words Team Report, to identify when the ACCJC Team reports to the commission regarding their findings."/>
          <p:cNvGrpSpPr/>
          <p:nvPr/>
        </p:nvGrpSpPr>
        <p:grpSpPr>
          <a:xfrm>
            <a:off x="7399350" y="2911947"/>
            <a:ext cx="2159700" cy="1650300"/>
            <a:chOff x="7163610" y="1237637"/>
            <a:chExt cx="2159700" cy="1650300"/>
          </a:xfrm>
          <a:solidFill>
            <a:schemeClr val="accent1"/>
          </a:solidFill>
        </p:grpSpPr>
        <p:sp>
          <p:nvSpPr>
            <p:cNvPr id="181" name="Google Shape;181;p30"/>
            <p:cNvSpPr/>
            <p:nvPr/>
          </p:nvSpPr>
          <p:spPr>
            <a:xfrm>
              <a:off x="7163610" y="1237637"/>
              <a:ext cx="2159700" cy="165030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82;p30"/>
            <p:cNvSpPr txBox="1"/>
            <p:nvPr/>
          </p:nvSpPr>
          <p:spPr>
            <a:xfrm>
              <a:off x="7244165" y="1318192"/>
              <a:ext cx="1998600" cy="1489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06667" tIns="106667" rIns="106667" bIns="1066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Team Report</a:t>
              </a:r>
              <a:endParaRPr sz="1467"/>
            </a:p>
          </p:txBody>
        </p:sp>
      </p:grpSp>
      <p:grpSp>
        <p:nvGrpSpPr>
          <p:cNvPr id="185" name="Google Shape;185;p30" descr="Right box in timeline [final step] identifying stage at which ACCJC announces their determination regarding our accreditation status. Box is aligned above arrow indicating January 2026."/>
          <p:cNvGrpSpPr/>
          <p:nvPr/>
        </p:nvGrpSpPr>
        <p:grpSpPr>
          <a:xfrm>
            <a:off x="9745334" y="2894855"/>
            <a:ext cx="2159700" cy="1650300"/>
            <a:chOff x="9550646" y="1237637"/>
            <a:chExt cx="2159700" cy="1650300"/>
          </a:xfrm>
          <a:solidFill>
            <a:srgbClr val="C00000"/>
          </a:solidFill>
        </p:grpSpPr>
        <p:sp>
          <p:nvSpPr>
            <p:cNvPr id="186" name="Google Shape;186;p30"/>
            <p:cNvSpPr/>
            <p:nvPr/>
          </p:nvSpPr>
          <p:spPr>
            <a:xfrm>
              <a:off x="9550646" y="1237637"/>
              <a:ext cx="2159700" cy="1650300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87;p30"/>
            <p:cNvSpPr txBox="1"/>
            <p:nvPr/>
          </p:nvSpPr>
          <p:spPr>
            <a:xfrm>
              <a:off x="9631201" y="1318192"/>
              <a:ext cx="1998600" cy="1489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5267" tIns="95267" rIns="95267" bIns="952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" sz="253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Commission Action</a:t>
              </a:r>
              <a:endParaRPr sz="1467"/>
            </a:p>
            <a:p>
              <a:pPr algn="ctr">
                <a:lnSpc>
                  <a:spcPct val="90000"/>
                </a:lnSpc>
                <a:spcBef>
                  <a:spcPts val="933"/>
                </a:spcBef>
              </a:pPr>
              <a:r>
                <a:rPr lang="en" sz="1867" i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(Affirmation)</a:t>
              </a:r>
              <a:endParaRPr sz="1467"/>
            </a:p>
          </p:txBody>
        </p:sp>
      </p:grpSp>
      <p:sp>
        <p:nvSpPr>
          <p:cNvPr id="188" name="Google Shape;188;p30"/>
          <p:cNvSpPr/>
          <p:nvPr/>
        </p:nvSpPr>
        <p:spPr>
          <a:xfrm>
            <a:off x="-47311" y="4702885"/>
            <a:ext cx="2415200" cy="1165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ISER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Due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12/15/24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0"/>
          <p:cNvSpPr/>
          <p:nvPr/>
        </p:nvSpPr>
        <p:spPr>
          <a:xfrm>
            <a:off x="2523425" y="4700987"/>
            <a:ext cx="2007200" cy="1116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endParaRPr sz="1467" dirty="0"/>
          </a:p>
          <a:p>
            <a:pPr algn="ctr"/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1467" dirty="0"/>
          </a:p>
        </p:txBody>
      </p:sp>
      <p:sp>
        <p:nvSpPr>
          <p:cNvPr id="190" name="Google Shape;190;p30"/>
          <p:cNvSpPr/>
          <p:nvPr/>
        </p:nvSpPr>
        <p:spPr>
          <a:xfrm>
            <a:off x="5092883" y="4700555"/>
            <a:ext cx="1976800" cy="1116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Fall</a:t>
            </a:r>
            <a:endParaRPr sz="1467"/>
          </a:p>
          <a:p>
            <a:pPr algn="ctr"/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1467"/>
          </a:p>
        </p:txBody>
      </p:sp>
      <p:sp>
        <p:nvSpPr>
          <p:cNvPr id="191" name="Google Shape;191;p30"/>
          <p:cNvSpPr/>
          <p:nvPr/>
        </p:nvSpPr>
        <p:spPr>
          <a:xfrm>
            <a:off x="9599191" y="4692503"/>
            <a:ext cx="2415200" cy="1116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January</a:t>
            </a:r>
            <a:endParaRPr sz="1467"/>
          </a:p>
          <a:p>
            <a:pPr algn="ctr"/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sz="1467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0310-7EF1-64F1-86DD-638BB5B6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ISER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D66FD-CA73-8F47-CBC8-A43766F6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379409"/>
          </a:xfrm>
        </p:spPr>
        <p:txBody>
          <a:bodyPr/>
          <a:lstStyle/>
          <a:p>
            <a:r>
              <a:rPr lang="en-US" dirty="0"/>
              <a:t>Developed and planned Campus-Wide informative forum to explain ISER to BC: 09/18/2023</a:t>
            </a:r>
          </a:p>
          <a:p>
            <a:r>
              <a:rPr lang="en-US" dirty="0"/>
              <a:t>Developed/Planned 2 training sessions for standard team leads [9/19/23 and 9/20/23]</a:t>
            </a:r>
          </a:p>
          <a:p>
            <a:r>
              <a:rPr lang="en-US" dirty="0"/>
              <a:t>Developed crosswalk of old vs new standards to facilitate evidence collection.</a:t>
            </a:r>
          </a:p>
          <a:p>
            <a:r>
              <a:rPr lang="en-US" dirty="0"/>
              <a:t>Fine-tuned evidence naming conventions to align with new standard requirements.</a:t>
            </a:r>
          </a:p>
          <a:p>
            <a:r>
              <a:rPr lang="en-US" dirty="0"/>
              <a:t>Working with AIQ Committee to ensure the annual AIQ survey contains targeted evaluative tools that will be beneficial in evaluating compliance with Accreditation Standards.</a:t>
            </a:r>
          </a:p>
          <a:p>
            <a:r>
              <a:rPr lang="en-US" dirty="0"/>
              <a:t>Developing timeline to work with standard team leads to ensure evidence is collected and drafts are compiled to enable us to remain on track with ISER Timeline.</a:t>
            </a:r>
          </a:p>
        </p:txBody>
      </p:sp>
    </p:spTree>
    <p:extLst>
      <p:ext uri="{BB962C8B-B14F-4D97-AF65-F5344CB8AC3E}">
        <p14:creationId xmlns:p14="http://schemas.microsoft.com/office/powerpoint/2010/main" val="31993539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B40D2B"/>
      </a:accent1>
      <a:accent2>
        <a:srgbClr val="B40D2B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B8300C10DC1448EF2A05F0AA9D4E9" ma:contentTypeVersion="" ma:contentTypeDescription="Create a new document." ma:contentTypeScope="" ma:versionID="9e480d39d073290a2e2c5e5d8eed28c0">
  <xsd:schema xmlns:xsd="http://www.w3.org/2001/XMLSchema" xmlns:xs="http://www.w3.org/2001/XMLSchema" xmlns:p="http://schemas.microsoft.com/office/2006/metadata/properties" xmlns:ns2="454fd486-4e42-4a7f-bc2f-e2145d19cd8b" xmlns:ns3="7315e028-e023-45c0-9ab4-47f641b2a8ab" targetNamespace="http://schemas.microsoft.com/office/2006/metadata/properties" ma:root="true" ma:fieldsID="760aece13fd4ede01419aa520d00ae05" ns2:_="" ns3:_="">
    <xsd:import namespace="454fd486-4e42-4a7f-bc2f-e2145d19cd8b"/>
    <xsd:import namespace="7315e028-e023-45c0-9ab4-47f641b2a8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5e028-e023-45c0-9ab4-47f641b2a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4fd486-4e42-4a7f-bc2f-e2145d19cd8b">
      <UserInfo>
        <DisplayName>Jessica Wojtysiak</DisplayName>
        <AccountId>1027</AccountId>
        <AccountType/>
      </UserInfo>
      <UserInfo>
        <DisplayName>Jason Stratton</DisplayName>
        <AccountId>626</AccountId>
        <AccountType/>
      </UserInfo>
      <UserInfo>
        <DisplayName>Sondra Keckley</DisplayName>
        <AccountId>672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EADE656-74E6-472B-84B3-377C46D0AA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236272-E0BF-4209-89AD-931F62C459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4fd486-4e42-4a7f-bc2f-e2145d19cd8b"/>
    <ds:schemaRef ds:uri="7315e028-e023-45c0-9ab4-47f641b2a8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1ECF28-5297-4ACD-932D-21C43218628C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454fd486-4e42-4a7f-bc2f-e2145d19cd8b"/>
    <ds:schemaRef ds:uri="7315e028-e023-45c0-9ab4-47f641b2a8ab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8152</TotalTime>
  <Words>668</Words>
  <Application>Microsoft Office PowerPoint</Application>
  <PresentationFormat>Widescreen</PresentationFormat>
  <Paragraphs>111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Retrospect</vt:lpstr>
      <vt:lpstr>ISER College Council Presentation</vt:lpstr>
      <vt:lpstr>Key Terms for this ISER Cycle</vt:lpstr>
      <vt:lpstr>ISER 2018: Bakersfield College Commendations</vt:lpstr>
      <vt:lpstr>How is the Accreditation Review Conducted? </vt:lpstr>
      <vt:lpstr>How is this ISER different from 2018?</vt:lpstr>
      <vt:lpstr>Example Rubric for Standard 1.1</vt:lpstr>
      <vt:lpstr>BC ISER Timeline</vt:lpstr>
      <vt:lpstr>Accreditation Review Timeline</vt:lpstr>
      <vt:lpstr>Current Status of ISER Team</vt:lpstr>
      <vt:lpstr>Resources</vt:lpstr>
      <vt:lpstr>Standard Teams and Responsibilities</vt:lpstr>
      <vt:lpstr>Your ISER Core Team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ISER_College_Council_9_15_2023</dc:title>
  <dc:creator>tpruett@bakersfieldcollege.edu</dc:creator>
  <cp:lastModifiedBy>Catherine Rangel</cp:lastModifiedBy>
  <cp:revision>780</cp:revision>
  <dcterms:created xsi:type="dcterms:W3CDTF">2021-01-27T17:09:36Z</dcterms:created>
  <dcterms:modified xsi:type="dcterms:W3CDTF">2023-09-15T19:00:46Z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0x0101002ADB8300C10DC1448EF2A05F0AA9D4E9</vt:lpwstr>
  </property>
</Properties>
</file>