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4"/>
  </p:sldMasterIdLst>
  <p:notesMasterIdLst>
    <p:notesMasterId r:id="rId13"/>
  </p:notesMasterIdLst>
  <p:handoutMasterIdLst>
    <p:handoutMasterId r:id="rId14"/>
  </p:handoutMasterIdLst>
  <p:sldIdLst>
    <p:sldId id="256" r:id="rId5"/>
    <p:sldId id="257" r:id="rId6"/>
    <p:sldId id="263" r:id="rId7"/>
    <p:sldId id="258" r:id="rId8"/>
    <p:sldId id="259" r:id="rId9"/>
    <p:sldId id="260" r:id="rId10"/>
    <p:sldId id="262" r:id="rId11"/>
    <p:sldId id="261"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B8A6B-660D-44BA-B292-02494A47E5A5}" v="8" dt="2023-02-24T14:52:28.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ie Rice" userId="1d4789d6b421af57" providerId="LiveId" clId="{AD6B8A6B-660D-44BA-B292-02494A47E5A5}"/>
    <pc:docChg chg="custSel modSld sldOrd modNotesMaster">
      <pc:chgData name="Billie Rice" userId="1d4789d6b421af57" providerId="LiveId" clId="{AD6B8A6B-660D-44BA-B292-02494A47E5A5}" dt="2023-02-24T15:08:18.085" v="152"/>
      <pc:docMkLst>
        <pc:docMk/>
      </pc:docMkLst>
      <pc:sldChg chg="modSp mod modNotes">
        <pc:chgData name="Billie Rice" userId="1d4789d6b421af57" providerId="LiveId" clId="{AD6B8A6B-660D-44BA-B292-02494A47E5A5}" dt="2023-02-24T14:52:28.703" v="138"/>
        <pc:sldMkLst>
          <pc:docMk/>
          <pc:sldMk cId="0" sldId="256"/>
        </pc:sldMkLst>
        <pc:spChg chg="mod">
          <ac:chgData name="Billie Rice" userId="1d4789d6b421af57" providerId="LiveId" clId="{AD6B8A6B-660D-44BA-B292-02494A47E5A5}" dt="2023-02-24T14:47:57.914" v="58"/>
          <ac:spMkLst>
            <pc:docMk/>
            <pc:sldMk cId="0" sldId="256"/>
            <ac:spMk id="91" creationId="{00000000-0000-0000-0000-000000000000}"/>
          </ac:spMkLst>
        </pc:spChg>
        <pc:spChg chg="mod">
          <ac:chgData name="Billie Rice" userId="1d4789d6b421af57" providerId="LiveId" clId="{AD6B8A6B-660D-44BA-B292-02494A47E5A5}" dt="2023-02-24T14:47:57.914" v="58"/>
          <ac:spMkLst>
            <pc:docMk/>
            <pc:sldMk cId="0" sldId="256"/>
            <ac:spMk id="92" creationId="{00000000-0000-0000-0000-000000000000}"/>
          </ac:spMkLst>
        </pc:spChg>
      </pc:sldChg>
      <pc:sldChg chg="ord modNotes">
        <pc:chgData name="Billie Rice" userId="1d4789d6b421af57" providerId="LiveId" clId="{AD6B8A6B-660D-44BA-B292-02494A47E5A5}" dt="2023-02-24T15:08:18.085" v="152"/>
        <pc:sldMkLst>
          <pc:docMk/>
          <pc:sldMk cId="0" sldId="257"/>
        </pc:sldMkLst>
      </pc:sldChg>
      <pc:sldChg chg="modNotes">
        <pc:chgData name="Billie Rice" userId="1d4789d6b421af57" providerId="LiveId" clId="{AD6B8A6B-660D-44BA-B292-02494A47E5A5}" dt="2023-02-24T14:52:28.703" v="138"/>
        <pc:sldMkLst>
          <pc:docMk/>
          <pc:sldMk cId="0" sldId="258"/>
        </pc:sldMkLst>
      </pc:sldChg>
      <pc:sldChg chg="modSp modNotes">
        <pc:chgData name="Billie Rice" userId="1d4789d6b421af57" providerId="LiveId" clId="{AD6B8A6B-660D-44BA-B292-02494A47E5A5}" dt="2023-02-24T14:52:28.703" v="138"/>
        <pc:sldMkLst>
          <pc:docMk/>
          <pc:sldMk cId="0" sldId="259"/>
        </pc:sldMkLst>
        <pc:spChg chg="mod">
          <ac:chgData name="Billie Rice" userId="1d4789d6b421af57" providerId="LiveId" clId="{AD6B8A6B-660D-44BA-B292-02494A47E5A5}" dt="2023-02-24T14:47:57.914" v="58"/>
          <ac:spMkLst>
            <pc:docMk/>
            <pc:sldMk cId="0" sldId="259"/>
            <ac:spMk id="141" creationId="{00000000-0000-0000-0000-000000000000}"/>
          </ac:spMkLst>
        </pc:spChg>
        <pc:spChg chg="mod">
          <ac:chgData name="Billie Rice" userId="1d4789d6b421af57" providerId="LiveId" clId="{AD6B8A6B-660D-44BA-B292-02494A47E5A5}" dt="2023-02-24T14:47:57.914" v="58"/>
          <ac:spMkLst>
            <pc:docMk/>
            <pc:sldMk cId="0" sldId="259"/>
            <ac:spMk id="142" creationId="{00000000-0000-0000-0000-000000000000}"/>
          </ac:spMkLst>
        </pc:spChg>
      </pc:sldChg>
      <pc:sldChg chg="delSp modSp mod modNotes">
        <pc:chgData name="Billie Rice" userId="1d4789d6b421af57" providerId="LiveId" clId="{AD6B8A6B-660D-44BA-B292-02494A47E5A5}" dt="2023-02-24T14:52:28.703" v="138"/>
        <pc:sldMkLst>
          <pc:docMk/>
          <pc:sldMk cId="0" sldId="260"/>
        </pc:sldMkLst>
        <pc:spChg chg="del mod">
          <ac:chgData name="Billie Rice" userId="1d4789d6b421af57" providerId="LiveId" clId="{AD6B8A6B-660D-44BA-B292-02494A47E5A5}" dt="2023-02-24T14:49:42.151" v="99" actId="21"/>
          <ac:spMkLst>
            <pc:docMk/>
            <pc:sldMk cId="0" sldId="260"/>
            <ac:spMk id="148" creationId="{00000000-0000-0000-0000-000000000000}"/>
          </ac:spMkLst>
        </pc:spChg>
        <pc:picChg chg="mod">
          <ac:chgData name="Billie Rice" userId="1d4789d6b421af57" providerId="LiveId" clId="{AD6B8A6B-660D-44BA-B292-02494A47E5A5}" dt="2023-02-24T14:49:49.649" v="101" actId="14100"/>
          <ac:picMkLst>
            <pc:docMk/>
            <pc:sldMk cId="0" sldId="260"/>
            <ac:picMk id="149" creationId="{00000000-0000-0000-0000-000000000000}"/>
          </ac:picMkLst>
        </pc:picChg>
      </pc:sldChg>
      <pc:sldChg chg="modSp mod modNotes">
        <pc:chgData name="Billie Rice" userId="1d4789d6b421af57" providerId="LiveId" clId="{AD6B8A6B-660D-44BA-B292-02494A47E5A5}" dt="2023-02-24T14:52:28.703" v="138"/>
        <pc:sldMkLst>
          <pc:docMk/>
          <pc:sldMk cId="0" sldId="261"/>
        </pc:sldMkLst>
        <pc:spChg chg="mod">
          <ac:chgData name="Billie Rice" userId="1d4789d6b421af57" providerId="LiveId" clId="{AD6B8A6B-660D-44BA-B292-02494A47E5A5}" dt="2023-02-24T14:47:57.914" v="58"/>
          <ac:spMkLst>
            <pc:docMk/>
            <pc:sldMk cId="0" sldId="261"/>
            <ac:spMk id="155" creationId="{00000000-0000-0000-0000-000000000000}"/>
          </ac:spMkLst>
        </pc:spChg>
        <pc:spChg chg="mod">
          <ac:chgData name="Billie Rice" userId="1d4789d6b421af57" providerId="LiveId" clId="{AD6B8A6B-660D-44BA-B292-02494A47E5A5}" dt="2023-02-24T14:50:45.120" v="118" actId="14100"/>
          <ac:spMkLst>
            <pc:docMk/>
            <pc:sldMk cId="0" sldId="261"/>
            <ac:spMk id="156" creationId="{00000000-0000-0000-0000-000000000000}"/>
          </ac:spMkLst>
        </pc:spChg>
      </pc:sldChg>
      <pc:sldChg chg="modSp mod modNotes">
        <pc:chgData name="Billie Rice" userId="1d4789d6b421af57" providerId="LiveId" clId="{AD6B8A6B-660D-44BA-B292-02494A47E5A5}" dt="2023-02-24T14:54:22.951" v="150" actId="20577"/>
        <pc:sldMkLst>
          <pc:docMk/>
          <pc:sldMk cId="0" sldId="262"/>
        </pc:sldMkLst>
        <pc:spChg chg="mod">
          <ac:chgData name="Billie Rice" userId="1d4789d6b421af57" providerId="LiveId" clId="{AD6B8A6B-660D-44BA-B292-02494A47E5A5}" dt="2023-02-24T14:47:57.914" v="58"/>
          <ac:spMkLst>
            <pc:docMk/>
            <pc:sldMk cId="0" sldId="262"/>
            <ac:spMk id="162" creationId="{00000000-0000-0000-0000-000000000000}"/>
          </ac:spMkLst>
        </pc:spChg>
        <pc:spChg chg="mod">
          <ac:chgData name="Billie Rice" userId="1d4789d6b421af57" providerId="LiveId" clId="{AD6B8A6B-660D-44BA-B292-02494A47E5A5}" dt="2023-02-24T14:54:22.951" v="150" actId="20577"/>
          <ac:spMkLst>
            <pc:docMk/>
            <pc:sldMk cId="0" sldId="262"/>
            <ac:spMk id="163" creationId="{00000000-0000-0000-0000-000000000000}"/>
          </ac:spMkLst>
        </pc:spChg>
      </pc:sldChg>
      <pc:sldChg chg="modSp mod">
        <pc:chgData name="Billie Rice" userId="1d4789d6b421af57" providerId="LiveId" clId="{AD6B8A6B-660D-44BA-B292-02494A47E5A5}" dt="2023-02-24T14:48:45.331" v="59" actId="255"/>
        <pc:sldMkLst>
          <pc:docMk/>
          <pc:sldMk cId="3161615595" sldId="263"/>
        </pc:sldMkLst>
        <pc:spChg chg="mod">
          <ac:chgData name="Billie Rice" userId="1d4789d6b421af57" providerId="LiveId" clId="{AD6B8A6B-660D-44BA-B292-02494A47E5A5}" dt="2023-02-24T14:47:57.914" v="58"/>
          <ac:spMkLst>
            <pc:docMk/>
            <pc:sldMk cId="3161615595" sldId="263"/>
            <ac:spMk id="2" creationId="{E0EA9515-FE8C-2DD9-C857-99790F6047FA}"/>
          </ac:spMkLst>
        </pc:spChg>
        <pc:spChg chg="mod">
          <ac:chgData name="Billie Rice" userId="1d4789d6b421af57" providerId="LiveId" clId="{AD6B8A6B-660D-44BA-B292-02494A47E5A5}" dt="2023-02-24T14:48:45.331" v="59" actId="255"/>
          <ac:spMkLst>
            <pc:docMk/>
            <pc:sldMk cId="3161615595" sldId="263"/>
            <ac:spMk id="3" creationId="{B0C1F7AA-1314-EACC-943B-7171712B33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5A47F5-E15B-473F-A4FE-98265CDEE4FC}" type="datetimeFigureOut">
              <a:rPr lang="en-US" smtClean="0"/>
              <a:t>2/24/2023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AF8A62-C6A8-489D-A588-34E2E3EBC949}" type="slidenum">
              <a:rPr lang="en-US" smtClean="0"/>
              <a:t>‹#›</a:t>
            </a:fld>
            <a:endParaRPr lang="en-US"/>
          </a:p>
        </p:txBody>
      </p:sp>
    </p:spTree>
    <p:extLst>
      <p:ext uri="{BB962C8B-B14F-4D97-AF65-F5344CB8AC3E}">
        <p14:creationId xmlns:p14="http://schemas.microsoft.com/office/powerpoint/2010/main" val="212775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95" name="Google Shape;9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US" dirty="0"/>
              <a:t>Reminder: what we use to guide the work we do toward institutional quality and educational excellence.</a:t>
            </a:r>
            <a:endParaRPr dirty="0"/>
          </a:p>
        </p:txBody>
      </p:sp>
      <p:sp>
        <p:nvSpPr>
          <p:cNvPr id="125" name="Google Shape;125;p1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39" name="Google Shape;13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45213ce2d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f45213ce2d_0_1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46" name="Google Shape;146;g1f45213ce2d_0_1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45213ce2d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f45213ce2d_0_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60" name="Google Shape;160;g1f45213ce2d_0_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45213ce2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f45213ce2d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53" name="Google Shape;153;g1f45213ce2d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02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70063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51998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7633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4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2816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02800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2973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891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18078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99540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6488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Educational Master Plan</a:t>
            </a:r>
            <a:endParaRPr/>
          </a:p>
        </p:txBody>
      </p:sp>
      <p:sp>
        <p:nvSpPr>
          <p:cNvPr id="92" name="Google Shape;92;p14"/>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College Council</a:t>
            </a:r>
            <a:endParaRPr/>
          </a:p>
          <a:p>
            <a:pPr marL="0" lvl="0" indent="0" algn="ctr" rtl="0">
              <a:lnSpc>
                <a:spcPct val="90000"/>
              </a:lnSpc>
              <a:spcBef>
                <a:spcPts val="0"/>
              </a:spcBef>
              <a:spcAft>
                <a:spcPts val="0"/>
              </a:spcAft>
              <a:buClr>
                <a:schemeClr val="dk1"/>
              </a:buClr>
              <a:buSzPts val="2400"/>
              <a:buNone/>
            </a:pPr>
            <a:r>
              <a:rPr lang="en-US"/>
              <a:t>February 24,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p:nvPr/>
        </p:nvSpPr>
        <p:spPr>
          <a:xfrm>
            <a:off x="487680" y="262128"/>
            <a:ext cx="2706624" cy="999744"/>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C00000"/>
                </a:solidFill>
                <a:latin typeface="Cambria"/>
                <a:ea typeface="Cambria"/>
                <a:cs typeface="Cambria"/>
                <a:sym typeface="Cambria"/>
              </a:rPr>
              <a:t>MISSION</a:t>
            </a:r>
            <a:endParaRPr/>
          </a:p>
        </p:txBody>
      </p:sp>
      <p:sp>
        <p:nvSpPr>
          <p:cNvPr id="98" name="Google Shape;98;p15"/>
          <p:cNvSpPr/>
          <p:nvPr/>
        </p:nvSpPr>
        <p:spPr>
          <a:xfrm>
            <a:off x="4072128" y="262128"/>
            <a:ext cx="7632192" cy="999744"/>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A32B30"/>
                </a:solidFill>
                <a:latin typeface="Cambria"/>
                <a:ea typeface="Cambria"/>
                <a:cs typeface="Cambria"/>
                <a:sym typeface="Cambria"/>
              </a:rPr>
              <a:t>GUIDING PLANS</a:t>
            </a:r>
            <a:endParaRPr/>
          </a:p>
        </p:txBody>
      </p:sp>
      <p:sp>
        <p:nvSpPr>
          <p:cNvPr id="99" name="Google Shape;99;p15"/>
          <p:cNvSpPr/>
          <p:nvPr/>
        </p:nvSpPr>
        <p:spPr>
          <a:xfrm>
            <a:off x="4072128" y="658368"/>
            <a:ext cx="7632192" cy="603504"/>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1" u="none" strike="noStrike" cap="none">
                <a:solidFill>
                  <a:srgbClr val="F2F2F2"/>
                </a:solidFill>
                <a:latin typeface="Cambria"/>
                <a:ea typeface="Cambria"/>
                <a:cs typeface="Cambria"/>
                <a:sym typeface="Cambria"/>
              </a:rPr>
              <a:t>Educational Master Plan    Technology Master Plan    Facilities Master Plan  </a:t>
            </a:r>
            <a:endParaRPr sz="1800" b="1" i="0" u="none" strike="noStrike" cap="none">
              <a:solidFill>
                <a:srgbClr val="F2F2F2"/>
              </a:solidFill>
              <a:latin typeface="Cambria"/>
              <a:ea typeface="Cambria"/>
              <a:cs typeface="Cambria"/>
              <a:sym typeface="Cambria"/>
            </a:endParaRPr>
          </a:p>
        </p:txBody>
      </p:sp>
      <p:grpSp>
        <p:nvGrpSpPr>
          <p:cNvPr id="100" name="Google Shape;100;p15"/>
          <p:cNvGrpSpPr/>
          <p:nvPr/>
        </p:nvGrpSpPr>
        <p:grpSpPr>
          <a:xfrm>
            <a:off x="487680" y="2007108"/>
            <a:ext cx="11216640" cy="1207008"/>
            <a:chOff x="487680" y="2023872"/>
            <a:chExt cx="11216640" cy="1207008"/>
          </a:xfrm>
        </p:grpSpPr>
        <p:sp>
          <p:nvSpPr>
            <p:cNvPr id="101" name="Google Shape;101;p15"/>
            <p:cNvSpPr/>
            <p:nvPr/>
          </p:nvSpPr>
          <p:spPr>
            <a:xfrm>
              <a:off x="487680" y="2023872"/>
              <a:ext cx="11216640" cy="1207008"/>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A32B30"/>
                  </a:solidFill>
                  <a:latin typeface="Cambria"/>
                  <a:ea typeface="Cambria"/>
                  <a:cs typeface="Cambria"/>
                  <a:sym typeface="Cambria"/>
                </a:rPr>
                <a:t>STRATEGIC DIRECTIONS</a:t>
              </a:r>
              <a:endParaRPr/>
            </a:p>
          </p:txBody>
        </p:sp>
        <p:sp>
          <p:nvSpPr>
            <p:cNvPr id="102" name="Google Shape;102;p15"/>
            <p:cNvSpPr/>
            <p:nvPr/>
          </p:nvSpPr>
          <p:spPr>
            <a:xfrm>
              <a:off x="487680" y="2420112"/>
              <a:ext cx="11216640" cy="810768"/>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1" u="none" strike="noStrike" cap="none">
                  <a:solidFill>
                    <a:srgbClr val="F2F2F2"/>
                  </a:solidFill>
                  <a:latin typeface="Cambria"/>
                  <a:ea typeface="Cambria"/>
                  <a:cs typeface="Cambria"/>
                  <a:sym typeface="Cambria"/>
                </a:rPr>
                <a:t>	                              Student Learning		           Student Progression &amp; Completion	Infrastructure and Resource Development	                             Leadership &amp; Engagement</a:t>
              </a:r>
              <a:endParaRPr sz="1800" b="1" i="0" u="none" strike="noStrike" cap="none">
                <a:solidFill>
                  <a:srgbClr val="F2F2F2"/>
                </a:solidFill>
                <a:latin typeface="Cambria"/>
                <a:ea typeface="Cambria"/>
                <a:cs typeface="Cambria"/>
                <a:sym typeface="Cambria"/>
              </a:endParaRPr>
            </a:p>
          </p:txBody>
        </p:sp>
      </p:grpSp>
      <p:sp>
        <p:nvSpPr>
          <p:cNvPr id="103" name="Google Shape;103;p15"/>
          <p:cNvSpPr/>
          <p:nvPr/>
        </p:nvSpPr>
        <p:spPr>
          <a:xfrm>
            <a:off x="487680" y="6282690"/>
            <a:ext cx="11216640" cy="404622"/>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C00000"/>
                </a:solidFill>
                <a:latin typeface="Cambria"/>
                <a:ea typeface="Cambria"/>
                <a:cs typeface="Cambria"/>
                <a:sym typeface="Cambria"/>
              </a:rPr>
              <a:t>RENEGADE SCORECARD</a:t>
            </a:r>
            <a:endParaRPr/>
          </a:p>
        </p:txBody>
      </p:sp>
      <p:grpSp>
        <p:nvGrpSpPr>
          <p:cNvPr id="104" name="Google Shape;104;p15"/>
          <p:cNvGrpSpPr/>
          <p:nvPr/>
        </p:nvGrpSpPr>
        <p:grpSpPr>
          <a:xfrm>
            <a:off x="475488" y="3879342"/>
            <a:ext cx="3212592" cy="1675638"/>
            <a:chOff x="475488" y="3810000"/>
            <a:chExt cx="3212592" cy="1675638"/>
          </a:xfrm>
        </p:grpSpPr>
        <p:sp>
          <p:nvSpPr>
            <p:cNvPr id="105" name="Google Shape;105;p15"/>
            <p:cNvSpPr/>
            <p:nvPr/>
          </p:nvSpPr>
          <p:spPr>
            <a:xfrm>
              <a:off x="487680" y="3810000"/>
              <a:ext cx="3200400" cy="1675638"/>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A32B30"/>
                  </a:solidFill>
                  <a:latin typeface="Cambria"/>
                  <a:ea typeface="Cambria"/>
                  <a:cs typeface="Cambria"/>
                  <a:sym typeface="Cambria"/>
                </a:rPr>
                <a:t>CLOSING THE LOOP</a:t>
              </a:r>
              <a:endParaRPr/>
            </a:p>
          </p:txBody>
        </p:sp>
        <p:sp>
          <p:nvSpPr>
            <p:cNvPr id="106" name="Google Shape;106;p15"/>
            <p:cNvSpPr/>
            <p:nvPr/>
          </p:nvSpPr>
          <p:spPr>
            <a:xfrm>
              <a:off x="475488" y="4261104"/>
              <a:ext cx="3212592" cy="1224534"/>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President's Document</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Linking Budget Decisions</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to Strategic Planning</a:t>
              </a:r>
              <a:endParaRPr/>
            </a:p>
          </p:txBody>
        </p:sp>
      </p:grpSp>
      <p:grpSp>
        <p:nvGrpSpPr>
          <p:cNvPr id="107" name="Google Shape;107;p15"/>
          <p:cNvGrpSpPr/>
          <p:nvPr/>
        </p:nvGrpSpPr>
        <p:grpSpPr>
          <a:xfrm>
            <a:off x="4495800" y="3879342"/>
            <a:ext cx="3212592" cy="1675638"/>
            <a:chOff x="4495800" y="3879342"/>
            <a:chExt cx="3212592" cy="1675638"/>
          </a:xfrm>
        </p:grpSpPr>
        <p:sp>
          <p:nvSpPr>
            <p:cNvPr id="108" name="Google Shape;108;p15"/>
            <p:cNvSpPr/>
            <p:nvPr/>
          </p:nvSpPr>
          <p:spPr>
            <a:xfrm>
              <a:off x="4495800" y="3879342"/>
              <a:ext cx="3200400" cy="1675638"/>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dirty="0">
                  <a:solidFill>
                    <a:srgbClr val="A32B30"/>
                  </a:solidFill>
                  <a:latin typeface="Cambria"/>
                  <a:ea typeface="Cambria"/>
                  <a:cs typeface="Cambria"/>
                  <a:sym typeface="Cambria"/>
                </a:rPr>
                <a:t>CLOSING THE LOOP</a:t>
              </a:r>
              <a:endParaRPr dirty="0"/>
            </a:p>
          </p:txBody>
        </p:sp>
        <p:sp>
          <p:nvSpPr>
            <p:cNvPr id="109" name="Google Shape;109;p15"/>
            <p:cNvSpPr/>
            <p:nvPr/>
          </p:nvSpPr>
          <p:spPr>
            <a:xfrm>
              <a:off x="4495800" y="4342638"/>
              <a:ext cx="3212592" cy="1212342"/>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Academic Affairs &amp; Instruction</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Baccalaureate Degree</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Administrative Units</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Student Affairs</a:t>
              </a:r>
              <a:endParaRPr sz="1800" b="0" i="1" u="none" strike="noStrike" cap="none">
                <a:solidFill>
                  <a:srgbClr val="F2F2F2"/>
                </a:solidFill>
                <a:latin typeface="Cambria"/>
                <a:ea typeface="Cambria"/>
                <a:cs typeface="Cambria"/>
                <a:sym typeface="Cambria"/>
              </a:endParaRPr>
            </a:p>
          </p:txBody>
        </p:sp>
      </p:grpSp>
      <p:grpSp>
        <p:nvGrpSpPr>
          <p:cNvPr id="110" name="Google Shape;110;p15"/>
          <p:cNvGrpSpPr/>
          <p:nvPr/>
        </p:nvGrpSpPr>
        <p:grpSpPr>
          <a:xfrm>
            <a:off x="8503920" y="3879342"/>
            <a:ext cx="3212592" cy="1675638"/>
            <a:chOff x="8503920" y="3879342"/>
            <a:chExt cx="3212592" cy="1675638"/>
          </a:xfrm>
        </p:grpSpPr>
        <p:sp>
          <p:nvSpPr>
            <p:cNvPr id="111" name="Google Shape;111;p15"/>
            <p:cNvSpPr/>
            <p:nvPr/>
          </p:nvSpPr>
          <p:spPr>
            <a:xfrm>
              <a:off x="8503920" y="3879342"/>
              <a:ext cx="3200400" cy="1675638"/>
            </a:xfrm>
            <a:prstGeom prst="roundRect">
              <a:avLst>
                <a:gd name="adj" fmla="val 16667"/>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A32B30"/>
                  </a:solidFill>
                  <a:latin typeface="Cambria"/>
                  <a:ea typeface="Cambria"/>
                  <a:cs typeface="Cambria"/>
                  <a:sym typeface="Cambria"/>
                </a:rPr>
                <a:t>CLOSING THE LOOP</a:t>
              </a:r>
              <a:endParaRPr/>
            </a:p>
          </p:txBody>
        </p:sp>
        <p:sp>
          <p:nvSpPr>
            <p:cNvPr id="112" name="Google Shape;112;p15"/>
            <p:cNvSpPr/>
            <p:nvPr/>
          </p:nvSpPr>
          <p:spPr>
            <a:xfrm>
              <a:off x="8503920" y="4330446"/>
              <a:ext cx="3212592" cy="1224534"/>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SSSP/Equity/BSI</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Integrated Plan, </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Professional</a:t>
              </a:r>
              <a:endParaRPr/>
            </a:p>
            <a:p>
              <a:pPr marL="0" marR="0" lvl="0" indent="0" algn="ctr" rtl="0">
                <a:spcBef>
                  <a:spcPts val="0"/>
                </a:spcBef>
                <a:spcAft>
                  <a:spcPts val="0"/>
                </a:spcAft>
                <a:buNone/>
              </a:pPr>
              <a:r>
                <a:rPr lang="en-US" sz="1600" b="0" i="1" u="none" strike="noStrike" cap="none">
                  <a:solidFill>
                    <a:srgbClr val="F2F2F2"/>
                  </a:solidFill>
                  <a:latin typeface="Cambria"/>
                  <a:ea typeface="Cambria"/>
                  <a:cs typeface="Cambria"/>
                  <a:sym typeface="Cambria"/>
                </a:rPr>
                <a:t>Development Plan</a:t>
              </a:r>
              <a:endParaRPr sz="1800" b="0" i="1" u="none" strike="noStrike" cap="none">
                <a:solidFill>
                  <a:srgbClr val="F2F2F2"/>
                </a:solidFill>
                <a:latin typeface="Cambria"/>
                <a:ea typeface="Cambria"/>
                <a:cs typeface="Cambria"/>
                <a:sym typeface="Cambria"/>
              </a:endParaRPr>
            </a:p>
          </p:txBody>
        </p:sp>
      </p:grpSp>
      <p:sp>
        <p:nvSpPr>
          <p:cNvPr id="113" name="Google Shape;113;p15"/>
          <p:cNvSpPr/>
          <p:nvPr/>
        </p:nvSpPr>
        <p:spPr>
          <a:xfrm>
            <a:off x="3358896" y="569976"/>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5"/>
          <p:cNvSpPr/>
          <p:nvPr/>
        </p:nvSpPr>
        <p:spPr>
          <a:xfrm rot="-5400000">
            <a:off x="1566672" y="1451611"/>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5"/>
          <p:cNvSpPr/>
          <p:nvPr/>
        </p:nvSpPr>
        <p:spPr>
          <a:xfrm rot="5400000">
            <a:off x="7613904" y="1451610"/>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5"/>
          <p:cNvSpPr/>
          <p:nvPr/>
        </p:nvSpPr>
        <p:spPr>
          <a:xfrm rot="-5400000">
            <a:off x="1807464" y="3351657"/>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5"/>
          <p:cNvSpPr/>
          <p:nvPr/>
        </p:nvSpPr>
        <p:spPr>
          <a:xfrm rot="5400000">
            <a:off x="5815584" y="3351657"/>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5"/>
          <p:cNvSpPr/>
          <p:nvPr/>
        </p:nvSpPr>
        <p:spPr>
          <a:xfrm rot="5400000">
            <a:off x="9835896" y="3351657"/>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5"/>
          <p:cNvSpPr/>
          <p:nvPr/>
        </p:nvSpPr>
        <p:spPr>
          <a:xfrm rot="-5400000">
            <a:off x="1807464" y="5706999"/>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5"/>
          <p:cNvSpPr/>
          <p:nvPr/>
        </p:nvSpPr>
        <p:spPr>
          <a:xfrm rot="5400000">
            <a:off x="5815584" y="5706999"/>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15"/>
          <p:cNvSpPr/>
          <p:nvPr/>
        </p:nvSpPr>
        <p:spPr>
          <a:xfrm rot="5400000">
            <a:off x="9835896" y="5706999"/>
            <a:ext cx="548640" cy="390144"/>
          </a:xfrm>
          <a:prstGeom prst="rightArrow">
            <a:avLst>
              <a:gd name="adj1" fmla="val 50000"/>
              <a:gd name="adj2" fmla="val 50000"/>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9515-FE8C-2DD9-C857-99790F6047FA}"/>
              </a:ext>
            </a:extLst>
          </p:cNvPr>
          <p:cNvSpPr>
            <a:spLocks noGrp="1"/>
          </p:cNvSpPr>
          <p:nvPr>
            <p:ph type="title"/>
          </p:nvPr>
        </p:nvSpPr>
        <p:spPr/>
        <p:txBody>
          <a:bodyPr/>
          <a:lstStyle/>
          <a:p>
            <a:r>
              <a:rPr lang="en-US" dirty="0"/>
              <a:t>Bakersfield College Mission</a:t>
            </a:r>
          </a:p>
        </p:txBody>
      </p:sp>
      <p:sp>
        <p:nvSpPr>
          <p:cNvPr id="3" name="Text Placeholder 2">
            <a:extLst>
              <a:ext uri="{FF2B5EF4-FFF2-40B4-BE49-F238E27FC236}">
                <a16:creationId xmlns:a16="http://schemas.microsoft.com/office/drawing/2014/main" id="{B0C1F7AA-1314-EACC-943B-7171712B3321}"/>
              </a:ext>
            </a:extLst>
          </p:cNvPr>
          <p:cNvSpPr>
            <a:spLocks noGrp="1"/>
          </p:cNvSpPr>
          <p:nvPr>
            <p:ph idx="1"/>
          </p:nvPr>
        </p:nvSpPr>
        <p:spPr/>
        <p:txBody>
          <a:bodyPr>
            <a:normAutofit/>
          </a:bodyPr>
          <a:lstStyle/>
          <a:p>
            <a:pPr marL="114300" indent="0">
              <a:buNone/>
            </a:pPr>
            <a:r>
              <a:rPr lang="en-US" sz="2800" b="0" i="0" dirty="0">
                <a:solidFill>
                  <a:srgbClr val="333333"/>
                </a:solidFill>
                <a:effectLst/>
                <a:latin typeface="Helvetica" panose="020B0604020202020204" pitchFamily="34" charset="0"/>
              </a:rPr>
              <a:t>Bakersfield College provides opportunities for students from diverse economic, cultural, and educational backgrounds to attain Associate and Baccalaureate degrees and certificates, workplace skills, and preparation for transfer. Our rigorous and supportive learning environment promotes equity and fosters students’ abilities to think critically, communicate effectively, and demonstrate competencies and skills in order to engage productively in their communities and the world.</a:t>
            </a:r>
            <a:endParaRPr lang="en-US" sz="2800" dirty="0"/>
          </a:p>
        </p:txBody>
      </p:sp>
    </p:spTree>
    <p:extLst>
      <p:ext uri="{BB962C8B-B14F-4D97-AF65-F5344CB8AC3E}">
        <p14:creationId xmlns:p14="http://schemas.microsoft.com/office/powerpoint/2010/main" val="316161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6"/>
          <p:cNvPicPr preferRelativeResize="0"/>
          <p:nvPr/>
        </p:nvPicPr>
        <p:blipFill rotWithShape="1">
          <a:blip r:embed="rId3">
            <a:alphaModFix/>
          </a:blip>
          <a:srcRect/>
          <a:stretch/>
        </p:blipFill>
        <p:spPr>
          <a:xfrm>
            <a:off x="8210731" y="1221006"/>
            <a:ext cx="2596960" cy="2596960"/>
          </a:xfrm>
          <a:prstGeom prst="rect">
            <a:avLst/>
          </a:prstGeom>
          <a:noFill/>
          <a:ln>
            <a:noFill/>
          </a:ln>
        </p:spPr>
      </p:pic>
      <p:pic>
        <p:nvPicPr>
          <p:cNvPr id="128" name="Google Shape;128;p16"/>
          <p:cNvPicPr preferRelativeResize="0"/>
          <p:nvPr/>
        </p:nvPicPr>
        <p:blipFill rotWithShape="1">
          <a:blip r:embed="rId4">
            <a:alphaModFix/>
          </a:blip>
          <a:srcRect/>
          <a:stretch/>
        </p:blipFill>
        <p:spPr>
          <a:xfrm>
            <a:off x="1059162" y="882178"/>
            <a:ext cx="3374965" cy="3374965"/>
          </a:xfrm>
          <a:prstGeom prst="rect">
            <a:avLst/>
          </a:prstGeom>
          <a:noFill/>
          <a:ln>
            <a:noFill/>
          </a:ln>
        </p:spPr>
      </p:pic>
      <p:pic>
        <p:nvPicPr>
          <p:cNvPr id="129" name="Google Shape;129;p16"/>
          <p:cNvPicPr preferRelativeResize="0"/>
          <p:nvPr/>
        </p:nvPicPr>
        <p:blipFill rotWithShape="1">
          <a:blip r:embed="rId5">
            <a:alphaModFix/>
          </a:blip>
          <a:srcRect/>
          <a:stretch/>
        </p:blipFill>
        <p:spPr>
          <a:xfrm>
            <a:off x="7231814" y="3650690"/>
            <a:ext cx="2596960" cy="2596960"/>
          </a:xfrm>
          <a:prstGeom prst="rect">
            <a:avLst/>
          </a:prstGeom>
          <a:noFill/>
          <a:ln>
            <a:noFill/>
          </a:ln>
        </p:spPr>
      </p:pic>
      <p:sp>
        <p:nvSpPr>
          <p:cNvPr id="130" name="Google Shape;130;p16"/>
          <p:cNvSpPr txBox="1"/>
          <p:nvPr/>
        </p:nvSpPr>
        <p:spPr>
          <a:xfrm>
            <a:off x="1722640" y="2246495"/>
            <a:ext cx="20571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Educational Master Plan</a:t>
            </a:r>
            <a:endParaRPr sz="1800">
              <a:solidFill>
                <a:schemeClr val="dk1"/>
              </a:solidFill>
              <a:latin typeface="Calibri"/>
              <a:ea typeface="Calibri"/>
              <a:cs typeface="Calibri"/>
              <a:sym typeface="Calibri"/>
            </a:endParaRPr>
          </a:p>
        </p:txBody>
      </p:sp>
      <p:pic>
        <p:nvPicPr>
          <p:cNvPr id="131" name="Google Shape;131;p16"/>
          <p:cNvPicPr preferRelativeResize="0"/>
          <p:nvPr/>
        </p:nvPicPr>
        <p:blipFill rotWithShape="1">
          <a:blip r:embed="rId6">
            <a:alphaModFix/>
          </a:blip>
          <a:srcRect/>
          <a:stretch/>
        </p:blipFill>
        <p:spPr>
          <a:xfrm>
            <a:off x="4334153" y="739399"/>
            <a:ext cx="3894050" cy="3894050"/>
          </a:xfrm>
          <a:prstGeom prst="rect">
            <a:avLst/>
          </a:prstGeom>
          <a:noFill/>
          <a:ln>
            <a:noFill/>
          </a:ln>
        </p:spPr>
      </p:pic>
      <p:sp>
        <p:nvSpPr>
          <p:cNvPr id="132" name="Google Shape;132;p16"/>
          <p:cNvSpPr txBox="1"/>
          <p:nvPr/>
        </p:nvSpPr>
        <p:spPr>
          <a:xfrm>
            <a:off x="5484426" y="2270925"/>
            <a:ext cx="1676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mbria"/>
                <a:ea typeface="Cambria"/>
                <a:cs typeface="Cambria"/>
                <a:sym typeface="Cambria"/>
              </a:rPr>
              <a:t>Strategic</a:t>
            </a:r>
            <a:endParaRPr/>
          </a:p>
          <a:p>
            <a:pPr marL="0" marR="0" lvl="0" indent="0" algn="ctr" rtl="0">
              <a:spcBef>
                <a:spcPts val="0"/>
              </a:spcBef>
              <a:spcAft>
                <a:spcPts val="0"/>
              </a:spcAft>
              <a:buNone/>
            </a:pPr>
            <a:r>
              <a:rPr lang="en-US" sz="2400" b="1">
                <a:solidFill>
                  <a:schemeClr val="dk1"/>
                </a:solidFill>
                <a:latin typeface="Cambria"/>
                <a:ea typeface="Cambria"/>
                <a:cs typeface="Cambria"/>
                <a:sym typeface="Cambria"/>
              </a:rPr>
              <a:t>Directions</a:t>
            </a:r>
            <a:endParaRPr/>
          </a:p>
        </p:txBody>
      </p:sp>
      <p:pic>
        <p:nvPicPr>
          <p:cNvPr id="133" name="Google Shape;133;p16"/>
          <p:cNvPicPr preferRelativeResize="0"/>
          <p:nvPr/>
        </p:nvPicPr>
        <p:blipFill rotWithShape="1">
          <a:blip r:embed="rId7">
            <a:alphaModFix/>
          </a:blip>
          <a:srcRect/>
          <a:stretch/>
        </p:blipFill>
        <p:spPr>
          <a:xfrm>
            <a:off x="2717208" y="3852609"/>
            <a:ext cx="2883523" cy="2772804"/>
          </a:xfrm>
          <a:prstGeom prst="rect">
            <a:avLst/>
          </a:prstGeom>
          <a:noFill/>
          <a:ln>
            <a:noFill/>
          </a:ln>
        </p:spPr>
      </p:pic>
      <p:sp>
        <p:nvSpPr>
          <p:cNvPr id="134" name="Google Shape;134;p16"/>
          <p:cNvSpPr txBox="1"/>
          <p:nvPr/>
        </p:nvSpPr>
        <p:spPr>
          <a:xfrm>
            <a:off x="3221902" y="4776229"/>
            <a:ext cx="18741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Institutional Self-Evaluation Report</a:t>
            </a:r>
            <a:endParaRPr sz="1800">
              <a:solidFill>
                <a:schemeClr val="dk1"/>
              </a:solidFill>
              <a:latin typeface="Calibri"/>
              <a:ea typeface="Calibri"/>
              <a:cs typeface="Calibri"/>
              <a:sym typeface="Calibri"/>
            </a:endParaRPr>
          </a:p>
        </p:txBody>
      </p:sp>
      <p:sp>
        <p:nvSpPr>
          <p:cNvPr id="135" name="Google Shape;135;p16"/>
          <p:cNvSpPr txBox="1"/>
          <p:nvPr/>
        </p:nvSpPr>
        <p:spPr>
          <a:xfrm>
            <a:off x="7639292" y="4625064"/>
            <a:ext cx="18057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Facilities</a:t>
            </a:r>
            <a:endParaRPr/>
          </a:p>
          <a:p>
            <a:pPr marL="0" marR="0" lvl="0" indent="0" algn="ctr" rtl="0">
              <a:spcBef>
                <a:spcPts val="0"/>
              </a:spcBef>
              <a:spcAft>
                <a:spcPts val="0"/>
              </a:spcAft>
              <a:buNone/>
            </a:pPr>
            <a:r>
              <a:rPr lang="en-US" sz="1800" b="1">
                <a:solidFill>
                  <a:schemeClr val="dk1"/>
                </a:solidFill>
                <a:latin typeface="Cambria"/>
                <a:ea typeface="Cambria"/>
                <a:cs typeface="Cambria"/>
                <a:sym typeface="Cambria"/>
              </a:rPr>
              <a:t>Master Plan</a:t>
            </a:r>
            <a:endParaRPr sz="1600" b="1">
              <a:solidFill>
                <a:schemeClr val="dk1"/>
              </a:solidFill>
              <a:latin typeface="Cambria"/>
              <a:ea typeface="Cambria"/>
              <a:cs typeface="Cambria"/>
              <a:sym typeface="Cambria"/>
            </a:endParaRPr>
          </a:p>
        </p:txBody>
      </p:sp>
      <p:sp>
        <p:nvSpPr>
          <p:cNvPr id="136" name="Google Shape;136;p16"/>
          <p:cNvSpPr txBox="1"/>
          <p:nvPr/>
        </p:nvSpPr>
        <p:spPr>
          <a:xfrm>
            <a:off x="8782683" y="2197260"/>
            <a:ext cx="14379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Technology Master Plan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33"/>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29"/>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27"/>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31"/>
                                        </p:tgtEl>
                                        <p:attrNameLst>
                                          <p:attrName>r</p:attrName>
                                        </p:attrNameLst>
                                      </p:cBhvr>
                                    </p:animRot>
                                  </p:childTnLst>
                                </p:cTn>
                              </p:par>
                              <p:par>
                                <p:cTn id="13" presetID="8" presetClass="emph" presetSubtype="0" fill="hold" nodeType="withEffect">
                                  <p:stCondLst>
                                    <p:cond delay="0"/>
                                  </p:stCondLst>
                                  <p:childTnLst>
                                    <p:animRot by="-21600000">
                                      <p:cBhvr>
                                        <p:cTn id="14" dur="5000" fill="hold"/>
                                        <p:tgtEl>
                                          <p:spTgt spid="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a:t>Report Timelines</a:t>
            </a:r>
            <a:endParaRPr/>
          </a:p>
        </p:txBody>
      </p:sp>
      <p:sp>
        <p:nvSpPr>
          <p:cNvPr id="142" name="Google Shape;142;p1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3600"/>
              <a:buChar char="•"/>
            </a:pPr>
            <a:r>
              <a:rPr lang="en-US" sz="3600" dirty="0"/>
              <a:t>Educational Master Plan: October 2023</a:t>
            </a:r>
            <a:endParaRPr dirty="0"/>
          </a:p>
          <a:p>
            <a:pPr marL="228600" lvl="0" indent="0" algn="l" rtl="0">
              <a:lnSpc>
                <a:spcPct val="90000"/>
              </a:lnSpc>
              <a:spcBef>
                <a:spcPts val="1000"/>
              </a:spcBef>
              <a:spcAft>
                <a:spcPts val="0"/>
              </a:spcAft>
              <a:buClr>
                <a:schemeClr val="dk1"/>
              </a:buClr>
              <a:buSzPts val="3600"/>
              <a:buNone/>
            </a:pPr>
            <a:endParaRPr sz="3600" dirty="0"/>
          </a:p>
          <a:p>
            <a:pPr marL="228600" lvl="0" indent="-228600" algn="l" rtl="0">
              <a:lnSpc>
                <a:spcPct val="90000"/>
              </a:lnSpc>
              <a:spcBef>
                <a:spcPts val="1000"/>
              </a:spcBef>
              <a:spcAft>
                <a:spcPts val="0"/>
              </a:spcAft>
              <a:buClr>
                <a:schemeClr val="dk1"/>
              </a:buClr>
              <a:buSzPts val="3600"/>
              <a:buChar char="•"/>
            </a:pPr>
            <a:r>
              <a:rPr lang="en-US" sz="3600" dirty="0"/>
              <a:t>Strategic Directions: March 2024</a:t>
            </a:r>
            <a:endParaRPr dirty="0"/>
          </a:p>
          <a:p>
            <a:pPr marL="0" lvl="0" indent="0" algn="l" rtl="0">
              <a:lnSpc>
                <a:spcPct val="90000"/>
              </a:lnSpc>
              <a:spcBef>
                <a:spcPts val="1000"/>
              </a:spcBef>
              <a:spcAft>
                <a:spcPts val="0"/>
              </a:spcAft>
              <a:buClr>
                <a:schemeClr val="dk1"/>
              </a:buClr>
              <a:buSzPts val="3600"/>
              <a:buNone/>
            </a:pPr>
            <a:endParaRPr sz="3600" dirty="0"/>
          </a:p>
          <a:p>
            <a:pPr marL="228600" lvl="0" indent="-228600" algn="l" rtl="0">
              <a:lnSpc>
                <a:spcPct val="90000"/>
              </a:lnSpc>
              <a:spcBef>
                <a:spcPts val="1000"/>
              </a:spcBef>
              <a:spcAft>
                <a:spcPts val="0"/>
              </a:spcAft>
              <a:buClr>
                <a:schemeClr val="dk1"/>
              </a:buClr>
              <a:buSzPts val="3600"/>
              <a:buChar char="•"/>
            </a:pPr>
            <a:r>
              <a:rPr lang="en-US" sz="3600" dirty="0"/>
              <a:t>ISER: December 2024</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Google Shape;149;p18"/>
          <p:cNvPicPr preferRelativeResize="0"/>
          <p:nvPr/>
        </p:nvPicPr>
        <p:blipFill>
          <a:blip r:embed="rId3">
            <a:alphaModFix/>
          </a:blip>
          <a:stretch>
            <a:fillRect/>
          </a:stretch>
        </p:blipFill>
        <p:spPr>
          <a:xfrm>
            <a:off x="1026041" y="579474"/>
            <a:ext cx="9973339" cy="5562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2023-2026 Emerging Themes</a:t>
            </a:r>
            <a:endParaRPr dirty="0"/>
          </a:p>
        </p:txBody>
      </p:sp>
      <p:sp>
        <p:nvSpPr>
          <p:cNvPr id="163" name="Google Shape;163;p20"/>
          <p:cNvSpPr txBox="1">
            <a:spLocks noGrp="1"/>
          </p:cNvSpPr>
          <p:nvPr>
            <p:ph idx="1"/>
          </p:nvPr>
        </p:nvSpPr>
        <p:spPr>
          <a:xfrm>
            <a:off x="838200" y="1632097"/>
            <a:ext cx="10515600" cy="4646429"/>
          </a:xfrm>
          <a:prstGeom prst="rect">
            <a:avLst/>
          </a:prstGeom>
        </p:spPr>
        <p:txBody>
          <a:bodyPr spcFirstLastPara="1" wrap="square" lIns="91425" tIns="45700" rIns="91425" bIns="45700" anchor="t" anchorCtr="0">
            <a:normAutofit fontScale="92500" lnSpcReduction="10000"/>
          </a:bodyPr>
          <a:lstStyle/>
          <a:p>
            <a:pPr indent="-457200"/>
            <a:r>
              <a:rPr lang="en-US" b="1" dirty="0"/>
              <a:t>Intersegmental Approach to the Future </a:t>
            </a:r>
          </a:p>
          <a:p>
            <a:pPr lvl="2" indent="-457200"/>
            <a:r>
              <a:rPr lang="en-US" sz="1800" dirty="0"/>
              <a:t>Early College to BC to Baccalaureate</a:t>
            </a:r>
          </a:p>
          <a:p>
            <a:pPr lvl="2" indent="-457200"/>
            <a:r>
              <a:rPr lang="en-US" sz="1800" dirty="0"/>
              <a:t>Adult Education to BC to Baccalaureate</a:t>
            </a:r>
          </a:p>
          <a:p>
            <a:pPr lvl="2" indent="-457200"/>
            <a:r>
              <a:rPr lang="en-US" sz="1800" dirty="0"/>
              <a:t>Rising Scholars Program to BC to Baccalaureate </a:t>
            </a:r>
          </a:p>
          <a:p>
            <a:pPr lvl="1" indent="-457200"/>
            <a:endParaRPr lang="en-US" sz="900" dirty="0"/>
          </a:p>
          <a:p>
            <a:pPr indent="-457200"/>
            <a:r>
              <a:rPr lang="en-US" sz="2200" b="1" dirty="0"/>
              <a:t>Equity and Completion through Guided Pathways for the Future</a:t>
            </a:r>
          </a:p>
          <a:p>
            <a:pPr lvl="2" indent="-457200"/>
            <a:r>
              <a:rPr lang="en-US" sz="1800" dirty="0"/>
              <a:t>Persistence</a:t>
            </a:r>
          </a:p>
          <a:p>
            <a:pPr lvl="2" indent="-457200"/>
            <a:r>
              <a:rPr lang="en-US" sz="1800" dirty="0"/>
              <a:t>International Students</a:t>
            </a:r>
          </a:p>
          <a:p>
            <a:pPr lvl="1" indent="-457200"/>
            <a:endParaRPr lang="en-US" sz="900" dirty="0"/>
          </a:p>
          <a:p>
            <a:pPr indent="-457200"/>
            <a:r>
              <a:rPr lang="en-US" sz="2200" b="1" dirty="0"/>
              <a:t>Evolving Workforce Preparation for the Future</a:t>
            </a:r>
          </a:p>
          <a:p>
            <a:pPr lvl="2" indent="-457200"/>
            <a:r>
              <a:rPr lang="en-US" sz="1800" dirty="0"/>
              <a:t>HEAL, Apprenticeship, LAEP, Renewable Energy</a:t>
            </a:r>
          </a:p>
          <a:p>
            <a:pPr lvl="1" indent="-457200"/>
            <a:endParaRPr lang="en-US" sz="800" dirty="0"/>
          </a:p>
          <a:p>
            <a:pPr indent="-457200"/>
            <a:r>
              <a:rPr lang="en-US" sz="2200" b="1" dirty="0"/>
              <a:t>Facilities &amp; Infrastructure Opportunities for the Future</a:t>
            </a:r>
          </a:p>
          <a:p>
            <a:pPr lvl="2" indent="-457200"/>
            <a:r>
              <a:rPr lang="en-US" sz="1800" dirty="0"/>
              <a:t>Delano, Arvin, BCSW, Weil</a:t>
            </a:r>
          </a:p>
          <a:p>
            <a:pPr lvl="2" indent="-457200"/>
            <a:r>
              <a:rPr lang="en-US" sz="1800" dirty="0"/>
              <a:t>Measure J</a:t>
            </a:r>
          </a:p>
          <a:p>
            <a:pPr lvl="1" indent="-457200"/>
            <a:endParaRPr lang="en-US" sz="800" dirty="0"/>
          </a:p>
          <a:p>
            <a:pPr lvl="1" indent="-457200"/>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2023-2026 EMP Steering Committee</a:t>
            </a:r>
            <a:endParaRPr/>
          </a:p>
        </p:txBody>
      </p:sp>
      <p:sp>
        <p:nvSpPr>
          <p:cNvPr id="156" name="Google Shape;156;p19"/>
          <p:cNvSpPr txBox="1">
            <a:spLocks noGrp="1"/>
          </p:cNvSpPr>
          <p:nvPr>
            <p:ph idx="1"/>
          </p:nvPr>
        </p:nvSpPr>
        <p:spPr>
          <a:xfrm>
            <a:off x="1097280" y="1845734"/>
            <a:ext cx="10058400" cy="4140396"/>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400" dirty="0"/>
              <a:t>Vice President of Instruction</a:t>
            </a:r>
            <a:endParaRPr sz="2400" dirty="0"/>
          </a:p>
          <a:p>
            <a:pPr marL="0" lvl="0" indent="0" algn="l" rtl="0">
              <a:spcBef>
                <a:spcPts val="1000"/>
              </a:spcBef>
              <a:spcAft>
                <a:spcPts val="0"/>
              </a:spcAft>
              <a:buNone/>
            </a:pPr>
            <a:r>
              <a:rPr lang="en-US" sz="2400" dirty="0"/>
              <a:t>Vice President of Student Affairs</a:t>
            </a:r>
            <a:endParaRPr sz="2400" dirty="0"/>
          </a:p>
          <a:p>
            <a:pPr marL="0" lvl="0" indent="0" algn="l" rtl="0">
              <a:spcBef>
                <a:spcPts val="1000"/>
              </a:spcBef>
              <a:spcAft>
                <a:spcPts val="0"/>
              </a:spcAft>
              <a:buNone/>
            </a:pPr>
            <a:r>
              <a:rPr lang="en-US" sz="2400" dirty="0"/>
              <a:t>Associate Vice President of Instruction</a:t>
            </a:r>
            <a:endParaRPr sz="2400" dirty="0"/>
          </a:p>
          <a:p>
            <a:pPr marL="0" lvl="0" indent="0" algn="l" rtl="0">
              <a:spcBef>
                <a:spcPts val="1000"/>
              </a:spcBef>
              <a:spcAft>
                <a:spcPts val="0"/>
              </a:spcAft>
              <a:buClr>
                <a:schemeClr val="dk1"/>
              </a:buClr>
              <a:buSzPts val="1100"/>
              <a:buFont typeface="Arial"/>
              <a:buNone/>
            </a:pPr>
            <a:r>
              <a:rPr lang="en-US" sz="2400" dirty="0"/>
              <a:t>Academic Senate President</a:t>
            </a:r>
            <a:endParaRPr sz="2400" dirty="0"/>
          </a:p>
          <a:p>
            <a:pPr marL="0" lvl="0" indent="0" algn="l" rtl="0">
              <a:spcBef>
                <a:spcPts val="1000"/>
              </a:spcBef>
              <a:spcAft>
                <a:spcPts val="0"/>
              </a:spcAft>
              <a:buNone/>
            </a:pPr>
            <a:r>
              <a:rPr lang="en-US" sz="2400" dirty="0"/>
              <a:t>CCA Representative</a:t>
            </a:r>
          </a:p>
          <a:p>
            <a:pPr marL="0" indent="0">
              <a:buNone/>
            </a:pPr>
            <a:r>
              <a:rPr lang="en-US" sz="2400" dirty="0"/>
              <a:t>CSEA Representative</a:t>
            </a:r>
          </a:p>
          <a:p>
            <a:pPr marL="0" indent="0">
              <a:buNone/>
            </a:pPr>
            <a:r>
              <a:rPr lang="en-US" sz="2400" dirty="0"/>
              <a:t>SGA Representative</a:t>
            </a:r>
            <a:endParaRPr sz="2400" dirty="0"/>
          </a:p>
          <a:p>
            <a:pPr marL="0" lvl="0" indent="0" algn="l" rtl="0">
              <a:spcBef>
                <a:spcPts val="1000"/>
              </a:spcBef>
              <a:spcAft>
                <a:spcPts val="0"/>
              </a:spcAft>
              <a:buNone/>
            </a:pPr>
            <a:r>
              <a:rPr lang="en-US" sz="2400" dirty="0"/>
              <a:t>AIQ Faculty Co-Chair</a:t>
            </a:r>
          </a:p>
          <a:p>
            <a:pPr marL="0" lvl="0" indent="0" algn="l" rtl="0">
              <a:spcBef>
                <a:spcPts val="1000"/>
              </a:spcBef>
              <a:spcAft>
                <a:spcPts val="0"/>
              </a:spcAft>
              <a:buNone/>
            </a:pPr>
            <a:r>
              <a:rPr lang="en-US" sz="2400" dirty="0"/>
              <a:t>Office of Institutional Effectiveness</a:t>
            </a:r>
            <a:endParaRPr sz="2400" dirty="0"/>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4" ma:contentTypeDescription="Create a new document." ma:contentTypeScope="" ma:versionID="41770923b3bf105a3d4d70166cfe4f55">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962271f6abe86fbbabe61889f2a59300"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ED91BB-5A5A-44D3-8A33-12F4A7210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ED021-12E5-4A8F-9BCD-DCA33E0645CF}">
  <ds:schemaRefs>
    <ds:schemaRef ds:uri="http://schemas.microsoft.com/sharepoint/v3/contenttype/forms"/>
  </ds:schemaRefs>
</ds:datastoreItem>
</file>

<file path=customXml/itemProps3.xml><?xml version="1.0" encoding="utf-8"?>
<ds:datastoreItem xmlns:ds="http://schemas.openxmlformats.org/officeDocument/2006/customXml" ds:itemID="{AFA40517-A61D-40B2-B281-CC11B98B5800}">
  <ds:schemaRefs>
    <ds:schemaRef ds:uri="585d49c8-389c-47bd-832a-51e0da33a897"/>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b1fd2ce-be47-40af-a854-d7ff8d310b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109</TotalTime>
  <Words>317</Words>
  <Application>Microsoft Office PowerPoint</Application>
  <PresentationFormat>Widescreen</PresentationFormat>
  <Paragraphs>70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Helvetica</vt:lpstr>
      <vt:lpstr>Retrospect</vt:lpstr>
      <vt:lpstr>Educational Master Plan</vt:lpstr>
      <vt:lpstr>PowerPoint Presentation</vt:lpstr>
      <vt:lpstr>Bakersfield College Mission</vt:lpstr>
      <vt:lpstr>PowerPoint Presentation</vt:lpstr>
      <vt:lpstr>Report Timelines</vt:lpstr>
      <vt:lpstr>PowerPoint Presentation</vt:lpstr>
      <vt:lpstr>2023-2026 Emerging Themes</vt:lpstr>
      <vt:lpstr>2023-2026 EMP Steering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Master Plan</dc:title>
  <dc:creator>Billie Rice</dc:creator>
  <cp:lastModifiedBy>Debra Anderson</cp:lastModifiedBy>
  <cp:revision>2</cp:revision>
  <cp:lastPrinted>2023-02-24T15:30:09Z</cp:lastPrinted>
  <dcterms:modified xsi:type="dcterms:W3CDTF">2023-02-24T15:31:07Z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