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4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93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75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odriguez" userId="8bec9c53-d58f-48de-9f87-46bbf086bfb6" providerId="ADAL" clId="{DBB7C3F4-0649-4ED3-9187-947D99C4757A}"/>
    <pc:docChg chg="custSel addSld modSld sldOrd">
      <pc:chgData name="Brian Rodriguez" userId="8bec9c53-d58f-48de-9f87-46bbf086bfb6" providerId="ADAL" clId="{DBB7C3F4-0649-4ED3-9187-947D99C4757A}" dt="2022-10-19T23:43:05.150" v="328" actId="20577"/>
      <pc:docMkLst>
        <pc:docMk/>
      </pc:docMkLst>
      <pc:sldChg chg="modSp mod">
        <pc:chgData name="Brian Rodriguez" userId="8bec9c53-d58f-48de-9f87-46bbf086bfb6" providerId="ADAL" clId="{DBB7C3F4-0649-4ED3-9187-947D99C4757A}" dt="2022-10-19T23:43:05.150" v="328" actId="20577"/>
        <pc:sldMkLst>
          <pc:docMk/>
          <pc:sldMk cId="0" sldId="260"/>
        </pc:sldMkLst>
        <pc:spChg chg="mod">
          <ac:chgData name="Brian Rodriguez" userId="8bec9c53-d58f-48de-9f87-46bbf086bfb6" providerId="ADAL" clId="{DBB7C3F4-0649-4ED3-9187-947D99C4757A}" dt="2022-10-19T23:43:05.150" v="328" actId="20577"/>
          <ac:spMkLst>
            <pc:docMk/>
            <pc:sldMk cId="0" sldId="260"/>
            <ac:spMk id="78" creationId="{00000000-0000-0000-0000-000000000000}"/>
          </ac:spMkLst>
        </pc:spChg>
      </pc:sldChg>
      <pc:sldChg chg="ord modNotes">
        <pc:chgData name="Brian Rodriguez" userId="8bec9c53-d58f-48de-9f87-46bbf086bfb6" providerId="ADAL" clId="{DBB7C3F4-0649-4ED3-9187-947D99C4757A}" dt="2022-10-19T23:41:02.514" v="303"/>
        <pc:sldMkLst>
          <pc:docMk/>
          <pc:sldMk cId="0" sldId="275"/>
        </pc:sldMkLst>
      </pc:sldChg>
      <pc:sldChg chg="modSp add mod">
        <pc:chgData name="Brian Rodriguez" userId="8bec9c53-d58f-48de-9f87-46bbf086bfb6" providerId="ADAL" clId="{DBB7C3F4-0649-4ED3-9187-947D99C4757A}" dt="2022-10-19T23:39:31.495" v="297" actId="20577"/>
        <pc:sldMkLst>
          <pc:docMk/>
          <pc:sldMk cId="2256963507" sldId="293"/>
        </pc:sldMkLst>
        <pc:spChg chg="mod">
          <ac:chgData name="Brian Rodriguez" userId="8bec9c53-d58f-48de-9f87-46bbf086bfb6" providerId="ADAL" clId="{DBB7C3F4-0649-4ED3-9187-947D99C4757A}" dt="2022-10-19T23:37:19.799" v="241" actId="1076"/>
          <ac:spMkLst>
            <pc:docMk/>
            <pc:sldMk cId="2256963507" sldId="293"/>
            <ac:spMk id="123" creationId="{00000000-0000-0000-0000-000000000000}"/>
          </ac:spMkLst>
        </pc:spChg>
        <pc:spChg chg="mod">
          <ac:chgData name="Brian Rodriguez" userId="8bec9c53-d58f-48de-9f87-46bbf086bfb6" providerId="ADAL" clId="{DBB7C3F4-0649-4ED3-9187-947D99C4757A}" dt="2022-10-19T23:39:31.495" v="297" actId="20577"/>
          <ac:spMkLst>
            <pc:docMk/>
            <pc:sldMk cId="2256963507" sldId="293"/>
            <ac:spMk id="1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6d67b1ce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6d67b1ce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Mindy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6d67b1ce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6d67b1ce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55d5abb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55d5abb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Mindy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87a6064b9_7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587a6064b9_7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Rich, Carla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87a6064b9_7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587a6064b9_7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Rich, Carla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7133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587a6064b9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587a6064b9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Rich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6d67b1ce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6d67b1ce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Mindy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587a6064b9_6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587a6064b9_6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??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46cba531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546cba531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Tony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ab61083e1_7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5ab61083e1_7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Tony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6d67b1cec_4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6d67b1cec_4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6d67b1ce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56d67b1ce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6d246f04b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56d246f04b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Rich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Category: Underemployed 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555d5abbb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555d5abbb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Rich, Kylie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Category: Disconnected Youth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546cba5317_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546cba5317_4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Tony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5ab61083e1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5ab61083e1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Tony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46cba531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546cba531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Tony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56d67b1cec_3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56d67b1cec_3_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Bryan, Mindy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Lead: Dee Dee Harrison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Category: Underemployed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555d5abbb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555d5abbb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Jaime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546cba531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546cba531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Mindy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587a6064b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587a6064b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Endee Grijalva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ec9dcd76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ec9dcd76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5ab61083e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5ab61083e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BC Lead: Endee Grijalva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555d5abbb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555d5abbb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Tony, Lora, Derek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5ab61083e1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5ab61083e1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Jessica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555d5abe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555d5abe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Jessica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555d5abe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555d5abe2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Jessica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555d5abe2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555d5abe2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Jessica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5ab61083e1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5ab61083e1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Tony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555d5abe26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555d5abe26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fec9dcd763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fec9dcd763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ec9dcd76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ec9dcd76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6d67b1ce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6d67b1ce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56d67b1ce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56d67b1ce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6d67b1ce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6d67b1ce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5ab61083e1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5ab61083e1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Endee, Jaime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Partner Lead(s):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ab61083e1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5ab61083e1_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Lead: Imelda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704602" y="4454023"/>
            <a:ext cx="1340871" cy="572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Adult Learner Community Partners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9963" y="1080988"/>
            <a:ext cx="372427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324200" y="2046025"/>
            <a:ext cx="4045200" cy="10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Kern High School District</a:t>
            </a:r>
            <a:endParaRPr sz="2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Level 0</a:t>
            </a:r>
            <a:endParaRPr sz="3600"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KHSD staff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Applied Leadership; Paraprofessional; Online Teaching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50+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title"/>
          </p:nvPr>
        </p:nvSpPr>
        <p:spPr>
          <a:xfrm>
            <a:off x="324200" y="2046025"/>
            <a:ext cx="4045200" cy="10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Stay Focused</a:t>
            </a:r>
            <a:endParaRPr sz="2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Level 0</a:t>
            </a:r>
            <a:endParaRPr sz="3600"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Stay Focused staff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Basic Office Skills; Applied Leadership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50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>
            <a:off x="344275" y="1741350"/>
            <a:ext cx="4045200" cy="16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Bakersfield City School District </a:t>
            </a:r>
            <a:endParaRPr sz="2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Level 1</a:t>
            </a:r>
            <a:endParaRPr sz="3600"/>
          </a:p>
        </p:txBody>
      </p:sp>
      <p:sp>
        <p:nvSpPr>
          <p:cNvPr id="118" name="Google Shape;118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BCSD staff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Applied Leadership; Paraprofessional; Online Teaching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50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304625" y="1149300"/>
            <a:ext cx="4045200" cy="28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highlight>
                  <a:schemeClr val="lt1"/>
                </a:highlight>
              </a:rPr>
              <a:t>Clinical Partners (Bakersfield Adventist, Kern Medical, and Bakersfield Behavioral Health Hospital)</a:t>
            </a:r>
            <a:endParaRPr sz="3300">
              <a:highlight>
                <a:schemeClr val="lt1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highlight>
                  <a:schemeClr val="lt1"/>
                </a:highlight>
              </a:rPr>
              <a:t>Level 1</a:t>
            </a:r>
            <a:endParaRPr sz="3300">
              <a:highlight>
                <a:schemeClr val="lt1"/>
              </a:highlight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Current and retiring nurses interested in becoming clinical educators for the college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“Beyond the Bedside: Transitioning from Clinical Practice to Nursing Education” noncredit course 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20 enrollments every 8 weeks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304625" y="1638944"/>
            <a:ext cx="4045200" cy="186536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highlight>
                  <a:schemeClr val="lt1"/>
                </a:highlight>
              </a:rPr>
              <a:t>Greenfield Unified School District – TK/Early Childhood </a:t>
            </a:r>
            <a:endParaRPr sz="3300" dirty="0">
              <a:highlight>
                <a:schemeClr val="lt1"/>
              </a:highlight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Population Description: </a:t>
            </a:r>
            <a:r>
              <a:rPr lang="en-US" dirty="0"/>
              <a:t>Greenfield teachers and classified staff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Instructional Programs: </a:t>
            </a:r>
            <a:r>
              <a:rPr lang="en-US" dirty="0"/>
              <a:t>Transitional Kindergarten certificate</a:t>
            </a:r>
            <a:endParaRPr i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Projected Enrollments: </a:t>
            </a:r>
            <a:r>
              <a:rPr lang="en-US" dirty="0"/>
              <a:t>43 in Spring 2023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963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Kern Health Systems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</a:t>
            </a:r>
            <a:r>
              <a:rPr lang="en" sz="3000">
                <a:highlight>
                  <a:schemeClr val="lt1"/>
                </a:highlight>
              </a:rPr>
              <a:t>1</a:t>
            </a:r>
            <a:endParaRPr sz="3000">
              <a:highlight>
                <a:schemeClr val="lt1"/>
              </a:highlight>
            </a:endParaRPr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Community health workers; now covered through MediCal; and need certification within 18 months of employment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Instructional Programs: 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New Job Skills Certificate – 3 PBHS courses + Internship (work experience) or PBHS course, 10-12 units total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24200" y="1513800"/>
            <a:ext cx="4045200" cy="21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Kern High School District - Parent Empowerment</a:t>
            </a:r>
            <a:endParaRPr sz="3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Level 1</a:t>
            </a:r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Parents of children enrolled at KHSD schools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Intro to Early Care in Education; EMLS; Basic Office Skills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100+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294825" y="1193550"/>
            <a:ext cx="4045200" cy="275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Kern Medical &amp; Service Employees International Union (SEIU)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</a:t>
            </a:r>
            <a:r>
              <a:rPr lang="en" sz="3000">
                <a:highlight>
                  <a:schemeClr val="lt1"/>
                </a:highlight>
              </a:rPr>
              <a:t>1</a:t>
            </a:r>
            <a:endParaRPr sz="3000">
              <a:highlight>
                <a:schemeClr val="lt1"/>
              </a:highlight>
            </a:endParaRPr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Ancillary healthcare workers looking to progress to LVN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Licensed Vocational Nursing (LVN) – 67.5 to 70 units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>
            <a:spLocks noGrp="1"/>
          </p:cNvSpPr>
          <p:nvPr>
            <p:ph type="title"/>
          </p:nvPr>
        </p:nvSpPr>
        <p:spPr>
          <a:xfrm>
            <a:off x="265500" y="18304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United Steel Workers (USW)                                 Level 1</a:t>
            </a:r>
            <a:endParaRPr sz="3000"/>
          </a:p>
        </p:txBody>
      </p:sp>
      <p:sp>
        <p:nvSpPr>
          <p:cNvPr id="148" name="Google Shape;148;p2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Unionized employees working nationwide in a wide range of jobs.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All programs including Bachelor’s Degree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>
            <a:spLocks noGrp="1"/>
          </p:cNvSpPr>
          <p:nvPr>
            <p:ph type="title"/>
          </p:nvPr>
        </p:nvSpPr>
        <p:spPr>
          <a:xfrm>
            <a:off x="275275" y="18306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Workforce Investment Board (WIB)                       Level 1</a:t>
            </a:r>
            <a:endParaRPr sz="3000"/>
          </a:p>
        </p:txBody>
      </p:sp>
      <p:sp>
        <p:nvSpPr>
          <p:cNvPr id="154" name="Google Shape;154;p3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Population Description: Incumbent workers, displaced workers, adult learners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Instructional programs: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Projected Enrollments: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Adult Education Curators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44425"/>
            <a:ext cx="8632500" cy="36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Billie Jo Rice, Vice President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Imelda Simos-Valdez, Vice President of Student Affairs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Jessica Wojtysiak, Associate Vice President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Tony Cordova, Dean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Lora Larkin, Dean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Jaime Lopez, Director, Rural Initiatives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Brian Rodriguez, Director, Outreach - Adult Education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Endee Grijalva, Program Manager, Adult Education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Kylie Campbell, Director, Outreach Services and Early College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/>
              <a:t>Level 2: Development</a:t>
            </a: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1249"/>
              <a:buFont typeface="Arial"/>
              <a:buNone/>
            </a:pPr>
            <a:endParaRPr sz="2666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Level 2 (Development): </a:t>
            </a:r>
            <a:endParaRPr sz="2000"/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Developing curriculum, MOUs, etc.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Operationalizing to launch by January 2023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>
            <a:spLocks noGrp="1"/>
          </p:cNvSpPr>
          <p:nvPr>
            <p:ph type="body" idx="2"/>
          </p:nvPr>
        </p:nvSpPr>
        <p:spPr>
          <a:xfrm>
            <a:off x="4812950" y="249925"/>
            <a:ext cx="4251000" cy="479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Working Certified Nursing Assistants; Certified Nursing Assistant students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“Introduction to Mental Health” (9 hours)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200-400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Scheduling: December 2022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25" y="1731124"/>
            <a:ext cx="4124426" cy="64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0973" y="2724202"/>
            <a:ext cx="2406025" cy="1027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>
            <a:spLocks noGrp="1"/>
          </p:cNvSpPr>
          <p:nvPr>
            <p:ph type="body" idx="2"/>
          </p:nvPr>
        </p:nvSpPr>
        <p:spPr>
          <a:xfrm>
            <a:off x="4939500" y="177350"/>
            <a:ext cx="3837000" cy="478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HS Students (DE), BC in the Vineyards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Two 9 hour NC courses (Noncredit CDCP) History and landmarks;  Civic Engagement and Leadership 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Pilot of 20 in Winter 2022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79" name="Google Shape;17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850" y="1318425"/>
            <a:ext cx="4159002" cy="106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7336" y="2774427"/>
            <a:ext cx="2406025" cy="1027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>
            <a:spLocks noGrp="1"/>
          </p:cNvSpPr>
          <p:nvPr>
            <p:ph type="body" idx="2"/>
          </p:nvPr>
        </p:nvSpPr>
        <p:spPr>
          <a:xfrm>
            <a:off x="4967275" y="513650"/>
            <a:ext cx="3837000" cy="416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All ranges, special populations, and DEI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Office technology; early child care; EMLS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234 contact hours of NC coursework (OFFT); 10 FTE</a:t>
            </a:r>
            <a:endParaRPr/>
          </a:p>
        </p:txBody>
      </p:sp>
      <p:pic>
        <p:nvPicPr>
          <p:cNvPr id="186" name="Google Shape;18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63" y="1376450"/>
            <a:ext cx="3735350" cy="11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3336" y="2794502"/>
            <a:ext cx="2406025" cy="1027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xfrm>
            <a:off x="294825" y="1795800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Wonderful Industrial Training Center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Level </a:t>
            </a:r>
            <a:r>
              <a:rPr lang="en" sz="3000">
                <a:highlight>
                  <a:schemeClr val="lt1"/>
                </a:highlight>
              </a:rPr>
              <a:t>2</a:t>
            </a:r>
            <a:endParaRPr sz="3000">
              <a:highlight>
                <a:schemeClr val="lt1"/>
              </a:highlight>
            </a:endParaRPr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Population Description: Incumbent Worker Apprenticeship and Workforce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Instructional Programs: Apprenticeship Maintenance Technician; Occupational Safety and Risk Management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Projected Enrollments: 25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Amazon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Incumbent Workers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All programs available.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Summer 22 - 59 units awarded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Spring 22 - 67.5 units awarded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Fall 22 - 507.9 units awarded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>
            <a:spLocks noGrp="1"/>
          </p:cNvSpPr>
          <p:nvPr>
            <p:ph type="body" idx="2"/>
          </p:nvPr>
        </p:nvSpPr>
        <p:spPr>
          <a:xfrm>
            <a:off x="4716225" y="282175"/>
            <a:ext cx="4329300" cy="46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Parents of children enrolled in BCSD schools (27000+ students)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Introduction to Early Care &amp; Education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Cohort 1: Fall 2022 and Spring 2023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200+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Course options: Face to Face, Online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8373" y="3550927"/>
            <a:ext cx="2406025" cy="1027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230" y="395026"/>
            <a:ext cx="3668227" cy="3022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xfrm>
            <a:off x="275300" y="1701325"/>
            <a:ext cx="4045200" cy="174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highlight>
                  <a:schemeClr val="lt1"/>
                </a:highlight>
              </a:rPr>
              <a:t>California Farmworker Foundation - BC in the Vineyards</a:t>
            </a:r>
            <a:endParaRPr sz="2700">
              <a:highlight>
                <a:schemeClr val="lt1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highlight>
                  <a:schemeClr val="lt1"/>
                </a:highlight>
              </a:rPr>
              <a:t>Level 3</a:t>
            </a:r>
            <a:endParaRPr sz="2700">
              <a:highlight>
                <a:schemeClr val="lt1"/>
              </a:highlight>
            </a:endParaRPr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Farm laborers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EMLS; Basic Skills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60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>
            <a:spLocks noGrp="1"/>
          </p:cNvSpPr>
          <p:nvPr>
            <p:ph type="title"/>
          </p:nvPr>
        </p:nvSpPr>
        <p:spPr>
          <a:xfrm>
            <a:off x="294825" y="18306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00"/>
              <a:t>CAPK- Head Start Parents</a:t>
            </a:r>
            <a:endParaRPr sz="2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00"/>
              <a:t>Level 3</a:t>
            </a:r>
            <a:endParaRPr sz="2800"/>
          </a:p>
        </p:txBody>
      </p:sp>
      <p:sp>
        <p:nvSpPr>
          <p:cNvPr id="211" name="Google Shape;211;p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Parents of young children in CAPK’s Head Start program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Intro to Early Care and Education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20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title"/>
          </p:nvPr>
        </p:nvSpPr>
        <p:spPr>
          <a:xfrm>
            <a:off x="275275" y="1727400"/>
            <a:ext cx="4045200" cy="168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CAPK- Leadership Academy</a:t>
            </a:r>
            <a:endParaRPr sz="3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Level </a:t>
            </a:r>
            <a:r>
              <a:rPr lang="en" sz="3300">
                <a:highlight>
                  <a:schemeClr val="lt1"/>
                </a:highlight>
              </a:rPr>
              <a:t>3</a:t>
            </a:r>
            <a:endParaRPr sz="3300">
              <a:highlight>
                <a:schemeClr val="lt1"/>
              </a:highlight>
            </a:endParaRPr>
          </a:p>
        </p:txBody>
      </p:sp>
      <p:sp>
        <p:nvSpPr>
          <p:cNvPr id="217" name="Google Shape;217;p4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Aspiring leaders working within CAPK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Applied Leadership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 50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180925"/>
            <a:ext cx="8520600" cy="96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BC Adult Ed Partner Levels</a:t>
            </a:r>
            <a:endParaRPr sz="4600"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1294350"/>
            <a:ext cx="8520600" cy="3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Level 0 (Pre-Exploration): Research into potential partnership</a:t>
            </a:r>
            <a:endParaRPr sz="21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Level 1 (Exploration): In partnership discussions</a:t>
            </a:r>
            <a:endParaRPr sz="21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Level 2 (Development): Developing curriculum, MOUs, etc.</a:t>
            </a:r>
            <a:endParaRPr sz="21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Level 3 (Implementation): Offering courses and programs</a:t>
            </a:r>
            <a:endParaRPr sz="21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>
            <a:spLocks noGrp="1"/>
          </p:cNvSpPr>
          <p:nvPr>
            <p:ph type="title"/>
          </p:nvPr>
        </p:nvSpPr>
        <p:spPr>
          <a:xfrm>
            <a:off x="294825" y="1795800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City Serve - Project HireUp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223" name="Google Shape;223;p4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Homeless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Basic Office Skills; Welding; Occupational Safety and Risk Management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60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>
            <a:spLocks noGrp="1"/>
          </p:cNvSpPr>
          <p:nvPr>
            <p:ph type="title"/>
          </p:nvPr>
        </p:nvSpPr>
        <p:spPr>
          <a:xfrm>
            <a:off x="289150" y="1568250"/>
            <a:ext cx="4045200" cy="20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40"/>
              <a:t>Farmworker Institute Education Leadership Development (FIELD)</a:t>
            </a:r>
            <a:endParaRPr sz="304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40"/>
              <a:t>Level 3</a:t>
            </a:r>
            <a:endParaRPr sz="4080"/>
          </a:p>
        </p:txBody>
      </p:sp>
      <p:sp>
        <p:nvSpPr>
          <p:cNvPr id="229" name="Google Shape;229;p4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EMLS, OFFT, OSRM, CHDV, FIRE, TKA, WE 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Projected Enrollments: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NC - ~50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Credit - ~10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3"/>
          <p:cNvSpPr txBox="1">
            <a:spLocks noGrp="1"/>
          </p:cNvSpPr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Grimm Family Education Foundation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235" name="Google Shape;235;p4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Population Description: Community members, families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Instructional Programs: Courses in gardening, pest management, irrigation, nutrition, and culinary arts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Projected Enrollments: 6 NC courses/year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"/>
          <p:cNvSpPr txBox="1">
            <a:spLocks noGrp="1"/>
          </p:cNvSpPr>
          <p:nvPr>
            <p:ph type="title"/>
          </p:nvPr>
        </p:nvSpPr>
        <p:spPr>
          <a:xfrm>
            <a:off x="324175" y="1839900"/>
            <a:ext cx="4045200" cy="146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McFarland Learning Center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241" name="Google Shape;241;p4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Population Description: adult education program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Instructional Programs: General Education (Credit), MEDS (credit), Office Technology (NC)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Enrollments: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Fall 2022: 477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5"/>
          <p:cNvSpPr txBox="1">
            <a:spLocks noGrp="1"/>
          </p:cNvSpPr>
          <p:nvPr>
            <p:ph type="title"/>
          </p:nvPr>
        </p:nvSpPr>
        <p:spPr>
          <a:xfrm>
            <a:off x="255725" y="2010775"/>
            <a:ext cx="4045200" cy="112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Shafter Learning Center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247" name="Google Shape;247;p4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Population Description: Adult Education Program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Instructional Programs: EMLS, Basic Computer Skills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Projected Enrollments: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6"/>
          <p:cNvSpPr txBox="1">
            <a:spLocks noGrp="1"/>
          </p:cNvSpPr>
          <p:nvPr>
            <p:ph type="title"/>
          </p:nvPr>
        </p:nvSpPr>
        <p:spPr>
          <a:xfrm>
            <a:off x="245950" y="1898425"/>
            <a:ext cx="4045200" cy="13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Wasco Adult Education Center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253" name="Google Shape;253;p46"/>
          <p:cNvSpPr txBox="1">
            <a:spLocks noGrp="1"/>
          </p:cNvSpPr>
          <p:nvPr>
            <p:ph type="body" idx="2"/>
          </p:nvPr>
        </p:nvSpPr>
        <p:spPr>
          <a:xfrm>
            <a:off x="4939500" y="125800"/>
            <a:ext cx="3837000" cy="46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Population Description: Co-located with Adult School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Instructional Programs: General Education, EMT, Welding, Mechanized Ag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Projected Enrollments: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Fall 2022: 433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7"/>
          <p:cNvSpPr txBox="1">
            <a:spLocks noGrp="1"/>
          </p:cNvSpPr>
          <p:nvPr>
            <p:ph type="title"/>
          </p:nvPr>
        </p:nvSpPr>
        <p:spPr>
          <a:xfrm>
            <a:off x="275275" y="1721025"/>
            <a:ext cx="4045200" cy="175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Apprenticeship Programs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0</a:t>
            </a:r>
            <a:endParaRPr sz="3000"/>
          </a:p>
        </p:txBody>
      </p:sp>
      <p:sp>
        <p:nvSpPr>
          <p:cNvPr id="259" name="Google Shape;259;p4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Retail Hospitality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8"/>
          <p:cNvSpPr txBox="1">
            <a:spLocks noGrp="1"/>
          </p:cNvSpPr>
          <p:nvPr>
            <p:ph type="title"/>
          </p:nvPr>
        </p:nvSpPr>
        <p:spPr>
          <a:xfrm>
            <a:off x="245925" y="1791000"/>
            <a:ext cx="4045200" cy="156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Apprenticeship Programs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Level 1</a:t>
            </a:r>
            <a:endParaRPr sz="3000"/>
          </a:p>
        </p:txBody>
      </p:sp>
      <p:sp>
        <p:nvSpPr>
          <p:cNvPr id="265" name="Google Shape;265;p4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Maintenance Technician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Maintenance Technician (O*Net 49-9043.00)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Automotive Mechanic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Health Pathways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Nursing Assistant (O*Net 31-1131.00)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Medical Assistant (O*Net 31-9092.00)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Radiology Technician (O*Net 29-2034.00)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Licensed Vocational Nurse (LVN) (O*Net 29-2061.00)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Laboratory Assistant (Medical and Clinical Lab) (O*Net 29-2012.00)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endParaRPr sz="629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endParaRPr sz="15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9"/>
          <p:cNvSpPr txBox="1">
            <a:spLocks noGrp="1"/>
          </p:cNvSpPr>
          <p:nvPr>
            <p:ph type="title"/>
          </p:nvPr>
        </p:nvSpPr>
        <p:spPr>
          <a:xfrm>
            <a:off x="265525" y="1777950"/>
            <a:ext cx="4045200" cy="15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Apprenticeship Programs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Level 3</a:t>
            </a:r>
            <a:endParaRPr sz="3000"/>
          </a:p>
        </p:txBody>
      </p:sp>
      <p:sp>
        <p:nvSpPr>
          <p:cNvPr id="271" name="Google Shape;271;p49"/>
          <p:cNvSpPr txBox="1">
            <a:spLocks noGrp="1"/>
          </p:cNvSpPr>
          <p:nvPr>
            <p:ph type="body" idx="2"/>
          </p:nvPr>
        </p:nvSpPr>
        <p:spPr>
          <a:xfrm>
            <a:off x="4939500" y="236000"/>
            <a:ext cx="3837000" cy="45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 b="1">
                <a:solidFill>
                  <a:schemeClr val="dk1"/>
                </a:solidFill>
              </a:rPr>
              <a:t>BitWise</a:t>
            </a:r>
            <a:endParaRPr sz="1129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Cyber Security Support Technician (O*Net: 15-1212.00)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IT Project Manager (O*Net: 15-1299.09)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 b="1">
                <a:solidFill>
                  <a:schemeClr val="dk1"/>
                </a:solidFill>
              </a:rPr>
              <a:t>OpenClassrooms IT</a:t>
            </a:r>
            <a:endParaRPr sz="1129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Software Developers (O*Net 15-1252.00)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Digital Marketers (O*Net 13-1161.01)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UX Designer (O*Net 15-1255.00)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Technology Sales Manager (O*Net 11-2022.00)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Supply Chain Manager (O*Net 11-3071.04)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Data Analyst (O*Net 19-3022.00)</a:t>
            </a:r>
            <a:endParaRPr sz="1129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 b="1">
                <a:solidFill>
                  <a:schemeClr val="dk1"/>
                </a:solidFill>
              </a:rPr>
              <a:t>Perioperative Nurse</a:t>
            </a:r>
            <a:endParaRPr sz="1129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129">
                <a:solidFill>
                  <a:schemeClr val="dk1"/>
                </a:solidFill>
              </a:rPr>
              <a:t>Perioperative Nurse (O*Net 29-1141.00)</a:t>
            </a:r>
            <a:endParaRPr sz="15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endParaRPr sz="629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endParaRPr sz="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/>
              <a:t>Level 0: Pre-Exploration</a:t>
            </a:r>
            <a:endParaRPr sz="4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</a:endParaRPr>
          </a:p>
          <a:p>
            <a:pPr marL="457200" lvl="0" indent="-38004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50">
                <a:solidFill>
                  <a:srgbClr val="000000"/>
                </a:solidFill>
              </a:rPr>
              <a:t>Arvin Navigation Center</a:t>
            </a:r>
            <a:endParaRPr sz="2650">
              <a:solidFill>
                <a:srgbClr val="000000"/>
              </a:solidFill>
            </a:endParaRPr>
          </a:p>
          <a:p>
            <a:pPr marL="457200" lvl="0" indent="-38004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50"/>
              <a:t>Department of Human Services: Foster and Kinship Care Education </a:t>
            </a:r>
            <a:endParaRPr sz="2650"/>
          </a:p>
          <a:p>
            <a:pPr marL="457200" lvl="0" indent="-38004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50"/>
              <a:t>Kern High School District</a:t>
            </a:r>
            <a:endParaRPr sz="2650"/>
          </a:p>
          <a:p>
            <a:pPr marL="457200" lvl="0" indent="-38004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50"/>
              <a:t>Stay Focused</a:t>
            </a:r>
            <a:endParaRPr sz="26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 dirty="0"/>
              <a:t>Level 1: Exploration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endParaRPr sz="2200" dirty="0"/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rgbClr val="000000"/>
                </a:solidFill>
              </a:rPr>
              <a:t>Bakersfield City School District </a:t>
            </a:r>
            <a:endParaRPr sz="2550" dirty="0">
              <a:solidFill>
                <a:srgbClr val="000000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highlight>
                  <a:schemeClr val="lt1"/>
                </a:highlight>
              </a:rPr>
              <a:t>Clinical Partners (Bakersfield Adventist, Kern Medical, and Bakersfield Behavioral Health Hospital)</a:t>
            </a:r>
            <a:endParaRPr sz="2550" dirty="0">
              <a:solidFill>
                <a:srgbClr val="000000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rgbClr val="000000"/>
                </a:solidFill>
              </a:rPr>
              <a:t>Greenfield Unified School District – TK/Early Childhood </a:t>
            </a:r>
            <a:br>
              <a:rPr lang="en" sz="2550" dirty="0">
                <a:solidFill>
                  <a:srgbClr val="000000"/>
                </a:solidFill>
              </a:rPr>
            </a:br>
            <a:r>
              <a:rPr lang="en" sz="2550" dirty="0">
                <a:solidFill>
                  <a:srgbClr val="000000"/>
                </a:solidFill>
              </a:rPr>
              <a:t>Kern Health Systems</a:t>
            </a:r>
            <a:endParaRPr sz="2550" dirty="0">
              <a:solidFill>
                <a:srgbClr val="000000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rgbClr val="000000"/>
                </a:solidFill>
              </a:rPr>
              <a:t>Kern High School District - Parent Empowerment</a:t>
            </a:r>
            <a:endParaRPr sz="2550" dirty="0">
              <a:solidFill>
                <a:srgbClr val="000000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550" dirty="0"/>
              <a:t>Kern Medical &amp; Service Employees International Union (SEIU)</a:t>
            </a:r>
            <a:endParaRPr sz="2550" dirty="0"/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550" dirty="0"/>
              <a:t>United Steel Workers (USW)</a:t>
            </a:r>
            <a:endParaRPr sz="2550" dirty="0">
              <a:solidFill>
                <a:srgbClr val="000000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/>
              <a:t>Workforce Investment Board (WIB)</a:t>
            </a:r>
            <a:endParaRPr sz="25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/>
              <a:t>Level 2: Development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1162"/>
              <a:buFont typeface="Arial"/>
              <a:buNone/>
            </a:pPr>
            <a:endParaRPr sz="2150"/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/>
              <a:t>Bakersfield Behavioral Health Hospital </a:t>
            </a:r>
            <a:endParaRPr sz="2550"/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00"/>
              <a:t>Cesar Chavez Foundation </a:t>
            </a:r>
            <a:endParaRPr sz="2600"/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00"/>
              <a:t>Mexican American Opportunities Foundation (MAOF)</a:t>
            </a:r>
            <a:endParaRPr sz="2600"/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00"/>
              <a:t>Wonderful Industrial Training Center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/>
              <a:t>Level 3: Implementation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/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/>
              <a:t>Amazon</a:t>
            </a:r>
            <a:endParaRPr sz="2311"/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>
                <a:solidFill>
                  <a:srgbClr val="000000"/>
                </a:solidFill>
              </a:rPr>
              <a:t>Bakersfield City School District - Parent University</a:t>
            </a:r>
            <a:endParaRPr sz="2311">
              <a:solidFill>
                <a:srgbClr val="000000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/>
              <a:t>California Farmworker Foundation - BC in the Vineyards</a:t>
            </a:r>
            <a:endParaRPr sz="2311"/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/>
              <a:t>CAPK - Head Start Parents</a:t>
            </a:r>
            <a:endParaRPr sz="2311"/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/>
              <a:t>CAPK - Leadership Academy</a:t>
            </a:r>
            <a:endParaRPr sz="2311"/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>
                <a:solidFill>
                  <a:srgbClr val="000000"/>
                </a:solidFill>
              </a:rPr>
              <a:t>City Serve - Project HireUp</a:t>
            </a:r>
            <a:endParaRPr sz="2311">
              <a:solidFill>
                <a:srgbClr val="000000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>
                <a:solidFill>
                  <a:srgbClr val="000000"/>
                </a:solidFill>
              </a:rPr>
              <a:t>Farmworker Institute Education Leadership Development (FIELD)</a:t>
            </a:r>
            <a:endParaRPr sz="2311">
              <a:solidFill>
                <a:srgbClr val="000000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>
                <a:solidFill>
                  <a:srgbClr val="000000"/>
                </a:solidFill>
              </a:rPr>
              <a:t>Grimm Family Education Foundation</a:t>
            </a:r>
            <a:endParaRPr sz="2311">
              <a:solidFill>
                <a:srgbClr val="000000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/>
              <a:t>McFarland Learning Center</a:t>
            </a:r>
            <a:endParaRPr sz="2311">
              <a:solidFill>
                <a:srgbClr val="000000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>
                <a:solidFill>
                  <a:srgbClr val="000000"/>
                </a:solidFill>
              </a:rPr>
              <a:t>Shafter Learning Center</a:t>
            </a:r>
            <a:endParaRPr sz="2311">
              <a:solidFill>
                <a:srgbClr val="000000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>
                <a:solidFill>
                  <a:srgbClr val="000000"/>
                </a:solidFill>
              </a:rPr>
              <a:t>Wasco Adult Education Center</a:t>
            </a:r>
            <a:endParaRPr sz="231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265500" y="1818800"/>
            <a:ext cx="4045200" cy="134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Arvin Navigation Center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highlight>
                  <a:schemeClr val="lt1"/>
                </a:highlight>
              </a:rPr>
              <a:t>Level 0</a:t>
            </a:r>
            <a:endParaRPr sz="3000">
              <a:highlight>
                <a:schemeClr val="lt1"/>
              </a:highlight>
            </a:endParaRPr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 Homeless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Instructional Programs: TBD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Projected Enrollments: 42 bed capacity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235375" y="1803450"/>
            <a:ext cx="4124400" cy="153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/>
              <a:t>Department of Human Services - Foster and Kinship Care Education </a:t>
            </a:r>
            <a:endParaRPr sz="2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00">
                <a:highlight>
                  <a:schemeClr val="lt1"/>
                </a:highlight>
              </a:rPr>
              <a:t>Level 0</a:t>
            </a:r>
            <a:endParaRPr sz="2700">
              <a:highlight>
                <a:schemeClr val="lt1"/>
              </a:highlight>
            </a:endParaRPr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Population Description: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Instructional Programs: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Projected Enrollments: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9E3129-CAF4-4CBE-8DCF-6D6A6CBBE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9B229D-1BBC-4904-BFC3-7184071C2B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271E6-3C96-479F-96F0-020CE2A23E5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585d49c8-389c-47bd-832a-51e0da33a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1574</Words>
  <Application>Microsoft Office PowerPoint</Application>
  <PresentationFormat>On-screen Show (16:9)</PresentationFormat>
  <Paragraphs>320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Arial</vt:lpstr>
      <vt:lpstr>Simple Light</vt:lpstr>
      <vt:lpstr>PowerPoint Presentation</vt:lpstr>
      <vt:lpstr>BC Adult Education Curators</vt:lpstr>
      <vt:lpstr>BC Adult Ed Partner Levels</vt:lpstr>
      <vt:lpstr>Level 0: Pre-Exploration  Arvin Navigation Center Department of Human Services: Foster and Kinship Care Education  Kern High School District Stay Focused </vt:lpstr>
      <vt:lpstr>Level 1: Exploration  Bakersfield City School District  Clinical Partners (Bakersfield Adventist, Kern Medical, and Bakersfield Behavioral Health Hospital) Greenfield Unified School District – TK/Early Childhood  Kern Health Systems Kern High School District - Parent Empowerment Kern Medical &amp; Service Employees International Union (SEIU) United Steel Workers (USW) Workforce Investment Board (WIB) </vt:lpstr>
      <vt:lpstr>Level 2: Development  Bakersfield Behavioral Health Hospital  Cesar Chavez Foundation  Mexican American Opportunities Foundation (MAOF) Wonderful Industrial Training Center </vt:lpstr>
      <vt:lpstr>Level 3: Implementation  Amazon Bakersfield City School District - Parent University California Farmworker Foundation - BC in the Vineyards CAPK - Head Start Parents CAPK - Leadership Academy City Serve - Project HireUp Farmworker Institute Education Leadership Development (FIELD) Grimm Family Education Foundation McFarland Learning Center Shafter Learning Center Wasco Adult Education Center</vt:lpstr>
      <vt:lpstr>Arvin Navigation Center Level 0</vt:lpstr>
      <vt:lpstr>Department of Human Services - Foster and Kinship Care Education  Level 0</vt:lpstr>
      <vt:lpstr>Kern High School District Level 0</vt:lpstr>
      <vt:lpstr>Stay Focused Level 0</vt:lpstr>
      <vt:lpstr>Bakersfield City School District  Level 1</vt:lpstr>
      <vt:lpstr>Clinical Partners (Bakersfield Adventist, Kern Medical, and Bakersfield Behavioral Health Hospital) Level 1</vt:lpstr>
      <vt:lpstr>Greenfield Unified School District – TK/Early Childhood </vt:lpstr>
      <vt:lpstr>Kern Health Systems Level 1</vt:lpstr>
      <vt:lpstr>Kern High School District - Parent Empowerment Level 1</vt:lpstr>
      <vt:lpstr>Kern Medical &amp; Service Employees International Union (SEIU) Level 1</vt:lpstr>
      <vt:lpstr>United Steel Workers (USW)                                 Level 1</vt:lpstr>
      <vt:lpstr>Workforce Investment Board (WIB)                       Level 1</vt:lpstr>
      <vt:lpstr>Level 2: Development   Level 2 (Development):  Developing curriculum, MOUs, etc. Operationalizing to launch by January 2023</vt:lpstr>
      <vt:lpstr>PowerPoint Presentation</vt:lpstr>
      <vt:lpstr>PowerPoint Presentation</vt:lpstr>
      <vt:lpstr>PowerPoint Presentation</vt:lpstr>
      <vt:lpstr>Wonderful Industrial Training Center Level 2</vt:lpstr>
      <vt:lpstr>Amazon Level 3</vt:lpstr>
      <vt:lpstr>PowerPoint Presentation</vt:lpstr>
      <vt:lpstr>California Farmworker Foundation - BC in the Vineyards Level 3</vt:lpstr>
      <vt:lpstr>CAPK- Head Start Parents Level 3</vt:lpstr>
      <vt:lpstr>  CAPK- Leadership Academy Level 3</vt:lpstr>
      <vt:lpstr>City Serve - Project HireUp Level 3</vt:lpstr>
      <vt:lpstr>Farmworker Institute Education Leadership Development (FIELD) Level 3</vt:lpstr>
      <vt:lpstr>Grimm Family Education Foundation  Level 3</vt:lpstr>
      <vt:lpstr>McFarland Learning Center Level 3</vt:lpstr>
      <vt:lpstr>Shafter Learning Center Level 3</vt:lpstr>
      <vt:lpstr>Wasco Adult Education Center Level 3</vt:lpstr>
      <vt:lpstr>Apprenticeship Programs  Level 0</vt:lpstr>
      <vt:lpstr>Apprenticeship Programs Level 1</vt:lpstr>
      <vt:lpstr>Apprenticeship Programs Level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Rodriguez</dc:creator>
  <cp:lastModifiedBy>Debra Anderson</cp:lastModifiedBy>
  <cp:revision>3</cp:revision>
  <dcterms:modified xsi:type="dcterms:W3CDTF">2022-10-20T00:03:18Z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