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effectLst/>
              </a:rPr>
              <a:t>More Transfer-level Sections of Math than Pre-Transfer as of Fall 2019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Pre-Transfer Level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91-4960-9037-2ACFEE566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0.65734265734265729</c:v>
                </c:pt>
                <c:pt idx="1">
                  <c:v>0.63636363636363635</c:v>
                </c:pt>
                <c:pt idx="2">
                  <c:v>0.59036144578313254</c:v>
                </c:pt>
                <c:pt idx="3">
                  <c:v>0.49717514124293788</c:v>
                </c:pt>
                <c:pt idx="4">
                  <c:v>0.21084337349397592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91-4960-9037-2ACFEE566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Level</c:v>
                </c:pt>
              </c:strCache>
            </c:strRef>
          </c:tx>
          <c:spPr>
            <a:ln w="28575" cap="rnd">
              <a:solidFill>
                <a:srgbClr val="B52E29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0.34265734265734266</c:v>
                </c:pt>
                <c:pt idx="1">
                  <c:v>0.36363636363636365</c:v>
                </c:pt>
                <c:pt idx="2">
                  <c:v>0.40963855421686746</c:v>
                </c:pt>
                <c:pt idx="3">
                  <c:v>0.50282485875706218</c:v>
                </c:pt>
                <c:pt idx="4">
                  <c:v>0.78915662650602414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91-4960-9037-2ACFEE566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091160"/>
        <c:axId val="519091488"/>
      </c:lineChart>
      <c:catAx>
        <c:axId val="51909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091488"/>
        <c:crosses val="autoZero"/>
        <c:auto val="1"/>
        <c:lblAlgn val="ctr"/>
        <c:lblOffset val="100"/>
        <c:noMultiLvlLbl val="0"/>
      </c:catAx>
      <c:valAx>
        <c:axId val="51909148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09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effectLst/>
              </a:rPr>
              <a:t>97% of English Writing Sections at Transfer-level as of Fall 2019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Pre-Transfer Level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B2-467C-9F98-A82E721F7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0.43023255813953487</c:v>
                </c:pt>
                <c:pt idx="1">
                  <c:v>0.39896373056994816</c:v>
                </c:pt>
                <c:pt idx="2">
                  <c:v>0.41666666666666669</c:v>
                </c:pt>
                <c:pt idx="3">
                  <c:v>0.19823788546255505</c:v>
                </c:pt>
                <c:pt idx="4">
                  <c:v>3.0837004405286344E-2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B2-467C-9F98-A82E721F75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Transfer Level</c:v>
                </c:pt>
              </c:strCache>
            </c:strRef>
          </c:tx>
          <c:spPr>
            <a:ln w="28575" cap="rnd">
              <a:solidFill>
                <a:srgbClr val="B52E29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Fall 2015</c:v>
                </c:pt>
                <c:pt idx="1">
                  <c:v>Fall 2016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0.56976744186046513</c:v>
                </c:pt>
                <c:pt idx="1">
                  <c:v>0.60103626943005184</c:v>
                </c:pt>
                <c:pt idx="2">
                  <c:v>0.58333333333333326</c:v>
                </c:pt>
                <c:pt idx="3">
                  <c:v>0.80176211453744495</c:v>
                </c:pt>
                <c:pt idx="4">
                  <c:v>0.96916299559471364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B2-467C-9F98-A82E721F7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091160"/>
        <c:axId val="519091488"/>
      </c:lineChart>
      <c:catAx>
        <c:axId val="51909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091488"/>
        <c:crosses val="autoZero"/>
        <c:auto val="1"/>
        <c:lblAlgn val="ctr"/>
        <c:lblOffset val="100"/>
        <c:noMultiLvlLbl val="0"/>
      </c:catAx>
      <c:valAx>
        <c:axId val="51909148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09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AB705 Update</a:t>
            </a:r>
            <a:br>
              <a:rPr lang="en-US" dirty="0"/>
            </a:br>
            <a:r>
              <a:rPr lang="en-US" sz="2800" dirty="0"/>
              <a:t>College Council</a:t>
            </a:r>
            <a:br>
              <a:rPr lang="en-US" sz="2800" dirty="0"/>
            </a:br>
            <a:r>
              <a:rPr lang="en-US" sz="2800" dirty="0"/>
              <a:t>2/25/22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Jennifer Jett &amp; Tracie Grimes</a:t>
            </a:r>
          </a:p>
        </p:txBody>
      </p:sp>
    </p:spTree>
    <p:extLst>
      <p:ext uri="{BB962C8B-B14F-4D97-AF65-F5344CB8AC3E}">
        <p14:creationId xmlns:p14="http://schemas.microsoft.com/office/powerpoint/2010/main" val="45673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705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Became law in January 2018</a:t>
            </a:r>
          </a:p>
          <a:p>
            <a:r>
              <a:rPr lang="en-US" dirty="0"/>
              <a:t>Implemented in phases, targeting improving student throughput in English, EMLS and Math courses based on high school GPA data</a:t>
            </a:r>
          </a:p>
          <a:p>
            <a:r>
              <a:rPr lang="en-US" dirty="0"/>
              <a:t>Based on state and local data, students have higher throughput success if enrolled directly into transfer level English and Math</a:t>
            </a:r>
          </a:p>
          <a:p>
            <a:r>
              <a:rPr lang="en-US" dirty="0"/>
              <a:t>AB 705 Taskforce &amp; Faculty collaborated on best implementation strategies and began phasing out pre-transfer level courses</a:t>
            </a:r>
          </a:p>
          <a:p>
            <a:r>
              <a:rPr lang="en-US" dirty="0"/>
              <a:t>Created co-requisite laboratory enhanced courses (ENGL B1AL, MATH B1AL, MATH B22L)</a:t>
            </a:r>
          </a:p>
          <a:p>
            <a:r>
              <a:rPr lang="en-US" dirty="0"/>
              <a:t>Moving toward full implementation by Fall 2022</a:t>
            </a:r>
          </a:p>
          <a:p>
            <a:r>
              <a:rPr lang="en-US" dirty="0"/>
              <a:t>English &amp; Math Validation of Practices and Improvement Plan Due to CCCCO mid-March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1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4429-D482-4E03-9B15-A1CD9BC0B8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Transfer-level and Pre-Transfer Math</a:t>
            </a:r>
            <a:endParaRPr lang="en-US" dirty="0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D8DA45AC-45E1-4F7B-8F93-E80F5C71A2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104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89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4429-D482-4E03-9B15-A1CD9BC0B832}"/>
              </a:ext>
            </a:extLst>
          </p:cNvPr>
          <p:cNvSpPr txBox="1">
            <a:spLocks/>
          </p:cNvSpPr>
          <p:nvPr/>
        </p:nvSpPr>
        <p:spPr>
          <a:xfrm>
            <a:off x="838200" y="40668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Transfer-level and Pre-Transfer English Writing</a:t>
            </a:r>
            <a:endParaRPr lang="en-US" dirty="0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D8DA45AC-45E1-4F7B-8F93-E80F5C71A2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4797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05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Math &amp;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“just-in-time” support with laboratory enhanced transfer level courses</a:t>
            </a:r>
          </a:p>
          <a:p>
            <a:r>
              <a:rPr lang="en-US" dirty="0"/>
              <a:t>Math &amp; English Success Advisory Team</a:t>
            </a:r>
          </a:p>
          <a:p>
            <a:r>
              <a:rPr lang="en-US" dirty="0"/>
              <a:t>Boot-camp style NC support courses</a:t>
            </a:r>
          </a:p>
          <a:p>
            <a:r>
              <a:rPr lang="en-US" dirty="0"/>
              <a:t>Embedded support in transfer level courses (WC model)</a:t>
            </a:r>
          </a:p>
          <a:p>
            <a:r>
              <a:rPr lang="en-US" dirty="0"/>
              <a:t>Increased sections of transfer level and transfer level with support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5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Learning Center: new non-credit support course MATH B71NC</a:t>
            </a:r>
          </a:p>
          <a:p>
            <a:r>
              <a:rPr lang="en-US" dirty="0"/>
              <a:t>STEM Study Group Leaders</a:t>
            </a:r>
          </a:p>
          <a:p>
            <a:r>
              <a:rPr lang="en-US" dirty="0"/>
              <a:t>MESA online tutoring</a:t>
            </a:r>
          </a:p>
          <a:p>
            <a:r>
              <a:rPr lang="en-US" dirty="0"/>
              <a:t>Peer Tutoring Center</a:t>
            </a:r>
          </a:p>
          <a:p>
            <a:r>
              <a:rPr lang="en-US" dirty="0"/>
              <a:t>Student Success Lab (open entry NC Plato modules)</a:t>
            </a:r>
          </a:p>
          <a:p>
            <a:r>
              <a:rPr lang="en-US" dirty="0"/>
              <a:t>TECM B52 and MATH B72 will be modified as transfer-level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9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Center / Embedded Support</a:t>
            </a:r>
          </a:p>
          <a:p>
            <a:r>
              <a:rPr lang="en-US" dirty="0"/>
              <a:t>Faculty led B1AL Community of Practice workshop</a:t>
            </a:r>
          </a:p>
          <a:p>
            <a:r>
              <a:rPr lang="en-US" dirty="0"/>
              <a:t>Peer Tutoring Center</a:t>
            </a:r>
          </a:p>
          <a:p>
            <a:r>
              <a:rPr lang="en-US" dirty="0"/>
              <a:t>Student Success Lab (open entry NC Plato modules)</a:t>
            </a:r>
          </a:p>
          <a:p>
            <a:r>
              <a:rPr lang="en-US" dirty="0"/>
              <a:t>ENGL B99NC “On-Demand/Just-In Time” Rolling English Boot-camp</a:t>
            </a:r>
          </a:p>
        </p:txBody>
      </p:sp>
    </p:spTree>
    <p:extLst>
      <p:ext uri="{BB962C8B-B14F-4D97-AF65-F5344CB8AC3E}">
        <p14:creationId xmlns:p14="http://schemas.microsoft.com/office/powerpoint/2010/main" val="218532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ROLLING BOOTCAMPS (ENGL B99NC)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Faculty Leads will create Canvas content modules, advertise to students, provide support to faculty</a:t>
            </a:r>
          </a:p>
          <a:p>
            <a:r>
              <a:rPr lang="en-US" dirty="0"/>
              <a:t>Community of Practice Workshops for faculty to share best practices</a:t>
            </a:r>
          </a:p>
          <a:p>
            <a:r>
              <a:rPr lang="en-US" dirty="0"/>
              <a:t>Faculty can create tailored boot-camp content or build from content modules</a:t>
            </a:r>
          </a:p>
          <a:p>
            <a:r>
              <a:rPr lang="en-US" dirty="0"/>
              <a:t>One week intensive courses scheduled, as needed, on different topics, throughout semester based on student need</a:t>
            </a:r>
          </a:p>
          <a:p>
            <a:r>
              <a:rPr lang="en-US" dirty="0"/>
              <a:t>Example Boot-camps: Outlining, Works Cited, Grammar, MLA Format, etc.</a:t>
            </a:r>
          </a:p>
          <a:p>
            <a:r>
              <a:rPr lang="en-US" dirty="0"/>
              <a:t>Will be piloted in spring &amp; summer with full implementation in Fall 2022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3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077919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224</TotalTime>
  <Words>367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AB705 Update College Council 2/25/22 </vt:lpstr>
      <vt:lpstr>AB 705 Review </vt:lpstr>
      <vt:lpstr>PowerPoint Presentation</vt:lpstr>
      <vt:lpstr>PowerPoint Presentation</vt:lpstr>
      <vt:lpstr> Math &amp; English</vt:lpstr>
      <vt:lpstr>Math</vt:lpstr>
      <vt:lpstr>ENGLISH</vt:lpstr>
      <vt:lpstr>ENGLISH ROLLING BOOTCAMPS (ENGL B99NC)</vt:lpstr>
      <vt:lpstr>Thank You!</vt:lpstr>
    </vt:vector>
  </TitlesOfParts>
  <Company>KCCD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AB705 Update College Council 2/25/22</dc:title>
  <dc:creator>Jennifer Jett</dc:creator>
  <cp:lastModifiedBy>Debi Anderson</cp:lastModifiedBy>
  <cp:revision>15</cp:revision>
  <dcterms:created xsi:type="dcterms:W3CDTF">2022-02-24T17:58:07Z</dcterms:created>
  <dcterms:modified xsi:type="dcterms:W3CDTF">2022-02-25T01:13:42Z</dcterms:modified>
</cp:coreProperties>
</file>