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7" r:id="rId6"/>
    <p:sldId id="258" r:id="rId7"/>
    <p:sldId id="259" r:id="rId8"/>
    <p:sldId id="261" r:id="rId9"/>
    <p:sldId id="262" r:id="rId10"/>
    <p:sldId id="263" r:id="rId11"/>
    <p:sldId id="264" r:id="rId12"/>
    <p:sldId id="269" r:id="rId13"/>
    <p:sldId id="266" r:id="rId14"/>
    <p:sldId id="267" r:id="rId15"/>
    <p:sldId id="268"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E2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9D8DD-3C31-4F47-8034-E15451ECA2BB}"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16CFD-AC90-496F-8B99-F7D311BC6EB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66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9D8DD-3C31-4F47-8034-E15451ECA2BB}"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16CFD-AC90-496F-8B99-F7D311BC6EBF}" type="slidenum">
              <a:rPr lang="en-US" smtClean="0"/>
              <a:t>‹#›</a:t>
            </a:fld>
            <a:endParaRPr lang="en-US"/>
          </a:p>
        </p:txBody>
      </p:sp>
    </p:spTree>
    <p:extLst>
      <p:ext uri="{BB962C8B-B14F-4D97-AF65-F5344CB8AC3E}">
        <p14:creationId xmlns:p14="http://schemas.microsoft.com/office/powerpoint/2010/main" val="384405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9D8DD-3C31-4F47-8034-E15451ECA2BB}"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16CFD-AC90-496F-8B99-F7D311BC6EBF}" type="slidenum">
              <a:rPr lang="en-US" smtClean="0"/>
              <a:t>‹#›</a:t>
            </a:fld>
            <a:endParaRPr lang="en-US"/>
          </a:p>
        </p:txBody>
      </p:sp>
    </p:spTree>
    <p:extLst>
      <p:ext uri="{BB962C8B-B14F-4D97-AF65-F5344CB8AC3E}">
        <p14:creationId xmlns:p14="http://schemas.microsoft.com/office/powerpoint/2010/main" val="104975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9D8DD-3C31-4F47-8034-E15451ECA2BB}"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16CFD-AC90-496F-8B99-F7D311BC6EBF}" type="slidenum">
              <a:rPr lang="en-US" smtClean="0"/>
              <a:t>‹#›</a:t>
            </a:fld>
            <a:endParaRPr lang="en-US"/>
          </a:p>
        </p:txBody>
      </p:sp>
    </p:spTree>
    <p:extLst>
      <p:ext uri="{BB962C8B-B14F-4D97-AF65-F5344CB8AC3E}">
        <p14:creationId xmlns:p14="http://schemas.microsoft.com/office/powerpoint/2010/main" val="180359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9D8DD-3C31-4F47-8034-E15451ECA2BB}"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16CFD-AC90-496F-8B99-F7D311BC6EB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7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9D8DD-3C31-4F47-8034-E15451ECA2BB}"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16CFD-AC90-496F-8B99-F7D311BC6EBF}" type="slidenum">
              <a:rPr lang="en-US" smtClean="0"/>
              <a:t>‹#›</a:t>
            </a:fld>
            <a:endParaRPr lang="en-US"/>
          </a:p>
        </p:txBody>
      </p:sp>
    </p:spTree>
    <p:extLst>
      <p:ext uri="{BB962C8B-B14F-4D97-AF65-F5344CB8AC3E}">
        <p14:creationId xmlns:p14="http://schemas.microsoft.com/office/powerpoint/2010/main" val="113211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9D8DD-3C31-4F47-8034-E15451ECA2BB}"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616CFD-AC90-496F-8B99-F7D311BC6EBF}" type="slidenum">
              <a:rPr lang="en-US" smtClean="0"/>
              <a:t>‹#›</a:t>
            </a:fld>
            <a:endParaRPr lang="en-US"/>
          </a:p>
        </p:txBody>
      </p:sp>
    </p:spTree>
    <p:extLst>
      <p:ext uri="{BB962C8B-B14F-4D97-AF65-F5344CB8AC3E}">
        <p14:creationId xmlns:p14="http://schemas.microsoft.com/office/powerpoint/2010/main" val="34196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9D8DD-3C31-4F47-8034-E15451ECA2BB}"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616CFD-AC90-496F-8B99-F7D311BC6EBF}" type="slidenum">
              <a:rPr lang="en-US" smtClean="0"/>
              <a:t>‹#›</a:t>
            </a:fld>
            <a:endParaRPr lang="en-US"/>
          </a:p>
        </p:txBody>
      </p:sp>
    </p:spTree>
    <p:extLst>
      <p:ext uri="{BB962C8B-B14F-4D97-AF65-F5344CB8AC3E}">
        <p14:creationId xmlns:p14="http://schemas.microsoft.com/office/powerpoint/2010/main" val="1541912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99D8DD-3C31-4F47-8034-E15451ECA2BB}" type="datetimeFigureOut">
              <a:rPr lang="en-US" smtClean="0"/>
              <a:t>2/10/2022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1616CFD-AC90-496F-8B99-F7D311BC6EBF}" type="slidenum">
              <a:rPr lang="en-US" smtClean="0"/>
              <a:t>‹#›</a:t>
            </a:fld>
            <a:endParaRPr lang="en-US"/>
          </a:p>
        </p:txBody>
      </p:sp>
    </p:spTree>
    <p:extLst>
      <p:ext uri="{BB962C8B-B14F-4D97-AF65-F5344CB8AC3E}">
        <p14:creationId xmlns:p14="http://schemas.microsoft.com/office/powerpoint/2010/main" val="364251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99D8DD-3C31-4F47-8034-E15451ECA2BB}" type="datetimeFigureOut">
              <a:rPr lang="en-US" smtClean="0"/>
              <a:t>2/10/2022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616CFD-AC90-496F-8B99-F7D311BC6EBF}" type="slidenum">
              <a:rPr lang="en-US" smtClean="0"/>
              <a:t>‹#›</a:t>
            </a:fld>
            <a:endParaRPr lang="en-US"/>
          </a:p>
        </p:txBody>
      </p:sp>
    </p:spTree>
    <p:extLst>
      <p:ext uri="{BB962C8B-B14F-4D97-AF65-F5344CB8AC3E}">
        <p14:creationId xmlns:p14="http://schemas.microsoft.com/office/powerpoint/2010/main" val="388100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99D8DD-3C31-4F47-8034-E15451ECA2BB}"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16CFD-AC90-496F-8B99-F7D311BC6EBF}" type="slidenum">
              <a:rPr lang="en-US" smtClean="0"/>
              <a:t>‹#›</a:t>
            </a:fld>
            <a:endParaRPr lang="en-US"/>
          </a:p>
        </p:txBody>
      </p:sp>
    </p:spTree>
    <p:extLst>
      <p:ext uri="{BB962C8B-B14F-4D97-AF65-F5344CB8AC3E}">
        <p14:creationId xmlns:p14="http://schemas.microsoft.com/office/powerpoint/2010/main" val="331975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899D8DD-3C31-4F47-8034-E15451ECA2BB}" type="datetimeFigureOut">
              <a:rPr lang="en-US" smtClean="0"/>
              <a:t>2/10/2022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1616CFD-AC90-496F-8B99-F7D311BC6EB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320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rants.ca.gov/"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BC Grant Opportunities</a:t>
            </a:r>
          </a:p>
        </p:txBody>
      </p:sp>
      <p:sp>
        <p:nvSpPr>
          <p:cNvPr id="3" name="Subtitle 2"/>
          <p:cNvSpPr>
            <a:spLocks noGrp="1"/>
          </p:cNvSpPr>
          <p:nvPr>
            <p:ph type="subTitle" idx="1"/>
          </p:nvPr>
        </p:nvSpPr>
        <p:spPr/>
        <p:txBody>
          <a:bodyPr/>
          <a:lstStyle/>
          <a:p>
            <a:r>
              <a:rPr lang="en-US" dirty="0"/>
              <a:t>Stephen Waller, Oliver Rosales, and Bill Moseley</a:t>
            </a:r>
          </a:p>
          <a:p>
            <a:r>
              <a:rPr lang="en-US" dirty="0"/>
              <a:t>Feb. 11, 2022</a:t>
            </a:r>
          </a:p>
        </p:txBody>
      </p:sp>
    </p:spTree>
    <p:extLst>
      <p:ext uri="{BB962C8B-B14F-4D97-AF65-F5344CB8AC3E}">
        <p14:creationId xmlns:p14="http://schemas.microsoft.com/office/powerpoint/2010/main" val="138276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Association Grants</a:t>
            </a:r>
          </a:p>
        </p:txBody>
      </p:sp>
      <p:sp>
        <p:nvSpPr>
          <p:cNvPr id="3" name="Content Placeholder 2"/>
          <p:cNvSpPr>
            <a:spLocks noGrp="1"/>
          </p:cNvSpPr>
          <p:nvPr>
            <p:ph idx="1"/>
          </p:nvPr>
        </p:nvSpPr>
        <p:spPr/>
        <p:txBody>
          <a:bodyPr/>
          <a:lstStyle/>
          <a:p>
            <a:endParaRPr lang="en-US" dirty="0"/>
          </a:p>
        </p:txBody>
      </p:sp>
      <p:grpSp>
        <p:nvGrpSpPr>
          <p:cNvPr id="12" name="Group 11" descr="This is a picture of logos from some organizations that provide education grants to faculty or colleges. HACU, National Association of the Deaf, Society for the Improvement of Psycological Science, American Historical Association, Mathematical Association of America." title="Associations"/>
          <p:cNvGrpSpPr/>
          <p:nvPr/>
        </p:nvGrpSpPr>
        <p:grpSpPr>
          <a:xfrm>
            <a:off x="1097280" y="1737360"/>
            <a:ext cx="9974376" cy="4533490"/>
            <a:chOff x="1097280" y="1737360"/>
            <a:chExt cx="9974376" cy="4533490"/>
          </a:xfrm>
        </p:grpSpPr>
        <p:pic>
          <p:nvPicPr>
            <p:cNvPr id="4" name="Picture 3"/>
            <p:cNvPicPr>
              <a:picLocks noChangeAspect="1"/>
            </p:cNvPicPr>
            <p:nvPr/>
          </p:nvPicPr>
          <p:blipFill>
            <a:blip r:embed="rId2"/>
            <a:stretch>
              <a:fillRect/>
            </a:stretch>
          </p:blipFill>
          <p:spPr>
            <a:xfrm>
              <a:off x="1097280" y="1737360"/>
              <a:ext cx="1743190" cy="4264111"/>
            </a:xfrm>
            <a:prstGeom prst="rect">
              <a:avLst/>
            </a:prstGeom>
          </p:spPr>
        </p:pic>
        <p:pic>
          <p:nvPicPr>
            <p:cNvPr id="5" name="Picture 4"/>
            <p:cNvPicPr>
              <a:picLocks noChangeAspect="1"/>
            </p:cNvPicPr>
            <p:nvPr/>
          </p:nvPicPr>
          <p:blipFill>
            <a:blip r:embed="rId3"/>
            <a:stretch>
              <a:fillRect/>
            </a:stretch>
          </p:blipFill>
          <p:spPr>
            <a:xfrm>
              <a:off x="3165906" y="4747306"/>
              <a:ext cx="3624985" cy="1523544"/>
            </a:xfrm>
            <a:prstGeom prst="rect">
              <a:avLst/>
            </a:prstGeom>
          </p:spPr>
        </p:pic>
        <p:pic>
          <p:nvPicPr>
            <p:cNvPr id="6" name="Picture 5"/>
            <p:cNvPicPr>
              <a:picLocks noChangeAspect="1"/>
            </p:cNvPicPr>
            <p:nvPr/>
          </p:nvPicPr>
          <p:blipFill>
            <a:blip r:embed="rId4"/>
            <a:stretch>
              <a:fillRect/>
            </a:stretch>
          </p:blipFill>
          <p:spPr>
            <a:xfrm>
              <a:off x="2840470" y="1845734"/>
              <a:ext cx="5882952" cy="1510922"/>
            </a:xfrm>
            <a:prstGeom prst="rect">
              <a:avLst/>
            </a:prstGeom>
          </p:spPr>
        </p:pic>
        <p:pic>
          <p:nvPicPr>
            <p:cNvPr id="10" name="Picture 9"/>
            <p:cNvPicPr>
              <a:picLocks noChangeAspect="1"/>
            </p:cNvPicPr>
            <p:nvPr/>
          </p:nvPicPr>
          <p:blipFill>
            <a:blip r:embed="rId5"/>
            <a:stretch>
              <a:fillRect/>
            </a:stretch>
          </p:blipFill>
          <p:spPr>
            <a:xfrm>
              <a:off x="6966381" y="3356656"/>
              <a:ext cx="4105275" cy="1990725"/>
            </a:xfrm>
            <a:prstGeom prst="rect">
              <a:avLst/>
            </a:prstGeom>
          </p:spPr>
        </p:pic>
        <p:pic>
          <p:nvPicPr>
            <p:cNvPr id="11" name="Picture 10"/>
            <p:cNvPicPr>
              <a:picLocks noChangeAspect="1"/>
            </p:cNvPicPr>
            <p:nvPr/>
          </p:nvPicPr>
          <p:blipFill>
            <a:blip r:embed="rId6"/>
            <a:stretch>
              <a:fillRect/>
            </a:stretch>
          </p:blipFill>
          <p:spPr>
            <a:xfrm>
              <a:off x="3078162" y="3356656"/>
              <a:ext cx="3800475" cy="1390650"/>
            </a:xfrm>
            <a:prstGeom prst="rect">
              <a:avLst/>
            </a:prstGeom>
          </p:spPr>
        </p:pic>
      </p:grpSp>
    </p:spTree>
    <p:extLst>
      <p:ext uri="{BB962C8B-B14F-4D97-AF65-F5344CB8AC3E}">
        <p14:creationId xmlns:p14="http://schemas.microsoft.com/office/powerpoint/2010/main" val="386248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 Grants</a:t>
            </a:r>
          </a:p>
        </p:txBody>
      </p:sp>
      <p:sp>
        <p:nvSpPr>
          <p:cNvPr id="3" name="Content Placeholder 2"/>
          <p:cNvSpPr>
            <a:spLocks noGrp="1"/>
          </p:cNvSpPr>
          <p:nvPr>
            <p:ph idx="1"/>
          </p:nvPr>
        </p:nvSpPr>
        <p:spPr/>
        <p:txBody>
          <a:bodyPr/>
          <a:lstStyle/>
          <a:p>
            <a:endParaRPr lang="en-US" dirty="0"/>
          </a:p>
        </p:txBody>
      </p:sp>
      <p:grpSp>
        <p:nvGrpSpPr>
          <p:cNvPr id="13" name="Group 12" descr="This is a combined picture of logos of foundations that provide fudning for education. Dolores Huerta Foundation, Kern Community Foundation, Chevron, Lumina Foundation, Amgen, Walmart, Travelers, adn Grimm Family Education Foundation." title="Foundations"/>
          <p:cNvGrpSpPr/>
          <p:nvPr/>
        </p:nvGrpSpPr>
        <p:grpSpPr>
          <a:xfrm>
            <a:off x="1097280" y="1845207"/>
            <a:ext cx="9706495" cy="3716547"/>
            <a:chOff x="1097280" y="1845207"/>
            <a:chExt cx="9706495" cy="3716547"/>
          </a:xfrm>
        </p:grpSpPr>
        <p:pic>
          <p:nvPicPr>
            <p:cNvPr id="5" name="Picture 4"/>
            <p:cNvPicPr>
              <a:picLocks noChangeAspect="1"/>
            </p:cNvPicPr>
            <p:nvPr/>
          </p:nvPicPr>
          <p:blipFill>
            <a:blip r:embed="rId2"/>
            <a:stretch>
              <a:fillRect/>
            </a:stretch>
          </p:blipFill>
          <p:spPr>
            <a:xfrm>
              <a:off x="3894137" y="1995066"/>
              <a:ext cx="4152900" cy="904875"/>
            </a:xfrm>
            <a:prstGeom prst="rect">
              <a:avLst/>
            </a:prstGeom>
          </p:spPr>
        </p:pic>
        <p:pic>
          <p:nvPicPr>
            <p:cNvPr id="6" name="Picture 5"/>
            <p:cNvPicPr>
              <a:picLocks noChangeAspect="1"/>
            </p:cNvPicPr>
            <p:nvPr/>
          </p:nvPicPr>
          <p:blipFill>
            <a:blip r:embed="rId3"/>
            <a:stretch>
              <a:fillRect/>
            </a:stretch>
          </p:blipFill>
          <p:spPr>
            <a:xfrm>
              <a:off x="1097280" y="3406565"/>
              <a:ext cx="3371850" cy="1247775"/>
            </a:xfrm>
            <a:prstGeom prst="rect">
              <a:avLst/>
            </a:prstGeom>
          </p:spPr>
        </p:pic>
        <p:pic>
          <p:nvPicPr>
            <p:cNvPr id="7" name="Picture 6"/>
            <p:cNvPicPr>
              <a:picLocks noChangeAspect="1"/>
            </p:cNvPicPr>
            <p:nvPr/>
          </p:nvPicPr>
          <p:blipFill>
            <a:blip r:embed="rId4"/>
            <a:stretch>
              <a:fillRect/>
            </a:stretch>
          </p:blipFill>
          <p:spPr>
            <a:xfrm>
              <a:off x="1097280" y="1845207"/>
              <a:ext cx="2428743" cy="1507066"/>
            </a:xfrm>
            <a:prstGeom prst="rect">
              <a:avLst/>
            </a:prstGeom>
          </p:spPr>
        </p:pic>
        <p:pic>
          <p:nvPicPr>
            <p:cNvPr id="8" name="Picture 7"/>
            <p:cNvPicPr>
              <a:picLocks noChangeAspect="1"/>
            </p:cNvPicPr>
            <p:nvPr/>
          </p:nvPicPr>
          <p:blipFill>
            <a:blip r:embed="rId5"/>
            <a:stretch>
              <a:fillRect/>
            </a:stretch>
          </p:blipFill>
          <p:spPr>
            <a:xfrm>
              <a:off x="4979871" y="3613413"/>
              <a:ext cx="2555334" cy="789631"/>
            </a:xfrm>
            <a:prstGeom prst="rect">
              <a:avLst/>
            </a:prstGeom>
          </p:spPr>
        </p:pic>
        <p:pic>
          <p:nvPicPr>
            <p:cNvPr id="9" name="Picture 8"/>
            <p:cNvPicPr>
              <a:picLocks noChangeAspect="1"/>
            </p:cNvPicPr>
            <p:nvPr/>
          </p:nvPicPr>
          <p:blipFill>
            <a:blip r:embed="rId6"/>
            <a:stretch>
              <a:fillRect/>
            </a:stretch>
          </p:blipFill>
          <p:spPr>
            <a:xfrm>
              <a:off x="8664532" y="1995066"/>
              <a:ext cx="1603417" cy="1544031"/>
            </a:xfrm>
            <a:prstGeom prst="rect">
              <a:avLst/>
            </a:prstGeom>
          </p:spPr>
        </p:pic>
        <p:pic>
          <p:nvPicPr>
            <p:cNvPr id="10" name="Picture 9"/>
            <p:cNvPicPr>
              <a:picLocks noChangeAspect="1"/>
            </p:cNvPicPr>
            <p:nvPr/>
          </p:nvPicPr>
          <p:blipFill>
            <a:blip r:embed="rId7"/>
            <a:stretch>
              <a:fillRect/>
            </a:stretch>
          </p:blipFill>
          <p:spPr>
            <a:xfrm>
              <a:off x="8350497" y="3935326"/>
              <a:ext cx="2453278" cy="1537538"/>
            </a:xfrm>
            <a:prstGeom prst="rect">
              <a:avLst/>
            </a:prstGeom>
          </p:spPr>
        </p:pic>
        <p:pic>
          <p:nvPicPr>
            <p:cNvPr id="11" name="Picture 10"/>
            <p:cNvPicPr>
              <a:picLocks noChangeAspect="1"/>
            </p:cNvPicPr>
            <p:nvPr/>
          </p:nvPicPr>
          <p:blipFill>
            <a:blip r:embed="rId8"/>
            <a:stretch>
              <a:fillRect/>
            </a:stretch>
          </p:blipFill>
          <p:spPr>
            <a:xfrm>
              <a:off x="1097280" y="4961679"/>
              <a:ext cx="3095625" cy="600075"/>
            </a:xfrm>
            <a:prstGeom prst="rect">
              <a:avLst/>
            </a:prstGeom>
          </p:spPr>
        </p:pic>
        <p:pic>
          <p:nvPicPr>
            <p:cNvPr id="12" name="Picture 11"/>
            <p:cNvPicPr>
              <a:picLocks noChangeAspect="1"/>
            </p:cNvPicPr>
            <p:nvPr/>
          </p:nvPicPr>
          <p:blipFill>
            <a:blip r:embed="rId9"/>
            <a:stretch>
              <a:fillRect/>
            </a:stretch>
          </p:blipFill>
          <p:spPr>
            <a:xfrm>
              <a:off x="4682980" y="4704095"/>
              <a:ext cx="2733675" cy="847725"/>
            </a:xfrm>
            <a:prstGeom prst="rect">
              <a:avLst/>
            </a:prstGeom>
          </p:spPr>
        </p:pic>
      </p:grpSp>
    </p:spTree>
    <p:extLst>
      <p:ext uri="{BB962C8B-B14F-4D97-AF65-F5344CB8AC3E}">
        <p14:creationId xmlns:p14="http://schemas.microsoft.com/office/powerpoint/2010/main" val="334752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Oliver’s Picks</a:t>
            </a:r>
          </a:p>
        </p:txBody>
      </p:sp>
      <p:sp>
        <p:nvSpPr>
          <p:cNvPr id="3" name="Content Placeholder 2"/>
          <p:cNvSpPr>
            <a:spLocks noGrp="1"/>
          </p:cNvSpPr>
          <p:nvPr>
            <p:ph idx="1"/>
          </p:nvPr>
        </p:nvSpPr>
        <p:spPr/>
        <p:txBody>
          <a:bodyPr>
            <a:normAutofit/>
          </a:bodyPr>
          <a:lstStyle/>
          <a:p>
            <a:r>
              <a:rPr lang="en-US" sz="2400" u="sng" dirty="0">
                <a:solidFill>
                  <a:srgbClr val="B40E2B"/>
                </a:solidFill>
              </a:rPr>
              <a:t>Humanities For All Quick Grants</a:t>
            </a:r>
            <a:r>
              <a:rPr lang="en-US" sz="2400" dirty="0">
                <a:solidFill>
                  <a:srgbClr val="B40E2B"/>
                </a:solidFill>
              </a:rPr>
              <a:t> </a:t>
            </a:r>
            <a:r>
              <a:rPr lang="en-US" sz="2400" dirty="0"/>
              <a:t>from California Humanities</a:t>
            </a:r>
          </a:p>
          <a:p>
            <a:pPr marL="0" indent="0">
              <a:buNone/>
            </a:pPr>
            <a:r>
              <a:rPr lang="en-US" sz="2400" dirty="0"/>
              <a:t> (Deadline: Feb 22,2022) $1,000 - $5,000 quick grants</a:t>
            </a:r>
          </a:p>
          <a:p>
            <a:r>
              <a:rPr lang="en-US" sz="2400" dirty="0"/>
              <a:t> </a:t>
            </a:r>
            <a:r>
              <a:rPr lang="en-US" sz="2400" i="1" dirty="0"/>
              <a:t>Small-scale public humanities programs and projects which take place within one year from the award date. Projects should be grounded in the humanities, show potential to provide high quality humanities learning experiences for participants and audiences, and demonstrate capacity for successful implementation. </a:t>
            </a:r>
            <a:r>
              <a:rPr lang="en-US" sz="2400" dirty="0"/>
              <a:t> </a:t>
            </a:r>
          </a:p>
          <a:p>
            <a:r>
              <a:rPr lang="en-US" sz="2400" u="sng" dirty="0">
                <a:solidFill>
                  <a:srgbClr val="B40E2B"/>
                </a:solidFill>
              </a:rPr>
              <a:t>Humanities Initiatives at Community Colleges</a:t>
            </a:r>
            <a:endParaRPr lang="en-US" sz="2400" dirty="0">
              <a:solidFill>
                <a:srgbClr val="B40E2B"/>
              </a:solidFill>
            </a:endParaRPr>
          </a:p>
          <a:p>
            <a:r>
              <a:rPr lang="en-US" sz="2400" dirty="0"/>
              <a:t>Maximum award amount: $150,000 (no match req.)</a:t>
            </a:r>
          </a:p>
          <a:p>
            <a:endParaRPr lang="en-US" dirty="0"/>
          </a:p>
        </p:txBody>
      </p:sp>
    </p:spTree>
    <p:extLst>
      <p:ext uri="{BB962C8B-B14F-4D97-AF65-F5344CB8AC3E}">
        <p14:creationId xmlns:p14="http://schemas.microsoft.com/office/powerpoint/2010/main" val="353222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Tips Summary</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a:t>Get an idea of what you want to accomplish.</a:t>
            </a:r>
          </a:p>
          <a:p>
            <a:pPr marL="457200" indent="-457200">
              <a:buFont typeface="+mj-lt"/>
              <a:buAutoNum type="arabicPeriod"/>
            </a:pPr>
            <a:r>
              <a:rPr lang="en-US" sz="2800" dirty="0"/>
              <a:t>Look at grants.gov and search for other funders.</a:t>
            </a:r>
          </a:p>
          <a:p>
            <a:pPr marL="457200" indent="-457200">
              <a:buFont typeface="+mj-lt"/>
              <a:buAutoNum type="arabicPeriod"/>
            </a:pPr>
            <a:r>
              <a:rPr lang="en-US" sz="2800" dirty="0"/>
              <a:t>Talk with the BC Grant Development Team.</a:t>
            </a:r>
            <a:br>
              <a:rPr lang="en-US" sz="2800" dirty="0"/>
            </a:br>
            <a:r>
              <a:rPr lang="en-US" sz="2800" b="1" dirty="0">
                <a:solidFill>
                  <a:srgbClr val="B40E2B"/>
                </a:solidFill>
              </a:rPr>
              <a:t>Bill Moseley, Stephen Waller, Oliver Rosales, James </a:t>
            </a:r>
            <a:r>
              <a:rPr lang="en-US" sz="2800" b="1" dirty="0" err="1">
                <a:solidFill>
                  <a:srgbClr val="B40E2B"/>
                </a:solidFill>
              </a:rPr>
              <a:t>McGarrah</a:t>
            </a:r>
            <a:r>
              <a:rPr lang="en-US" sz="2800" b="1" dirty="0">
                <a:solidFill>
                  <a:srgbClr val="B40E2B"/>
                </a:solidFill>
              </a:rPr>
              <a:t>, Imelda Valdez, Bonita Steele, Bobby Becka</a:t>
            </a:r>
            <a:endParaRPr lang="en-US" sz="2600" b="1" dirty="0">
              <a:solidFill>
                <a:srgbClr val="B40E2B"/>
              </a:solidFill>
            </a:endParaRPr>
          </a:p>
          <a:p>
            <a:pPr marL="457200" indent="-457200">
              <a:buFont typeface="+mj-lt"/>
              <a:buAutoNum type="arabicPeriod"/>
            </a:pPr>
            <a:r>
              <a:rPr lang="en-US" sz="2800" dirty="0"/>
              <a:t>Ask our BC Foundation before approaching a corporation.</a:t>
            </a:r>
          </a:p>
          <a:p>
            <a:pPr marL="457200" indent="-457200">
              <a:buFont typeface="+mj-lt"/>
              <a:buAutoNum type="arabicPeriod"/>
            </a:pPr>
            <a:r>
              <a:rPr lang="en-US" sz="2800" dirty="0"/>
              <a:t>We hope you ask for external funds, but please keep your administrator and/or the executive team in the loop.</a:t>
            </a:r>
          </a:p>
        </p:txBody>
      </p:sp>
    </p:spTree>
    <p:extLst>
      <p:ext uri="{BB962C8B-B14F-4D97-AF65-F5344CB8AC3E}">
        <p14:creationId xmlns:p14="http://schemas.microsoft.com/office/powerpoint/2010/main" val="251742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Grants.Gov</a:t>
            </a:r>
            <a:endParaRPr lang="en-US" dirty="0"/>
          </a:p>
        </p:txBody>
      </p:sp>
      <p:sp>
        <p:nvSpPr>
          <p:cNvPr id="3" name="Content Placeholder 2"/>
          <p:cNvSpPr>
            <a:spLocks noGrp="1"/>
          </p:cNvSpPr>
          <p:nvPr>
            <p:ph idx="1"/>
          </p:nvPr>
        </p:nvSpPr>
        <p:spPr>
          <a:xfrm>
            <a:off x="1097280" y="1845734"/>
            <a:ext cx="5646613" cy="4023360"/>
          </a:xfrm>
        </p:spPr>
        <p:txBody>
          <a:bodyPr>
            <a:normAutofit/>
          </a:bodyPr>
          <a:lstStyle/>
          <a:p>
            <a:r>
              <a:rPr lang="en-US" sz="3200" dirty="0"/>
              <a:t>The quickest way to find grant opportunities is to use the Federal grants.gov website or app.</a:t>
            </a:r>
          </a:p>
          <a:p>
            <a:endParaRPr lang="en-US" sz="3200" dirty="0"/>
          </a:p>
          <a:p>
            <a:r>
              <a:rPr lang="en-US" sz="3200" dirty="0"/>
              <a:t>By Feb. 21</a:t>
            </a:r>
            <a:r>
              <a:rPr lang="en-US" sz="3200" baseline="30000" dirty="0"/>
              <a:t>st</a:t>
            </a:r>
            <a:r>
              <a:rPr lang="en-US" sz="3200" dirty="0"/>
              <a:t>, this will require creation of a login, if you do not already have one.</a:t>
            </a:r>
          </a:p>
        </p:txBody>
      </p:sp>
      <p:pic>
        <p:nvPicPr>
          <p:cNvPr id="4" name="Picture 3" descr="This is a picture from the Grants dot gov web page that indicates you can now use grants dot gov through a Google Play app or Apple App Store app." title="Picture of Federal Grants App"/>
          <p:cNvPicPr>
            <a:picLocks noChangeAspect="1"/>
          </p:cNvPicPr>
          <p:nvPr/>
        </p:nvPicPr>
        <p:blipFill>
          <a:blip r:embed="rId2"/>
          <a:stretch>
            <a:fillRect/>
          </a:stretch>
        </p:blipFill>
        <p:spPr>
          <a:xfrm>
            <a:off x="6743893" y="1845734"/>
            <a:ext cx="4411787" cy="3086484"/>
          </a:xfrm>
          <a:prstGeom prst="rect">
            <a:avLst/>
          </a:prstGeom>
        </p:spPr>
      </p:pic>
    </p:spTree>
    <p:extLst>
      <p:ext uri="{BB962C8B-B14F-4D97-AF65-F5344CB8AC3E}">
        <p14:creationId xmlns:p14="http://schemas.microsoft.com/office/powerpoint/2010/main" val="377310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Grants.Gov</a:t>
            </a:r>
            <a:endParaRPr lang="en-US" dirty="0"/>
          </a:p>
        </p:txBody>
      </p:sp>
      <p:sp>
        <p:nvSpPr>
          <p:cNvPr id="3" name="Content Placeholder 2"/>
          <p:cNvSpPr>
            <a:spLocks noGrp="1"/>
          </p:cNvSpPr>
          <p:nvPr>
            <p:ph idx="1"/>
          </p:nvPr>
        </p:nvSpPr>
        <p:spPr/>
        <p:txBody>
          <a:bodyPr>
            <a:normAutofit/>
          </a:bodyPr>
          <a:lstStyle/>
          <a:p>
            <a:r>
              <a:rPr lang="en-US" sz="2800" dirty="0"/>
              <a:t>Use the search function to find grants related to your interests.</a:t>
            </a:r>
          </a:p>
          <a:p>
            <a:endParaRPr lang="en-US" sz="2800" dirty="0"/>
          </a:p>
          <a:p>
            <a:r>
              <a:rPr lang="en-US" sz="2800" dirty="0"/>
              <a:t>For example: searching “community college” will give you any grant call for proposals that mention “community college”.</a:t>
            </a:r>
          </a:p>
        </p:txBody>
      </p:sp>
      <p:pic>
        <p:nvPicPr>
          <p:cNvPr id="4" name="Picture 3" descr="This is a picture from grants dot gov of where you can enter search terms." title="Picture from grants dot gov of search area"/>
          <p:cNvPicPr>
            <a:picLocks noChangeAspect="1"/>
          </p:cNvPicPr>
          <p:nvPr/>
        </p:nvPicPr>
        <p:blipFill>
          <a:blip r:embed="rId2"/>
          <a:stretch>
            <a:fillRect/>
          </a:stretch>
        </p:blipFill>
        <p:spPr>
          <a:xfrm>
            <a:off x="2090161" y="4192088"/>
            <a:ext cx="7439025" cy="771525"/>
          </a:xfrm>
          <a:prstGeom prst="rect">
            <a:avLst/>
          </a:prstGeom>
        </p:spPr>
      </p:pic>
    </p:spTree>
    <p:extLst>
      <p:ext uri="{BB962C8B-B14F-4D97-AF65-F5344CB8AC3E}">
        <p14:creationId xmlns:p14="http://schemas.microsoft.com/office/powerpoint/2010/main" val="2477705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Grants.Gov</a:t>
            </a:r>
            <a:endParaRPr lang="en-US" dirty="0"/>
          </a:p>
        </p:txBody>
      </p:sp>
      <p:sp>
        <p:nvSpPr>
          <p:cNvPr id="3" name="Content Placeholder 2"/>
          <p:cNvSpPr>
            <a:spLocks noGrp="1"/>
          </p:cNvSpPr>
          <p:nvPr>
            <p:ph idx="1"/>
          </p:nvPr>
        </p:nvSpPr>
        <p:spPr>
          <a:xfrm>
            <a:off x="1097280" y="1845734"/>
            <a:ext cx="4592320" cy="4023360"/>
          </a:xfrm>
        </p:spPr>
        <p:txBody>
          <a:bodyPr>
            <a:normAutofit/>
          </a:bodyPr>
          <a:lstStyle/>
          <a:p>
            <a:r>
              <a:rPr lang="en-US" sz="2800" dirty="0"/>
              <a:t>There are a variety of ways to refine your search. Most of the time, select…</a:t>
            </a:r>
          </a:p>
          <a:p>
            <a:endParaRPr lang="en-US" sz="2800" dirty="0"/>
          </a:p>
          <a:p>
            <a:pPr lvl="2">
              <a:buFont typeface="Wingdings" panose="05000000000000000000" pitchFamily="2" charset="2"/>
              <a:buChar char="Ø"/>
            </a:pPr>
            <a:r>
              <a:rPr lang="en-US" sz="2400" dirty="0"/>
              <a:t>Grant</a:t>
            </a:r>
          </a:p>
          <a:p>
            <a:pPr lvl="2">
              <a:buFont typeface="Wingdings" panose="05000000000000000000" pitchFamily="2" charset="2"/>
              <a:buChar char="Ø"/>
            </a:pPr>
            <a:r>
              <a:rPr lang="en-US" sz="2400" dirty="0"/>
              <a:t>Public and State controlled institutions of higher education</a:t>
            </a:r>
          </a:p>
        </p:txBody>
      </p:sp>
      <p:pic>
        <p:nvPicPr>
          <p:cNvPr id="4" name="Picture 3" descr="Refine your search menu from grants dot gov" title="Grant dot gov refine"/>
          <p:cNvPicPr>
            <a:picLocks noChangeAspect="1"/>
          </p:cNvPicPr>
          <p:nvPr/>
        </p:nvPicPr>
        <p:blipFill>
          <a:blip r:embed="rId2"/>
          <a:stretch>
            <a:fillRect/>
          </a:stretch>
        </p:blipFill>
        <p:spPr>
          <a:xfrm>
            <a:off x="5764530" y="1845734"/>
            <a:ext cx="5391150" cy="4333875"/>
          </a:xfrm>
          <a:prstGeom prst="rect">
            <a:avLst/>
          </a:prstGeom>
        </p:spPr>
      </p:pic>
    </p:spTree>
    <p:extLst>
      <p:ext uri="{BB962C8B-B14F-4D97-AF65-F5344CB8AC3E}">
        <p14:creationId xmlns:p14="http://schemas.microsoft.com/office/powerpoint/2010/main" val="387464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Grants.Gov</a:t>
            </a:r>
            <a:endParaRPr lang="en-US" dirty="0"/>
          </a:p>
        </p:txBody>
      </p:sp>
      <p:sp>
        <p:nvSpPr>
          <p:cNvPr id="3" name="Content Placeholder 2"/>
          <p:cNvSpPr>
            <a:spLocks noGrp="1"/>
          </p:cNvSpPr>
          <p:nvPr>
            <p:ph idx="1"/>
          </p:nvPr>
        </p:nvSpPr>
        <p:spPr/>
        <p:txBody>
          <a:bodyPr>
            <a:normAutofit/>
          </a:bodyPr>
          <a:lstStyle/>
          <a:p>
            <a:r>
              <a:rPr lang="en-US" sz="2800" dirty="0"/>
              <a:t>Look closely at the Close Date</a:t>
            </a:r>
          </a:p>
          <a:p>
            <a:r>
              <a:rPr lang="en-US" sz="2800" dirty="0"/>
              <a:t>You need to submit an intent to apply to the VP at least 2 weeks before that date and the final application to the District 1 week before that date.</a:t>
            </a:r>
          </a:p>
        </p:txBody>
      </p:sp>
      <p:pic>
        <p:nvPicPr>
          <p:cNvPr id="4" name="Picture 3" descr="picture from grants dot gov of search results showing the link for each opportunity, title, and dates" title="grants dot gov example search"/>
          <p:cNvPicPr>
            <a:picLocks noChangeAspect="1"/>
          </p:cNvPicPr>
          <p:nvPr/>
        </p:nvPicPr>
        <p:blipFill>
          <a:blip r:embed="rId2"/>
          <a:stretch>
            <a:fillRect/>
          </a:stretch>
        </p:blipFill>
        <p:spPr>
          <a:xfrm>
            <a:off x="1062643" y="3576494"/>
            <a:ext cx="10127673" cy="2613069"/>
          </a:xfrm>
          <a:prstGeom prst="rect">
            <a:avLst/>
          </a:prstGeom>
        </p:spPr>
      </p:pic>
    </p:spTree>
    <p:extLst>
      <p:ext uri="{BB962C8B-B14F-4D97-AF65-F5344CB8AC3E}">
        <p14:creationId xmlns:p14="http://schemas.microsoft.com/office/powerpoint/2010/main" val="89185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Grants.Gov</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Click on the blue “Opportunity Number” to get more information.</a:t>
            </a:r>
          </a:p>
          <a:p>
            <a:pPr marL="0" indent="0">
              <a:buNone/>
            </a:pPr>
            <a:r>
              <a:rPr lang="en-US" sz="2800" dirty="0"/>
              <a:t>Make sure BC </a:t>
            </a:r>
            <a:r>
              <a:rPr lang="en-US" sz="2800" dirty="0" err="1"/>
              <a:t>iseligible</a:t>
            </a:r>
            <a:r>
              <a:rPr lang="en-US" sz="2800" dirty="0"/>
              <a:t> to apply.</a:t>
            </a:r>
          </a:p>
          <a:p>
            <a:pPr marL="0" indent="0">
              <a:buNone/>
            </a:pPr>
            <a:r>
              <a:rPr lang="en-US" sz="2800" dirty="0"/>
              <a:t>Get help from Bobby Becka or Bonita Steele about eligibility or conflicts with applications.</a:t>
            </a:r>
          </a:p>
        </p:txBody>
      </p:sp>
      <p:pic>
        <p:nvPicPr>
          <p:cNvPr id="4" name="Picture 3" descr="This is an example of information provided on who can apply for an example NIH grant. It shows that eligible institutions must be doing health research." title="NIH proposal text"/>
          <p:cNvPicPr>
            <a:picLocks noChangeAspect="1"/>
          </p:cNvPicPr>
          <p:nvPr/>
        </p:nvPicPr>
        <p:blipFill rotWithShape="1">
          <a:blip r:embed="rId2"/>
          <a:srcRect b="10503"/>
          <a:stretch/>
        </p:blipFill>
        <p:spPr>
          <a:xfrm>
            <a:off x="1097280" y="3786756"/>
            <a:ext cx="10076873" cy="2244590"/>
          </a:xfrm>
          <a:prstGeom prst="rect">
            <a:avLst/>
          </a:prstGeom>
        </p:spPr>
      </p:pic>
    </p:spTree>
    <p:extLst>
      <p:ext uri="{BB962C8B-B14F-4D97-AF65-F5344CB8AC3E}">
        <p14:creationId xmlns:p14="http://schemas.microsoft.com/office/powerpoint/2010/main" val="340346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Grants.Gov</a:t>
            </a:r>
            <a:endParaRPr lang="en-US" dirty="0"/>
          </a:p>
        </p:txBody>
      </p:sp>
      <p:sp>
        <p:nvSpPr>
          <p:cNvPr id="3" name="Content Placeholder 2"/>
          <p:cNvSpPr>
            <a:spLocks noGrp="1"/>
          </p:cNvSpPr>
          <p:nvPr>
            <p:ph idx="1"/>
          </p:nvPr>
        </p:nvSpPr>
        <p:spPr/>
        <p:txBody>
          <a:bodyPr>
            <a:normAutofit/>
          </a:bodyPr>
          <a:lstStyle/>
          <a:p>
            <a:r>
              <a:rPr lang="en-US" sz="2800" dirty="0"/>
              <a:t>How about this RISE grant?</a:t>
            </a:r>
          </a:p>
          <a:p>
            <a:r>
              <a:rPr lang="en-US" sz="2800" dirty="0"/>
              <a:t>That sounds like I want to apply!</a:t>
            </a:r>
          </a:p>
        </p:txBody>
      </p:sp>
      <p:pic>
        <p:nvPicPr>
          <p:cNvPr id="4" name="Picture 3" descr="USDA Rise grant picture with an apply button and a subscribe button." title="RISE grant "/>
          <p:cNvPicPr>
            <a:picLocks noChangeAspect="1"/>
          </p:cNvPicPr>
          <p:nvPr/>
        </p:nvPicPr>
        <p:blipFill>
          <a:blip r:embed="rId2"/>
          <a:stretch>
            <a:fillRect/>
          </a:stretch>
        </p:blipFill>
        <p:spPr>
          <a:xfrm>
            <a:off x="1097280" y="3335947"/>
            <a:ext cx="10243124" cy="1646456"/>
          </a:xfrm>
          <a:prstGeom prst="rect">
            <a:avLst/>
          </a:prstGeom>
        </p:spPr>
      </p:pic>
      <p:sp>
        <p:nvSpPr>
          <p:cNvPr id="5" name="&quot;No&quot; Symbol 4"/>
          <p:cNvSpPr/>
          <p:nvPr/>
        </p:nvSpPr>
        <p:spPr>
          <a:xfrm>
            <a:off x="7915562" y="3114194"/>
            <a:ext cx="1153005" cy="1153005"/>
          </a:xfrm>
          <a:prstGeom prst="noSmoking">
            <a:avLst/>
          </a:prstGeom>
          <a:solidFill>
            <a:srgbClr val="000000">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6869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Opportunities</a:t>
            </a:r>
          </a:p>
        </p:txBody>
      </p:sp>
      <p:sp>
        <p:nvSpPr>
          <p:cNvPr id="3" name="Content Placeholder 2"/>
          <p:cNvSpPr>
            <a:spLocks noGrp="1"/>
          </p:cNvSpPr>
          <p:nvPr>
            <p:ph idx="1"/>
          </p:nvPr>
        </p:nvSpPr>
        <p:spPr/>
        <p:txBody>
          <a:bodyPr>
            <a:normAutofit/>
          </a:bodyPr>
          <a:lstStyle/>
          <a:p>
            <a:r>
              <a:rPr lang="en-US" sz="2800" dirty="0"/>
              <a:t>Many California state agency grants are announced through emails to the College President</a:t>
            </a:r>
          </a:p>
        </p:txBody>
      </p:sp>
      <p:grpSp>
        <p:nvGrpSpPr>
          <p:cNvPr id="9" name="Group 8" descr="This is a simple picture of logos from the California Community College's Chancellor's Office, Academic Senate for California Community Colleges, California Arts Council, Foundation for California Community Colleges, and the California Governor's Office of Planning and Research." title="Group of California Orgs"/>
          <p:cNvGrpSpPr/>
          <p:nvPr/>
        </p:nvGrpSpPr>
        <p:grpSpPr>
          <a:xfrm>
            <a:off x="1323409" y="2687456"/>
            <a:ext cx="9253537" cy="3652945"/>
            <a:chOff x="1323409" y="2687456"/>
            <a:chExt cx="9253537" cy="3652945"/>
          </a:xfrm>
        </p:grpSpPr>
        <p:pic>
          <p:nvPicPr>
            <p:cNvPr id="4" name="Picture 3"/>
            <p:cNvPicPr>
              <a:picLocks noChangeAspect="1"/>
            </p:cNvPicPr>
            <p:nvPr/>
          </p:nvPicPr>
          <p:blipFill>
            <a:blip r:embed="rId2"/>
            <a:stretch>
              <a:fillRect/>
            </a:stretch>
          </p:blipFill>
          <p:spPr>
            <a:xfrm>
              <a:off x="4490471" y="5073576"/>
              <a:ext cx="5248275" cy="1266825"/>
            </a:xfrm>
            <a:prstGeom prst="rect">
              <a:avLst/>
            </a:prstGeom>
          </p:spPr>
        </p:pic>
        <p:pic>
          <p:nvPicPr>
            <p:cNvPr id="5" name="Picture 4"/>
            <p:cNvPicPr>
              <a:picLocks noChangeAspect="1"/>
            </p:cNvPicPr>
            <p:nvPr/>
          </p:nvPicPr>
          <p:blipFill>
            <a:blip r:embed="rId3"/>
            <a:stretch>
              <a:fillRect/>
            </a:stretch>
          </p:blipFill>
          <p:spPr>
            <a:xfrm>
              <a:off x="4490471" y="2687456"/>
              <a:ext cx="5754620" cy="1266825"/>
            </a:xfrm>
            <a:prstGeom prst="rect">
              <a:avLst/>
            </a:prstGeom>
          </p:spPr>
        </p:pic>
        <p:pic>
          <p:nvPicPr>
            <p:cNvPr id="6" name="Picture 5"/>
            <p:cNvPicPr>
              <a:picLocks noChangeAspect="1"/>
            </p:cNvPicPr>
            <p:nvPr/>
          </p:nvPicPr>
          <p:blipFill>
            <a:blip r:embed="rId4"/>
            <a:stretch>
              <a:fillRect/>
            </a:stretch>
          </p:blipFill>
          <p:spPr>
            <a:xfrm>
              <a:off x="4490471" y="3940101"/>
              <a:ext cx="6086475" cy="1133475"/>
            </a:xfrm>
            <a:prstGeom prst="rect">
              <a:avLst/>
            </a:prstGeom>
          </p:spPr>
        </p:pic>
        <p:pic>
          <p:nvPicPr>
            <p:cNvPr id="7" name="Picture 6"/>
            <p:cNvPicPr>
              <a:picLocks noChangeAspect="1"/>
            </p:cNvPicPr>
            <p:nvPr/>
          </p:nvPicPr>
          <p:blipFill>
            <a:blip r:embed="rId5"/>
            <a:stretch>
              <a:fillRect/>
            </a:stretch>
          </p:blipFill>
          <p:spPr>
            <a:xfrm>
              <a:off x="1323409" y="2687456"/>
              <a:ext cx="3167062" cy="1266825"/>
            </a:xfrm>
            <a:prstGeom prst="rect">
              <a:avLst/>
            </a:prstGeom>
          </p:spPr>
        </p:pic>
        <p:pic>
          <p:nvPicPr>
            <p:cNvPr id="8" name="Picture 7"/>
            <p:cNvPicPr>
              <a:picLocks noChangeAspect="1"/>
            </p:cNvPicPr>
            <p:nvPr/>
          </p:nvPicPr>
          <p:blipFill>
            <a:blip r:embed="rId6"/>
            <a:stretch>
              <a:fillRect/>
            </a:stretch>
          </p:blipFill>
          <p:spPr>
            <a:xfrm>
              <a:off x="1589031" y="3940101"/>
              <a:ext cx="2491868" cy="2192844"/>
            </a:xfrm>
            <a:prstGeom prst="rect">
              <a:avLst/>
            </a:prstGeom>
          </p:spPr>
        </p:pic>
      </p:grpSp>
    </p:spTree>
    <p:extLst>
      <p:ext uri="{BB962C8B-B14F-4D97-AF65-F5344CB8AC3E}">
        <p14:creationId xmlns:p14="http://schemas.microsoft.com/office/powerpoint/2010/main" val="392384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Opportunities</a:t>
            </a:r>
          </a:p>
        </p:txBody>
      </p:sp>
      <p:sp>
        <p:nvSpPr>
          <p:cNvPr id="3" name="Content Placeholder 2"/>
          <p:cNvSpPr>
            <a:spLocks noGrp="1"/>
          </p:cNvSpPr>
          <p:nvPr>
            <p:ph idx="1"/>
          </p:nvPr>
        </p:nvSpPr>
        <p:spPr/>
        <p:txBody>
          <a:bodyPr>
            <a:normAutofit/>
          </a:bodyPr>
          <a:lstStyle/>
          <a:p>
            <a:r>
              <a:rPr lang="en-US" sz="2800" b="1" dirty="0">
                <a:hlinkClick r:id="rId2"/>
              </a:rPr>
              <a:t>https://www.grants.ca.gov/</a:t>
            </a:r>
            <a:r>
              <a:rPr lang="en-US" sz="2800" b="1" dirty="0"/>
              <a:t> </a:t>
            </a:r>
          </a:p>
        </p:txBody>
      </p:sp>
      <p:pic>
        <p:nvPicPr>
          <p:cNvPr id="4" name="Picture 3" descr="This is a picture of the selection menu in the California Grants Portal website." title="Cal Grants Screen"/>
          <p:cNvPicPr>
            <a:picLocks noChangeAspect="1"/>
          </p:cNvPicPr>
          <p:nvPr/>
        </p:nvPicPr>
        <p:blipFill>
          <a:blip r:embed="rId3"/>
          <a:stretch>
            <a:fillRect/>
          </a:stretch>
        </p:blipFill>
        <p:spPr>
          <a:xfrm>
            <a:off x="1097280" y="3551417"/>
            <a:ext cx="10038474" cy="2610780"/>
          </a:xfrm>
          <a:prstGeom prst="rect">
            <a:avLst/>
          </a:prstGeom>
        </p:spPr>
      </p:pic>
      <p:pic>
        <p:nvPicPr>
          <p:cNvPr id="5" name="Picture 4" descr="This is the logo for the grants dot c a dot gov website" title="Cal Grant Logo"/>
          <p:cNvPicPr>
            <a:picLocks noChangeAspect="1"/>
          </p:cNvPicPr>
          <p:nvPr/>
        </p:nvPicPr>
        <p:blipFill>
          <a:blip r:embed="rId4"/>
          <a:stretch>
            <a:fillRect/>
          </a:stretch>
        </p:blipFill>
        <p:spPr>
          <a:xfrm>
            <a:off x="1097280" y="2374324"/>
            <a:ext cx="3467100" cy="1333500"/>
          </a:xfrm>
          <a:prstGeom prst="rect">
            <a:avLst/>
          </a:prstGeom>
        </p:spPr>
      </p:pic>
    </p:spTree>
    <p:extLst>
      <p:ext uri="{BB962C8B-B14F-4D97-AF65-F5344CB8AC3E}">
        <p14:creationId xmlns:p14="http://schemas.microsoft.com/office/powerpoint/2010/main" val="84176691"/>
      </p:ext>
    </p:extLst>
  </p:cSld>
  <p:clrMapOvr>
    <a:masterClrMapping/>
  </p:clrMapOvr>
</p:sld>
</file>

<file path=ppt/theme/theme1.xml><?xml version="1.0" encoding="utf-8"?>
<a:theme xmlns:a="http://schemas.openxmlformats.org/drawingml/2006/main" name="Retrospect">
  <a:themeElements>
    <a:clrScheme name="Custom 4">
      <a:dk1>
        <a:sysClr val="windowText" lastClr="000000"/>
      </a:dk1>
      <a:lt1>
        <a:sysClr val="window" lastClr="FFFFFF"/>
      </a:lt1>
      <a:dk2>
        <a:srgbClr val="696464"/>
      </a:dk2>
      <a:lt2>
        <a:srgbClr val="E9E5DC"/>
      </a:lt2>
      <a:accent1>
        <a:srgbClr val="000000"/>
      </a:accent1>
      <a:accent2>
        <a:srgbClr val="B40E2B"/>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099F5FDE89EA40BA3C2BC51148EF53" ma:contentTypeVersion="13" ma:contentTypeDescription="Create a new document." ma:contentTypeScope="" ma:versionID="01cce2989062e411e59f4e089a2be130">
  <xsd:schema xmlns:xsd="http://www.w3.org/2001/XMLSchema" xmlns:xs="http://www.w3.org/2001/XMLSchema" xmlns:p="http://schemas.microsoft.com/office/2006/metadata/properties" xmlns:ns3="0b1fd2ce-be47-40af-a854-d7ff8d310ba5" xmlns:ns4="585d49c8-389c-47bd-832a-51e0da33a897" targetNamespace="http://schemas.microsoft.com/office/2006/metadata/properties" ma:root="true" ma:fieldsID="c1acdd6009e698d46fd0caea1969be99" ns3:_="" ns4:_="">
    <xsd:import namespace="0b1fd2ce-be47-40af-a854-d7ff8d310ba5"/>
    <xsd:import namespace="585d49c8-389c-47bd-832a-51e0da33a89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fd2ce-be47-40af-a854-d7ff8d310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d49c8-389c-47bd-832a-51e0da33a8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34445D-ECFC-443F-B2EB-3FC72D3356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1fd2ce-be47-40af-a854-d7ff8d310ba5"/>
    <ds:schemaRef ds:uri="585d49c8-389c-47bd-832a-51e0da33a8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345A27-E530-4715-B252-D158B09CBD51}">
  <ds:schemaRefs>
    <ds:schemaRef ds:uri="http://schemas.microsoft.com/sharepoint/v3/contenttype/forms"/>
  </ds:schemaRefs>
</ds:datastoreItem>
</file>

<file path=customXml/itemProps3.xml><?xml version="1.0" encoding="utf-8"?>
<ds:datastoreItem xmlns:ds="http://schemas.openxmlformats.org/officeDocument/2006/customXml" ds:itemID="{AB091460-9659-46D4-9229-FD662998978B}">
  <ds:schemaRefs>
    <ds:schemaRef ds:uri="0b1fd2ce-be47-40af-a854-d7ff8d310ba5"/>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85d49c8-389c-47bd-832a-51e0da33a89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175</TotalTime>
  <Words>404</Words>
  <Application>Microsoft Office PowerPoint</Application>
  <PresentationFormat>Widescreen</PresentationFormat>
  <Paragraphs>44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Wingdings</vt:lpstr>
      <vt:lpstr>Retrospect</vt:lpstr>
      <vt:lpstr>BC Grant Opportunities</vt:lpstr>
      <vt:lpstr>Grants.Gov</vt:lpstr>
      <vt:lpstr>Grants.Gov</vt:lpstr>
      <vt:lpstr>Grants.Gov</vt:lpstr>
      <vt:lpstr>Grants.Gov</vt:lpstr>
      <vt:lpstr>Grants.Gov</vt:lpstr>
      <vt:lpstr>Grants.Gov</vt:lpstr>
      <vt:lpstr>California Opportunities</vt:lpstr>
      <vt:lpstr>California Opportunities</vt:lpstr>
      <vt:lpstr>Association Grants</vt:lpstr>
      <vt:lpstr>Foundation Grants</vt:lpstr>
      <vt:lpstr>Oliver’s Picks</vt:lpstr>
      <vt:lpstr>Quick Tips Summary</vt:lpstr>
    </vt:vector>
  </TitlesOfParts>
  <Company>Bakersfield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Opportunities</dc:title>
  <dc:creator>Stephen Waller</dc:creator>
  <cp:lastModifiedBy>Debra Anderson</cp:lastModifiedBy>
  <cp:revision>22</cp:revision>
  <dcterms:created xsi:type="dcterms:W3CDTF">2022-01-20T22:05:15Z</dcterms:created>
  <dcterms:modified xsi:type="dcterms:W3CDTF">2022-02-11T01:02:24Z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0x010100E3099F5FDE89EA40BA3C2BC51148EF53</vt:lpwstr>
  </property>
</Properties>
</file>