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93AE27A-CE2F-4300-BA25-1021DFC1A37D}">
  <a:tblStyle styleId="{B93AE27A-CE2F-4300-BA25-1021DFC1A37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0e58f37f1_3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10e58f37f1_3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110e58f37f1_3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10d737cc46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110d737cc4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0d737cc4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110d737cc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althazar"/>
              <a:buNone/>
              <a:defRPr sz="60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  <a:defRPr sz="44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  <a:defRPr sz="44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838200" y="733487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3"/>
          <p:cNvSpPr>
            <a:spLocks noGrp="1"/>
          </p:cNvSpPr>
          <p:nvPr>
            <p:ph type="pic" idx="2"/>
          </p:nvPr>
        </p:nvSpPr>
        <p:spPr>
          <a:xfrm>
            <a:off x="689633" y="551434"/>
            <a:ext cx="3945627" cy="569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4_Title Slide">
  <p:cSld name="34_Title Slide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>
            <a:spLocks noGrp="1"/>
          </p:cNvSpPr>
          <p:nvPr>
            <p:ph type="pic" idx="2"/>
          </p:nvPr>
        </p:nvSpPr>
        <p:spPr>
          <a:xfrm>
            <a:off x="6095999" y="0"/>
            <a:ext cx="6096000" cy="62527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  <a:defRPr sz="13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838200" y="684104"/>
            <a:ext cx="494591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althazar"/>
              <a:buNone/>
              <a:defRPr sz="32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  <a:defRPr sz="44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dt" idx="10"/>
          </p:nvPr>
        </p:nvSpPr>
        <p:spPr>
          <a:xfrm>
            <a:off x="838200" y="744663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0" y="0"/>
            <a:ext cx="12192000" cy="625275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15"/>
          <p:cNvPicPr preferRelativeResize="0"/>
          <p:nvPr/>
        </p:nvPicPr>
        <p:blipFill rotWithShape="1">
          <a:blip r:embed="rId2">
            <a:alphaModFix amt="70000"/>
          </a:blip>
          <a:srcRect b="8825"/>
          <a:stretch/>
        </p:blipFill>
        <p:spPr>
          <a:xfrm>
            <a:off x="0" y="0"/>
            <a:ext cx="12192000" cy="6252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  <a:defRPr sz="44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Balthazar"/>
              <a:buNone/>
              <a:defRPr sz="60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4"/>
          <p:cNvSpPr txBox="1"/>
          <p:nvPr/>
        </p:nvSpPr>
        <p:spPr>
          <a:xfrm>
            <a:off x="8852088" y="73401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2F2F2"/>
                </a:solidFill>
                <a:latin typeface="Cambria"/>
                <a:ea typeface="Cambria"/>
                <a:cs typeface="Cambria"/>
                <a:sym typeface="Cambria"/>
              </a:rPr>
              <a:t>2017 Spring Opening Day | </a:t>
            </a:r>
            <a:fld id="{00000000-1234-1234-1234-123412341234}" type="slidenum">
              <a:rPr lang="en-US" sz="1100">
                <a:solidFill>
                  <a:srgbClr val="F2F2F2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sz="1100">
              <a:solidFill>
                <a:srgbClr val="F2F2F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  <a:defRPr sz="44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  <a:defRPr sz="44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  <a:defRPr sz="44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ldNum" idx="12"/>
          </p:nvPr>
        </p:nvSpPr>
        <p:spPr>
          <a:xfrm>
            <a:off x="8620760" y="70573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althazar"/>
              <a:buNone/>
              <a:defRPr sz="32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althazar"/>
              <a:buNone/>
              <a:defRPr sz="32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  <a:defRPr sz="44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6248400"/>
            <a:ext cx="121920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8801100" y="76789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rgbClr val="F2F2F2"/>
                </a:solidFill>
                <a:latin typeface="Cambria"/>
                <a:ea typeface="Cambria"/>
                <a:cs typeface="Cambria"/>
                <a:sym typeface="Cambria"/>
              </a:rPr>
              <a:t>2017 Spring Opening Day | </a:t>
            </a:r>
            <a:fld id="{00000000-1234-1234-1234-123412341234}" type="slidenum">
              <a:rPr lang="en-US" sz="1100" b="0" i="0" u="none" strike="noStrike" cap="none">
                <a:solidFill>
                  <a:srgbClr val="F2F2F2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sz="1100" b="0" i="0" u="none" strike="noStrike" cap="none">
              <a:solidFill>
                <a:srgbClr val="F2F2F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027760" y="6356351"/>
            <a:ext cx="1326040" cy="45808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ctrTitle"/>
          </p:nvPr>
        </p:nvSpPr>
        <p:spPr>
          <a:xfrm>
            <a:off x="4578690" y="778925"/>
            <a:ext cx="71577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althazar"/>
              <a:buNone/>
            </a:pPr>
            <a:r>
              <a:rPr lang="en-US" sz="4000"/>
              <a:t>BC Financial Aid </a:t>
            </a:r>
            <a:endParaRPr sz="40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althazar"/>
              <a:buNone/>
            </a:pPr>
            <a:r>
              <a:rPr lang="en-US" sz="4000"/>
              <a:t>&amp; </a:t>
            </a:r>
            <a:endParaRPr sz="400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althazar"/>
              <a:buNone/>
            </a:pPr>
            <a:r>
              <a:rPr lang="en-US" sz="4000"/>
              <a:t>Admissions </a:t>
            </a:r>
            <a:r>
              <a:rPr lang="en-US" sz="40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rPr>
              <a:t/>
            </a:r>
            <a:br>
              <a:rPr lang="en-US" sz="40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rPr>
            </a:br>
            <a:r>
              <a:rPr lang="en-US" sz="4000">
                <a:solidFill>
                  <a:srgbClr val="C00000"/>
                </a:solidFill>
              </a:rPr>
              <a:t>Fraud Processes at BC</a:t>
            </a:r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7600" y="6324600"/>
            <a:ext cx="38608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/>
        </p:nvSpPr>
        <p:spPr>
          <a:xfrm>
            <a:off x="536324" y="5063800"/>
            <a:ext cx="52116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1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Presented to </a:t>
            </a:r>
            <a:r>
              <a:rPr lang="en-US" sz="2000" i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College Council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by Jennifer Achan and Michelle (Pena) Smith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February 28, 2022</a:t>
            </a:r>
            <a:endParaRPr sz="2000" i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09" name="Google Shape;109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9024"/>
            <a:ext cx="4775200" cy="3609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rPr>
              <a:t>Background</a:t>
            </a:r>
            <a:endParaRPr sz="4400" b="1" i="0" u="none" strike="noStrike" cap="none">
              <a:solidFill>
                <a:schemeClr val="dk1"/>
              </a:solidFill>
              <a:latin typeface="Balthazar"/>
              <a:ea typeface="Balthazar"/>
              <a:cs typeface="Balthazar"/>
              <a:sym typeface="Balthazar"/>
            </a:endParaRPr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The U.S. Department of Education (ED) disburses billions of dollars each year to State and local educational agencies, schools, colleges, universities, and other institutions of higher education.</a:t>
            </a:r>
            <a:endParaRPr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Fraud has always been a concern however as a result of the coronavirus pandemic, criminals and bad actors are taking advantage of this crisis and Bakersfield College has been impacted.</a:t>
            </a:r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297575" y="1600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</a:pPr>
            <a:r>
              <a:rPr lang="en-US"/>
              <a:t>Number of Fraud Cases</a:t>
            </a:r>
            <a:endParaRPr sz="4400" b="1" i="0" u="none" strike="noStrike" cap="none">
              <a:solidFill>
                <a:schemeClr val="dk1"/>
              </a:solidFill>
              <a:latin typeface="Balthazar"/>
              <a:ea typeface="Balthazar"/>
              <a:cs typeface="Balthazar"/>
              <a:sym typeface="Balthazar"/>
            </a:endParaRPr>
          </a:p>
        </p:txBody>
      </p:sp>
      <p:sp>
        <p:nvSpPr>
          <p:cNvPr id="122" name="Google Shape;12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3" name="Google Shape;123;p18"/>
          <p:cNvGraphicFramePr/>
          <p:nvPr/>
        </p:nvGraphicFramePr>
        <p:xfrm>
          <a:off x="654200" y="1355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{B93AE27A-CE2F-4300-BA25-1021DFC1A37D}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>
                          <a:solidFill>
                            <a:srgbClr val="FFFFFF"/>
                          </a:solidFill>
                        </a:rPr>
                        <a:t>Fraud Score</a:t>
                      </a:r>
                      <a:endParaRPr sz="1600">
                        <a:solidFill>
                          <a:srgbClr val="FFFFFF"/>
                        </a:solidFill>
                      </a:endParaRPr>
                    </a:p>
                  </a:txBody>
                  <a:tcPr marL="68575" marR="68575" marT="91425" marB="91425">
                    <a:lnT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BC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E6B8B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0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1048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E6B8B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1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23606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2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5955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3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773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4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590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5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295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6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306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7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78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8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/>
                        <a:t>1</a:t>
                      </a:r>
                      <a:endParaRPr sz="1600"/>
                    </a:p>
                  </a:txBody>
                  <a:tcPr marL="68575" marR="68575" marT="91425" marB="91425">
                    <a:lnT w="12650" cap="flat" cmpd="sng">
                      <a:solidFill>
                        <a:srgbClr val="F2DCD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 b="1"/>
                        <a:t>Grand Total</a:t>
                      </a:r>
                      <a:endParaRPr sz="1600" b="1"/>
                    </a:p>
                  </a:txBody>
                  <a:tcPr marL="68575" marR="68575" marT="91425" marB="91425">
                    <a:lnT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600" b="1"/>
                        <a:t>32652</a:t>
                      </a:r>
                      <a:endParaRPr sz="1600" b="1"/>
                    </a:p>
                  </a:txBody>
                  <a:tcPr marL="68575" marR="68575" marT="91425" marB="91425">
                    <a:lnT w="12650" cap="flat" cmpd="sng">
                      <a:solidFill>
                        <a:srgbClr val="96363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Financial Aid Process</a:t>
            </a:r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Bakersfield College is proud to provide our faculty and staff with a rinsing platform for vetting potentially fraudulent students using both industry experience coupled with cutting edge technology from some of cyber securities leading competitors.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he Financial Aid Office notifies the District, Office of Inspector General's Office (OIG), cancel awards, and place a financial aid hold on the student’s account to prevent disbursements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</a:pPr>
            <a:r>
              <a:rPr lang="en-US"/>
              <a:t>A&amp;R Process</a:t>
            </a:r>
            <a:endParaRPr sz="4400" b="1" i="0" u="none" strike="noStrike" cap="none">
              <a:solidFill>
                <a:schemeClr val="dk1"/>
              </a:solidFill>
              <a:latin typeface="Balthazar"/>
              <a:ea typeface="Balthazar"/>
              <a:cs typeface="Balthazar"/>
              <a:sym typeface="Balthazar"/>
            </a:endParaRPr>
          </a:p>
        </p:txBody>
      </p:sp>
      <p:sp>
        <p:nvSpPr>
          <p:cNvPr id="137" name="Google Shape;13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5325" y="4258175"/>
            <a:ext cx="1996325" cy="199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0"/>
          <p:cNvSpPr txBox="1"/>
          <p:nvPr/>
        </p:nvSpPr>
        <p:spPr>
          <a:xfrm>
            <a:off x="923875" y="1736875"/>
            <a:ext cx="11091300" cy="2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Georgia"/>
                <a:ea typeface="Georgia"/>
                <a:cs typeface="Georgia"/>
                <a:sym typeface="Georgia"/>
              </a:rPr>
              <a:t>A&amp;R will review the financial aid shared spreadsheet and update students marked as fraudulent with a student registration hold. Students will no longer be able to register. </a:t>
            </a:r>
            <a:endParaRPr sz="23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Georgia"/>
                <a:ea typeface="Georgia"/>
                <a:cs typeface="Georgia"/>
                <a:sym typeface="Georgia"/>
              </a:rPr>
              <a:t>Please note that A&amp;R cannot drop students from classes as </a:t>
            </a:r>
            <a:r>
              <a:rPr lang="en-US" sz="2100">
                <a:solidFill>
                  <a:srgbClr val="000080"/>
                </a:solidFill>
                <a:latin typeface="Georgia"/>
                <a:ea typeface="Georgia"/>
                <a:cs typeface="Georgia"/>
                <a:sym typeface="Georgia"/>
              </a:rPr>
              <a:t>Title 5 Regulations 58004 restricts dropping of students for two reasons once classes begin: </a:t>
            </a:r>
            <a:endParaRPr sz="2100">
              <a:solidFill>
                <a:srgbClr val="00008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100"/>
              <a:buFont typeface="Georgia"/>
              <a:buAutoNum type="arabicPeriod"/>
            </a:pPr>
            <a:r>
              <a:rPr lang="en-US" sz="2100">
                <a:solidFill>
                  <a:srgbClr val="000080"/>
                </a:solidFill>
                <a:latin typeface="Georgia"/>
                <a:ea typeface="Georgia"/>
                <a:cs typeface="Georgia"/>
                <a:sym typeface="Georgia"/>
              </a:rPr>
              <a:t>Nonparticipation</a:t>
            </a:r>
            <a:endParaRPr sz="2100">
              <a:solidFill>
                <a:srgbClr val="00008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ts val="2100"/>
              <a:buFont typeface="Georgia"/>
              <a:buAutoNum type="arabicPeriod"/>
            </a:pPr>
            <a:r>
              <a:rPr lang="en-US" sz="2100">
                <a:solidFill>
                  <a:srgbClr val="000080"/>
                </a:solidFill>
                <a:latin typeface="Georgia"/>
                <a:ea typeface="Georgia"/>
                <a:cs typeface="Georgia"/>
                <a:sym typeface="Georgia"/>
              </a:rPr>
              <a:t>Student Conduct</a:t>
            </a:r>
            <a:endParaRPr sz="23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</a:pPr>
            <a:r>
              <a:rPr lang="en-US"/>
              <a:t>Questions?</a:t>
            </a:r>
            <a:endParaRPr sz="4400" b="1" i="0" u="none" strike="noStrike" cap="none">
              <a:solidFill>
                <a:schemeClr val="dk1"/>
              </a:solidFill>
              <a:latin typeface="Balthazar"/>
              <a:ea typeface="Balthazar"/>
              <a:cs typeface="Balthazar"/>
              <a:sym typeface="Balthazar"/>
            </a:endParaRPr>
          </a:p>
        </p:txBody>
      </p:sp>
      <p:sp>
        <p:nvSpPr>
          <p:cNvPr id="145" name="Google Shape;14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3" ma:contentTypeDescription="Create a new document." ma:contentTypeScope="" ma:versionID="01cce2989062e411e59f4e089a2be130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c1acdd6009e698d46fd0caea1969be99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689590-45EB-4978-8B95-BDF1161BDB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50F410-B0C5-4EBB-A7B9-A276FEA3C7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AEDC95-6198-40EB-BE78-08A3B5D1D096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0b1fd2ce-be47-40af-a854-d7ff8d310ba5"/>
    <ds:schemaRef ds:uri="http://purl.org/dc/terms/"/>
    <ds:schemaRef ds:uri="585d49c8-389c-47bd-832a-51e0da33a89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Balthazar</vt:lpstr>
      <vt:lpstr>Calibri</vt:lpstr>
      <vt:lpstr>Cambria</vt:lpstr>
      <vt:lpstr>Georgia</vt:lpstr>
      <vt:lpstr>Times New Roman</vt:lpstr>
      <vt:lpstr>Office Theme</vt:lpstr>
      <vt:lpstr>BC Financial Aid  &amp;  Admissions  Fraud Processes at BC</vt:lpstr>
      <vt:lpstr>Background</vt:lpstr>
      <vt:lpstr>Number of Fraud Cases</vt:lpstr>
      <vt:lpstr>Financial Aid Process</vt:lpstr>
      <vt:lpstr>A&amp;R Process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 Financial Aid  &amp;  Admissions  Fraud Processes at BC</dc:title>
  <dc:creator>Debra Anderson</dc:creator>
  <cp:lastModifiedBy>Debra Anderson</cp:lastModifiedBy>
  <cp:revision>1</cp:revision>
  <dcterms:modified xsi:type="dcterms:W3CDTF">2022-01-27T22:51:43Z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