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313" r:id="rId6"/>
    <p:sldId id="311" r:id="rId7"/>
    <p:sldId id="314" r:id="rId8"/>
    <p:sldId id="312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B9D11B-1E7E-4BDA-A81D-88D8C74B1129}">
          <p14:sldIdLst>
            <p14:sldId id="256"/>
            <p14:sldId id="313"/>
            <p14:sldId id="311"/>
            <p14:sldId id="314"/>
            <p14:sldId id="312"/>
          </p14:sldIdLst>
        </p14:section>
        <p14:section name="Untitled Section" id="{2B54BA4F-0B37-4CB8-A3E6-1571B5D2E952}">
          <p14:sldIdLst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09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8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3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0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64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8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7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2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9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8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CFE7DA-79CD-499A-866A-D1EF23F68B3D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50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.tableau.com/views/GuidedPathwaysMomentumPointsbyLCP/MathFirstYea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tableau.com/app/profile/bc.office.of.institutional.effectiveness/viz/BakersfieldCollegeInstitution-SetStandards/Mileston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9D297EE1-F27F-4905-BB20-FD751D9D72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1">
            <a:extLst>
              <a:ext uri="{FF2B5EF4-FFF2-40B4-BE49-F238E27FC236}">
                <a16:creationId xmlns:a16="http://schemas.microsoft.com/office/drawing/2014/main" id="{C67001C3-9704-4A4C-A9A5-2138C55F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625" y="3119729"/>
            <a:ext cx="11197872" cy="162707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Accreditation Institution-Set Standard Update</a:t>
            </a:r>
            <a:endParaRPr lang="en-us" sz="6000" b="1" dirty="0">
              <a:hlinkClick r:id="rId2"/>
            </a:endParaRP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BB7CE51D-6A87-4EF7-98CA-26D74FED2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424" y="5433708"/>
            <a:ext cx="11275670" cy="135780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Grace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Commiso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Jessica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Wojtysiak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College Council, October 8,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2021</a:t>
            </a:r>
          </a:p>
        </p:txBody>
      </p: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12971FE3-2302-4172-9AB1-5A82826F81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5159" y="5433708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3">
            <a:extLst>
              <a:ext uri="{FF2B5EF4-FFF2-40B4-BE49-F238E27FC236}">
                <a16:creationId xmlns:a16="http://schemas.microsoft.com/office/drawing/2014/main" id="{4AB10AF3-028D-41BB-9535-0F48BCD436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B50352C9-B52B-4CF1-8D8F-43426EFA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Bakersfield College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83" y="1142301"/>
            <a:ext cx="3339352" cy="112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Institution-Set Standard?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51" y="1845733"/>
            <a:ext cx="11438313" cy="427243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A standard that the College strives to not fall below and evaluates on an annual basis. When a college does not meet a set standard, it establishes and implements plans for </a:t>
            </a:r>
            <a:r>
              <a:rPr lang="en-US" dirty="0" smtClean="0"/>
              <a:t>improvement</a:t>
            </a:r>
            <a:r>
              <a:rPr lang="en-US" dirty="0"/>
              <a:t> </a:t>
            </a:r>
            <a:r>
              <a:rPr lang="en-US" dirty="0" smtClean="0"/>
              <a:t>(AIQ).</a:t>
            </a:r>
          </a:p>
          <a:p>
            <a:endParaRPr lang="en-US" dirty="0"/>
          </a:p>
          <a:p>
            <a:r>
              <a:rPr lang="en-US" dirty="0" smtClean="0"/>
              <a:t>ACCJC Standard I.B.3</a:t>
            </a:r>
          </a:p>
          <a:p>
            <a:r>
              <a:rPr lang="en-US" i="1" dirty="0" smtClean="0"/>
              <a:t>“The </a:t>
            </a:r>
            <a:r>
              <a:rPr lang="en-US" i="1" dirty="0"/>
              <a:t>institution establishes institution-set standards for student achievement, </a:t>
            </a:r>
            <a:br>
              <a:rPr lang="en-US" i="1" dirty="0"/>
            </a:br>
            <a:r>
              <a:rPr lang="en-US" i="1" dirty="0"/>
              <a:t>appropriate to its mission, assesses how well it is achieving them in pursuit of </a:t>
            </a:r>
            <a:br>
              <a:rPr lang="en-US" i="1" dirty="0"/>
            </a:br>
            <a:r>
              <a:rPr lang="en-US" i="1" dirty="0"/>
              <a:t>continuous improvement, and publishes this information. (ER 11</a:t>
            </a:r>
            <a:r>
              <a:rPr lang="en-US" i="1" dirty="0" smtClean="0"/>
              <a:t>)”</a:t>
            </a:r>
          </a:p>
          <a:p>
            <a:endParaRPr lang="en-US" dirty="0" smtClean="0"/>
          </a:p>
          <a:p>
            <a:r>
              <a:rPr lang="en-US" dirty="0" smtClean="0"/>
              <a:t>Part of Annual Report to ACCJC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7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770611" y="1039091"/>
            <a:ext cx="7772400" cy="5251447"/>
          </a:xfrm>
          <a:prstGeom prst="rect">
            <a:avLst/>
          </a:prstGeom>
        </p:spPr>
      </p:pic>
      <p:sp>
        <p:nvSpPr>
          <p:cNvPr id="22" name="Title 21"/>
          <p:cNvSpPr>
            <a:spLocks noGrp="1"/>
          </p:cNvSpPr>
          <p:nvPr>
            <p:ph type="title" idx="4294967295"/>
          </p:nvPr>
        </p:nvSpPr>
        <p:spPr>
          <a:xfrm>
            <a:off x="407324" y="287338"/>
            <a:ext cx="11784676" cy="751753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New Institution-Set Standard Dashboard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0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ISS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566486"/>
              </p:ext>
            </p:extLst>
          </p:nvPr>
        </p:nvGraphicFramePr>
        <p:xfrm>
          <a:off x="340822" y="1737362"/>
          <a:ext cx="11238802" cy="4405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523">
                  <a:extLst>
                    <a:ext uri="{9D8B030D-6E8A-4147-A177-3AD203B41FA5}">
                      <a16:colId xmlns:a16="http://schemas.microsoft.com/office/drawing/2014/main" val="2356224838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2912170778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3100060620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1315809858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2169889134"/>
                    </a:ext>
                  </a:extLst>
                </a:gridCol>
                <a:gridCol w="652659">
                  <a:extLst>
                    <a:ext uri="{9D8B030D-6E8A-4147-A177-3AD203B41FA5}">
                      <a16:colId xmlns:a16="http://schemas.microsoft.com/office/drawing/2014/main" val="1934539110"/>
                    </a:ext>
                  </a:extLst>
                </a:gridCol>
                <a:gridCol w="1076390">
                  <a:extLst>
                    <a:ext uri="{9D8B030D-6E8A-4147-A177-3AD203B41FA5}">
                      <a16:colId xmlns:a16="http://schemas.microsoft.com/office/drawing/2014/main" val="3880321960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2540026998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2561943393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12410967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4134070051"/>
                    </a:ext>
                  </a:extLst>
                </a:gridCol>
                <a:gridCol w="218366">
                  <a:extLst>
                    <a:ext uri="{9D8B030D-6E8A-4147-A177-3AD203B41FA5}">
                      <a16:colId xmlns:a16="http://schemas.microsoft.com/office/drawing/2014/main" val="3011359540"/>
                    </a:ext>
                  </a:extLst>
                </a:gridCol>
                <a:gridCol w="646157">
                  <a:extLst>
                    <a:ext uri="{9D8B030D-6E8A-4147-A177-3AD203B41FA5}">
                      <a16:colId xmlns:a16="http://schemas.microsoft.com/office/drawing/2014/main" val="732578332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3640435694"/>
                    </a:ext>
                  </a:extLst>
                </a:gridCol>
              </a:tblGrid>
              <a:tr h="886744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2015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2016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2017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2018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2019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ISS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Aspirational Goal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Group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7508855"/>
                  </a:ext>
                </a:extLst>
              </a:tr>
              <a:tr h="886744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2.6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2.92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Dreamers or AB540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5876900"/>
                  </a:ext>
                </a:extLst>
              </a:tr>
              <a:tr h="886744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67.8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73.9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72.7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72.7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75%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FAFSA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7039803"/>
                  </a:ext>
                </a:extLst>
              </a:tr>
              <a:tr h="71287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2154199"/>
                  </a:ext>
                </a:extLst>
              </a:tr>
              <a:tr h="1032635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>
                          <a:effectLst/>
                        </a:rPr>
                        <a:t>70.4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>
                          <a:effectLst/>
                        </a:rPr>
                        <a:t>78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>
                          <a:effectLst/>
                        </a:rPr>
                        <a:t>77.1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>
                          <a:effectLst/>
                        </a:rPr>
                        <a:t>77.2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>
                          <a:effectLst/>
                        </a:rPr>
                        <a:t>75.3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 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 smtClean="0">
                          <a:effectLst/>
                        </a:rPr>
                        <a:t>75.6%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>
                          <a:effectLst/>
                        </a:rPr>
                        <a:t>80%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 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 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Combined All Financial Aid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788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65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ILO ISS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538" y="2460567"/>
            <a:ext cx="10582145" cy="272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04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68C21D0-E473-4822-976E-2A142825DF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22C4D8-970B-4A32-B0BD-AAC4366E77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41F4C4C-B5CB-4E95-8A7D-C738E7FFD0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285BEB9-3CB6-46CB-B6A0-CDD92A029B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84D158-A58A-4B42-94E2-8199E20B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Any Questions?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A09FF6-D306-48F0-9FE2-6D393DF96B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733"/>
            <a:ext cx="3057906" cy="34082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ED57576-8269-466E-A42E-1DE1501F02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061" y="321733"/>
            <a:ext cx="2583939" cy="195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0BBB3B9-2872-417A-99B2-A5EA624C40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879167"/>
            <a:ext cx="3057906" cy="21355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36">
            <a:extLst>
              <a:ext uri="{FF2B5EF4-FFF2-40B4-BE49-F238E27FC236}">
                <a16:creationId xmlns:a16="http://schemas.microsoft.com/office/drawing/2014/main" id="{E1504502-BFFC-4464-9222-5ABB8497D4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28588" y="2451014"/>
            <a:ext cx="2567411" cy="3532765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5CD5AA-2DAA-4143-8418-908070C900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69" r="2" b="2"/>
          <a:stretch/>
        </p:blipFill>
        <p:spPr>
          <a:xfrm>
            <a:off x="3720341" y="2601842"/>
            <a:ext cx="2183903" cy="3231109"/>
          </a:xfrm>
          <a:prstGeom prst="rect">
            <a:avLst/>
          </a:prstGeom>
        </p:spPr>
      </p:pic>
      <p:cxnSp>
        <p:nvCxnSpPr>
          <p:cNvPr id="47" name="Straight Connector 38">
            <a:extLst>
              <a:ext uri="{FF2B5EF4-FFF2-40B4-BE49-F238E27FC236}">
                <a16:creationId xmlns:a16="http://schemas.microsoft.com/office/drawing/2014/main" id="{4A91EBED-DA9A-44E5-A3F0-E824D67601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0">
            <a:extLst>
              <a:ext uri="{FF2B5EF4-FFF2-40B4-BE49-F238E27FC236}">
                <a16:creationId xmlns:a16="http://schemas.microsoft.com/office/drawing/2014/main" id="{7A72A22E-6CD3-4831-8890-094D853159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42">
            <a:extLst>
              <a:ext uri="{FF2B5EF4-FFF2-40B4-BE49-F238E27FC236}">
                <a16:creationId xmlns:a16="http://schemas.microsoft.com/office/drawing/2014/main" id="{119804EE-B943-4AA9-8005-4F9743DAA6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06" y="4217396"/>
            <a:ext cx="2196525" cy="140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737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B40D2B"/>
      </a:accent1>
      <a:accent2>
        <a:srgbClr val="B40D2B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2" ma:contentTypeDescription="Create a new document." ma:contentTypeScope="" ma:versionID="94fcc9fe890901bee862caa6f79c3aea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a0e18919e904b02d07ced74cf1be5702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B52673-CD4B-4503-8463-B8632E027E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611457-1D7F-4932-88A0-0C75FC693F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37F81B-CBA9-4DFC-AA95-D3ACF7EB4238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b1fd2ce-be47-40af-a854-d7ff8d310ba5"/>
    <ds:schemaRef ds:uri="http://schemas.microsoft.com/office/infopath/2007/PartnerControls"/>
    <ds:schemaRef ds:uri="http://purl.org/dc/terms/"/>
    <ds:schemaRef ds:uri="585d49c8-389c-47bd-832a-51e0da33a897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7872</TotalTime>
  <Words>174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Accreditation Institution-Set Standard Update</vt:lpstr>
      <vt:lpstr>What is an Institution-Set Standard?</vt:lpstr>
      <vt:lpstr>New Institution-Set Standard Dashboard</vt:lpstr>
      <vt:lpstr>Financial Aid ISS</vt:lpstr>
      <vt:lpstr>Assessment ILO ISS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Agriculture, Nutrition &amp; Culinary Arts Pathway</dc:title>
  <dc:creator>Anna Melby</dc:creator>
  <cp:lastModifiedBy>Debra Anderson</cp:lastModifiedBy>
  <cp:revision>31</cp:revision>
  <dcterms:created xsi:type="dcterms:W3CDTF">2021-01-27T17:09:36Z</dcterms:created>
  <dcterms:modified xsi:type="dcterms:W3CDTF">2021-10-07T19:11:28Z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