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66" r:id="rId6"/>
    <p:sldId id="257" r:id="rId7"/>
    <p:sldId id="258" r:id="rId8"/>
    <p:sldId id="259" r:id="rId9"/>
    <p:sldId id="261" r:id="rId10"/>
    <p:sldId id="262" r:id="rId11"/>
    <p:sldId id="267" r:id="rId12"/>
    <p:sldId id="265" r:id="rId13"/>
    <p:sldId id="264" r:id="rId14"/>
    <p:sldId id="270" r:id="rId15"/>
    <p:sldId id="269" r:id="rId16"/>
    <p:sldId id="268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5:45:21.64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9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A0C7C93-B093-7E45-A6E7-A7BEC6B67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1193" y="4674351"/>
            <a:ext cx="4343400" cy="540158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rgbClr val="1D2225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FC59A424-96F8-404B-B2F3-B2982D2FCF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1194" y="5200221"/>
            <a:ext cx="4343399" cy="814816"/>
          </a:xfr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F77481-4B04-AD40-B6BB-E6D14B230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89" y="1785634"/>
            <a:ext cx="5095875" cy="2676806"/>
          </a:xfrm>
        </p:spPr>
        <p:txBody>
          <a:bodyPr anchor="t">
            <a:normAutofit/>
          </a:bodyPr>
          <a:lstStyle>
            <a:lvl1pPr algn="ctr">
              <a:defRPr sz="5400" b="0" i="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5AF49C-7383-524C-9DA5-D50AC1E9F9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0511" y="349624"/>
            <a:ext cx="4343400" cy="411281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85164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3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4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5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0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9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4" y="3912654"/>
            <a:ext cx="3180076" cy="365125"/>
          </a:xfrm>
        </p:spPr>
        <p:txBody>
          <a:bodyPr>
            <a:noAutofit/>
          </a:bodyPr>
          <a:lstStyle>
            <a:lvl1pPr marL="0" indent="0" algn="l">
              <a:buNone/>
              <a:defRPr sz="2200" b="1" i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277779"/>
            <a:ext cx="3180075" cy="82516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0" i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690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A29D7-7BC4-4988-92A2-DCD2577B5B1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DBDB-BFDA-4D42-8A54-3FE60A7E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67DED-EDB1-4B68-A07B-E44EB275E0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2313" y="-1405408"/>
            <a:ext cx="13845350" cy="826340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3A096-D4E3-4FE4-95CB-53BE79F7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63" y="4950959"/>
            <a:ext cx="5487440" cy="1103408"/>
          </a:xfrm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Better BC:</a:t>
            </a:r>
            <a:b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from Measure J</a:t>
            </a:r>
          </a:p>
        </p:txBody>
      </p:sp>
      <p:sp>
        <p:nvSpPr>
          <p:cNvPr id="28" name="Rectangle 19" hidden="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1" hidden="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14:cNvPr>
              <p14:cNvContentPartPr/>
              <p14:nvPr/>
            </p14:nvContentPartPr>
            <p14:xfrm>
              <a:off x="6528863" y="243375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3219EF-2697-4329-9EFC-BFABAF1009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863" y="237075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71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Agriculture Building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948054" y="1609404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26,600 square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State-of-the-art classroom and laboratory spaces for ag sciences</a:t>
            </a:r>
            <a:endParaRPr lang="en-US" sz="3200" noProof="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Design: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scheduled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Fall 2024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43" y="1609404"/>
            <a:ext cx="6351858" cy="42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Delano Learning Resource Center (LRC)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377094" y="197658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39,900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Library, study hall,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classrooms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tutoring center, computer labs 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student services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DSA Approved: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scheduled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Spring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15" y="1976582"/>
            <a:ext cx="6976036" cy="382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Arvin General Education Center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994362" y="2202369"/>
            <a:ext cx="46815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31-acre campus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General education building for rural students in Kern County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scheduled for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Spring 2024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373" y="1706097"/>
            <a:ext cx="5386042" cy="4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Additional Projects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138296" y="1931638"/>
            <a:ext cx="46815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Street signage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(Panorama and Mt. Vernon)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New parking/sports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field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Infrastructure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 fencing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Campus Center </a:t>
            </a:r>
            <a:b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3rd Floor Kitchen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73" y="1931638"/>
            <a:ext cx="5386042" cy="35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272762"/>
            <a:ext cx="11159836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Future Swing Space Considerations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6671541" y="1677660"/>
            <a:ext cx="50973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During Ag Building construction, ag and construction programs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move to the old SE building, which is being renamed Essential Sciences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the Ag Building is completed, the remaining CSS occupants will be moved to Essential Sciences for renovation on CSS</a:t>
            </a:r>
            <a:endParaRPr lang="en-US" sz="32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3B878-7523-4599-8F05-5275D412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4" y="1753860"/>
            <a:ext cx="6173031" cy="30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building, tree&#10;&#10;Description automatically generated">
            <a:extLst>
              <a:ext uri="{FF2B5EF4-FFF2-40B4-BE49-F238E27FC236}">
                <a16:creationId xmlns:a16="http://schemas.microsoft.com/office/drawing/2014/main" id="{64332330-0ECD-4904-AA5D-76458BDD2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2" y="1508897"/>
            <a:ext cx="6083837" cy="3423830"/>
          </a:xfrm>
          <a:prstGeom prst="rect">
            <a:avLst/>
          </a:prstGeom>
        </p:spPr>
      </p:pic>
      <p:pic>
        <p:nvPicPr>
          <p:cNvPr id="17" name="Picture 16" descr="A picture containing sky, building, outdoor, road&#10;&#10;Description automatically generated">
            <a:extLst>
              <a:ext uri="{FF2B5EF4-FFF2-40B4-BE49-F238E27FC236}">
                <a16:creationId xmlns:a16="http://schemas.microsoft.com/office/drawing/2014/main" id="{82677D6D-C963-46C8-B1F6-72B5C2233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487" y="2561168"/>
            <a:ext cx="6083839" cy="34238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1360632" y="540497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Before Measure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1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Now </a:t>
            </a:r>
            <a:endParaRPr lang="en-US" dirty="0"/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99B68D7F-BB99-4E0D-A6A4-449B5841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7" y="1363338"/>
            <a:ext cx="5794505" cy="3863003"/>
          </a:xfrm>
          <a:prstGeom prst="rect">
            <a:avLst/>
          </a:prstGeom>
        </p:spPr>
      </p:pic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C0DABCF6-7DA9-450F-96BE-A231C636B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86" y="2385441"/>
            <a:ext cx="5396917" cy="35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Bakersfield College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i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n 2024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6967393" y="1592658"/>
            <a:ext cx="4544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Accelerated timeline of major projects to optimize community investment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425,000 square feet of new construction and renovations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(2018-2024)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 next 12 months are busiest for the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74" y="1556903"/>
            <a:ext cx="6062742" cy="40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9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Science and Engineering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7301593" y="180810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68,300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State-of-the art classroom and laboratory spaces for STEM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Construction: Completion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projected for Spring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9" y="1556903"/>
            <a:ext cx="5776211" cy="40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4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Welcome Center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4BF0F-8E69-4A10-BC28-8CAB81192589}"/>
              </a:ext>
            </a:extLst>
          </p:cNvPr>
          <p:cNvSpPr txBox="1"/>
          <p:nvPr/>
        </p:nvSpPr>
        <p:spPr>
          <a:xfrm>
            <a:off x="7301593" y="1808102"/>
            <a:ext cx="45442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12,500 square feet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Admissions and Records, Financial Aid, Outreach, Business Services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Construction: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projected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en-US" sz="32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Fall 2022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5B21D-E801-4C81-AA03-F9A94DF0C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39" y="2238260"/>
            <a:ext cx="5776211" cy="26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05B3-E279-4CB9-9970-58CB729C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Administrative Services 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6264BD-9F69-4B32-B736-1CE746B5B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497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E7A08-1593-4587-8C90-BCAD311C6D4C}"/>
              </a:ext>
            </a:extLst>
          </p:cNvPr>
          <p:cNvSpPr txBox="1"/>
          <p:nvPr/>
        </p:nvSpPr>
        <p:spPr>
          <a:xfrm>
            <a:off x="7184572" y="2054755"/>
            <a:ext cx="50074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 the old Bookstore building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College Safety, HR, Marketing,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Budget, Scheduling and Bargaining/Senate Offices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Construction:</a:t>
            </a:r>
            <a:b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Completion projected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for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Spring 2022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96836-339A-4B7F-B168-AE81EB07D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2" y="2542584"/>
            <a:ext cx="6575684" cy="21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Memorial Stadium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43DC0-C4E9-45AA-AF76-752650339ADD}"/>
              </a:ext>
            </a:extLst>
          </p:cNvPr>
          <p:cNvSpPr txBox="1"/>
          <p:nvPr/>
        </p:nvSpPr>
        <p:spPr>
          <a:xfrm>
            <a:off x="8223708" y="1555436"/>
            <a:ext cx="3806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Phase 1 Completed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New track and field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Artificial turf installed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Phase 2 Completed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Updates to first level Concessions, Restrooms, PA System and Scoreboard</a:t>
            </a: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Phase 3 Completed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Updates to second level Concessions, Restrooms, and Press 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105A7-2551-458C-A4B3-053E029E2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8571" y="1535506"/>
            <a:ext cx="6765479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1713F71-A80A-41F7-8252-B6248C598BD7}"/>
              </a:ext>
            </a:extLst>
          </p:cNvPr>
          <p:cNvSpPr txBox="1"/>
          <p:nvPr/>
        </p:nvSpPr>
        <p:spPr>
          <a:xfrm>
            <a:off x="680316" y="506941"/>
            <a:ext cx="108313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Renegade Athletic Complex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E2D8A-79E9-4382-A8A9-33DC1C66B0C7}"/>
              </a:ext>
            </a:extLst>
          </p:cNvPr>
          <p:cNvSpPr txBox="1"/>
          <p:nvPr/>
        </p:nvSpPr>
        <p:spPr>
          <a:xfrm>
            <a:off x="7553263" y="1607535"/>
            <a:ext cx="45442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71,100 square feet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Modern 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athletic facility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with training rooms, rehab center and more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Beach volleyball courts adjacent to the building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Construction: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completion projected 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Spring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D24A6-399A-4106-8369-F19310266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58" y="1607535"/>
            <a:ext cx="6716531" cy="380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2" ma:contentTypeDescription="Create a new document." ma:contentTypeScope="" ma:versionID="94fcc9fe890901bee862caa6f79c3aea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a0e18919e904b02d07ced74cf1be5702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CCE417-4E6E-4226-82A9-77F55354B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1F9B2-4E68-478D-B0D3-7A3D3CFA3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00315-8A88-4E1B-8575-10A5A956BAAE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b1fd2ce-be47-40af-a854-d7ff8d310ba5"/>
    <ds:schemaRef ds:uri="585d49c8-389c-47bd-832a-51e0da33a89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Neue Haas Grotesk Text Pro</vt:lpstr>
      <vt:lpstr>Office Theme</vt:lpstr>
      <vt:lpstr>AccentBoxVTI</vt:lpstr>
      <vt:lpstr>A Better BC: Updates from Measure 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Administrative Services </vt:lpstr>
      <vt:lpstr>PowerPoint Presentation</vt:lpstr>
      <vt:lpstr>PowerPoint Presentation</vt:lpstr>
      <vt:lpstr>Agriculture Building</vt:lpstr>
      <vt:lpstr>Delano Learning Resource Center (LRC)</vt:lpstr>
      <vt:lpstr>Arvin General Education Center</vt:lpstr>
      <vt:lpstr>Additional Projects</vt:lpstr>
      <vt:lpstr>Future Swing Space Considerations</vt:lpstr>
    </vt:vector>
  </TitlesOfParts>
  <Company>Bakersfield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BC: Updates from Measure J</dc:title>
  <dc:creator>Earl Parsons</dc:creator>
  <cp:lastModifiedBy>Debra Anderson</cp:lastModifiedBy>
  <cp:revision>11</cp:revision>
  <dcterms:created xsi:type="dcterms:W3CDTF">2021-09-29T16:20:25Z</dcterms:created>
  <dcterms:modified xsi:type="dcterms:W3CDTF">2021-10-04T16:03:43Z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