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8"/>
  </p:notesMasterIdLst>
  <p:sldIdLst>
    <p:sldId id="741" r:id="rId5"/>
    <p:sldId id="743" r:id="rId6"/>
    <p:sldId id="70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B30"/>
    <a:srgbClr val="1D2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19" autoAdjust="0"/>
    <p:restoredTop sz="93883" autoAdjust="0"/>
  </p:normalViewPr>
  <p:slideViewPr>
    <p:cSldViewPr snapToGrid="0" snapToObjects="1">
      <p:cViewPr varScale="1">
        <p:scale>
          <a:sx n="88" d="100"/>
          <a:sy n="88" d="100"/>
        </p:scale>
        <p:origin x="3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ey Bonds" userId="28bc45ae-3143-490e-a04c-ab9c748b9870" providerId="ADAL" clId="{D9361EA4-C792-490C-BE11-14937E7F57BD}"/>
    <pc:docChg chg="modSld">
      <pc:chgData name="Lesley Bonds" userId="28bc45ae-3143-490e-a04c-ab9c748b9870" providerId="ADAL" clId="{D9361EA4-C792-490C-BE11-14937E7F57BD}" dt="2020-04-14T21:16:01.351" v="49" actId="6549"/>
      <pc:docMkLst>
        <pc:docMk/>
      </pc:docMkLst>
      <pc:sldChg chg="modSp">
        <pc:chgData name="Lesley Bonds" userId="28bc45ae-3143-490e-a04c-ab9c748b9870" providerId="ADAL" clId="{D9361EA4-C792-490C-BE11-14937E7F57BD}" dt="2020-04-14T21:15:19.357" v="47" actId="20577"/>
        <pc:sldMkLst>
          <pc:docMk/>
          <pc:sldMk cId="3278793608" sldId="714"/>
        </pc:sldMkLst>
        <pc:spChg chg="mod">
          <ac:chgData name="Lesley Bonds" userId="28bc45ae-3143-490e-a04c-ab9c748b9870" providerId="ADAL" clId="{D9361EA4-C792-490C-BE11-14937E7F57BD}" dt="2020-04-14T21:15:19.357" v="47" actId="20577"/>
          <ac:spMkLst>
            <pc:docMk/>
            <pc:sldMk cId="3278793608" sldId="714"/>
            <ac:spMk id="2" creationId="{240F13A1-FE8D-414A-A5B7-F14825A2C1D5}"/>
          </ac:spMkLst>
        </pc:spChg>
        <pc:spChg chg="mod">
          <ac:chgData name="Lesley Bonds" userId="28bc45ae-3143-490e-a04c-ab9c748b9870" providerId="ADAL" clId="{D9361EA4-C792-490C-BE11-14937E7F57BD}" dt="2020-04-14T21:14:25.600" v="8" actId="20577"/>
          <ac:spMkLst>
            <pc:docMk/>
            <pc:sldMk cId="3278793608" sldId="714"/>
            <ac:spMk id="3" creationId="{2B3A2A16-3432-4FB9-A50D-C9888C52B8A7}"/>
          </ac:spMkLst>
        </pc:spChg>
        <pc:spChg chg="mod">
          <ac:chgData name="Lesley Bonds" userId="28bc45ae-3143-490e-a04c-ab9c748b9870" providerId="ADAL" clId="{D9361EA4-C792-490C-BE11-14937E7F57BD}" dt="2020-04-14T21:14:31.792" v="17" actId="20577"/>
          <ac:spMkLst>
            <pc:docMk/>
            <pc:sldMk cId="3278793608" sldId="714"/>
            <ac:spMk id="4" creationId="{2AD5485F-37A0-486B-ACB2-DEA28E35BE30}"/>
          </ac:spMkLst>
        </pc:spChg>
        <pc:spChg chg="mod">
          <ac:chgData name="Lesley Bonds" userId="28bc45ae-3143-490e-a04c-ab9c748b9870" providerId="ADAL" clId="{D9361EA4-C792-490C-BE11-14937E7F57BD}" dt="2020-04-14T21:15:05.894" v="43" actId="20577"/>
          <ac:spMkLst>
            <pc:docMk/>
            <pc:sldMk cId="3278793608" sldId="714"/>
            <ac:spMk id="5" creationId="{314AF092-BAB0-4D20-86EF-2732E7961889}"/>
          </ac:spMkLst>
        </pc:spChg>
        <pc:spChg chg="mod">
          <ac:chgData name="Lesley Bonds" userId="28bc45ae-3143-490e-a04c-ab9c748b9870" providerId="ADAL" clId="{D9361EA4-C792-490C-BE11-14937E7F57BD}" dt="2020-04-14T21:15:11.911" v="45" actId="20577"/>
          <ac:spMkLst>
            <pc:docMk/>
            <pc:sldMk cId="3278793608" sldId="714"/>
            <ac:spMk id="6" creationId="{24BE1644-4697-4C08-BAEF-99585B97CE7A}"/>
          </ac:spMkLst>
        </pc:spChg>
      </pc:sldChg>
      <pc:sldChg chg="modSp">
        <pc:chgData name="Lesley Bonds" userId="28bc45ae-3143-490e-a04c-ab9c748b9870" providerId="ADAL" clId="{D9361EA4-C792-490C-BE11-14937E7F57BD}" dt="2020-04-14T21:16:01.351" v="49" actId="6549"/>
        <pc:sldMkLst>
          <pc:docMk/>
          <pc:sldMk cId="258626718" sldId="741"/>
        </pc:sldMkLst>
        <pc:graphicFrameChg chg="modGraphic">
          <ac:chgData name="Lesley Bonds" userId="28bc45ae-3143-490e-a04c-ab9c748b9870" providerId="ADAL" clId="{D9361EA4-C792-490C-BE11-14937E7F57BD}" dt="2020-04-14T21:16:01.351" v="49" actId="6549"/>
          <ac:graphicFrameMkLst>
            <pc:docMk/>
            <pc:sldMk cId="258626718" sldId="741"/>
            <ac:graphicFrameMk id="4" creationId="{B5B39829-46F7-4A0D-B77D-CF838F48BB9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b="0" i="0" u="none" strike="noStrike" baseline="0" dirty="0" err="1">
                <a:effectLst/>
              </a:rPr>
              <a:t>Digenimilles</a:t>
            </a:r>
            <a:r>
              <a:rPr lang="en-US" sz="1920" b="0" i="0" u="none" strike="noStrike" baseline="0" dirty="0">
                <a:effectLst/>
              </a:rPr>
              <a:t> Nos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Latinx</c:v>
                </c:pt>
              </c:strCache>
            </c:strRef>
          </c:tx>
          <c:spPr>
            <a:solidFill>
              <a:srgbClr val="3234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2934</c:v>
                </c:pt>
                <c:pt idx="1">
                  <c:v>2956</c:v>
                </c:pt>
                <c:pt idx="2">
                  <c:v>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1-E741-92E0-8CBED93C8A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Digenimilles</a:t>
            </a:r>
            <a:r>
              <a:rPr lang="en-US" sz="1800" b="0" i="0" baseline="0" dirty="0">
                <a:effectLst/>
              </a:rPr>
              <a:t> Nos 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204</c:v>
                </c:pt>
                <c:pt idx="1">
                  <c:v>237</c:v>
                </c:pt>
                <c:pt idx="2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7-6B44-8DC2-F0257D0412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Digenimilles</a:t>
            </a:r>
            <a:r>
              <a:rPr lang="en-US" sz="1800" b="0" i="0" baseline="0" dirty="0">
                <a:effectLst/>
              </a:rPr>
              <a:t> Nos </a:t>
            </a:r>
            <a:endParaRPr lang="en-US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 FTIC Overall </c:v>
                </c:pt>
              </c:strCache>
            </c:strRef>
          </c:tx>
          <c:spPr>
            <a:solidFill>
              <a:srgbClr val="A32B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425</c:v>
                </c:pt>
                <c:pt idx="1">
                  <c:v>451</c:v>
                </c:pt>
                <c:pt idx="2">
                  <c:v>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C-C045-A810-912F3219CC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PowerPoint]Awards'!$A$21</c:f>
              <c:strCache>
                <c:ptCount val="1"/>
                <c:pt idx="0">
                  <c:v>Unt audia doluptatum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34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E-1647-A1BF-89A09C1F7DE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FE-1647-A1BF-89A09C1F7DE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E-1647-A1BF-89A09C1F7DE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FE-1647-A1BF-89A09C1F7DEC}"/>
              </c:ext>
            </c:extLst>
          </c:dPt>
          <c:dPt>
            <c:idx val="4"/>
            <c:invertIfNegative val="0"/>
            <c:bubble3D val="0"/>
            <c:spPr>
              <a:solidFill>
                <a:srgbClr val="A32B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E-1647-A1BF-89A09C1F7D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PowerPoint]Awards'!$B$20:$F$20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'[Chart in Microsoft PowerPoint]Awards'!$B$21:$F$21</c:f>
              <c:numCache>
                <c:formatCode>General</c:formatCode>
                <c:ptCount val="5"/>
                <c:pt idx="0">
                  <c:v>173</c:v>
                </c:pt>
                <c:pt idx="1">
                  <c:v>305</c:v>
                </c:pt>
                <c:pt idx="2">
                  <c:v>491</c:v>
                </c:pt>
                <c:pt idx="3">
                  <c:v>823</c:v>
                </c:pt>
                <c:pt idx="4">
                  <c:v>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E-1647-A1BF-89A09C1F7D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62239583"/>
        <c:axId val="262180159"/>
      </c:barChart>
      <c:catAx>
        <c:axId val="26223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180159"/>
        <c:crosses val="autoZero"/>
        <c:auto val="1"/>
        <c:lblAlgn val="ctr"/>
        <c:lblOffset val="100"/>
        <c:noMultiLvlLbl val="0"/>
      </c:catAx>
      <c:valAx>
        <c:axId val="2621801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223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714E1-6905-4441-9F48-CAEECE00791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508FA-DA6C-477D-BEC5-A38622AAB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3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94203" y="1736497"/>
            <a:ext cx="3474720" cy="34747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EC6EEF0-BC4A-7E48-801D-9E84CBF19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3324" y="3912654"/>
            <a:ext cx="3180076" cy="365125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92CB720-2605-A546-9C60-9F95BBDEC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325" y="4277779"/>
            <a:ext cx="3180075" cy="82516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 b="0" i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2507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749129" y="3584044"/>
            <a:ext cx="2743200" cy="593203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486137" y="3584044"/>
            <a:ext cx="2743200" cy="593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230298" y="3584044"/>
            <a:ext cx="2743200" cy="5932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8973498" y="3578739"/>
            <a:ext cx="2743200" cy="593203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01380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7097" y="4378924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2AE554C-F025-FA4C-A7C7-57864527206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1751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9A312206-CB62-5742-9484-0A54A209B2B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9183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0DD65EA-DA22-2340-9CC3-33D31840B9C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6615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C4AD9DA-8010-2749-8C1D-99D14A9CFD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2423" y="2457527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8A8A60-3C47-9044-8AB5-7D8CDF966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51921" y="4355776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854E4B6-BB49-C941-8D28-0857D11608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0949" y="2538550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A75D00-DE37-9944-A0B8-F391B6FB5B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9635" y="37035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1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872AB68-6EC6-8249-9774-6C74ADBCF7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19085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2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D1280E4-5024-804D-B446-B250FCA6ED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321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3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7259517-0E47-FE44-ABBC-B62EE97A24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843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242818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262C123-06DF-164E-A7B6-491ACDEFCFFB}"/>
              </a:ext>
            </a:extLst>
          </p:cNvPr>
          <p:cNvGraphicFramePr>
            <a:graphicFrameLocks/>
          </p:cNvGraphicFramePr>
          <p:nvPr userDrawn="1"/>
        </p:nvGraphicFramePr>
        <p:xfrm>
          <a:off x="1152450" y="1852229"/>
          <a:ext cx="333177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1632CA5-48A5-BC4A-8450-C16D15B76891}"/>
              </a:ext>
            </a:extLst>
          </p:cNvPr>
          <p:cNvGraphicFramePr>
            <a:graphicFrameLocks/>
          </p:cNvGraphicFramePr>
          <p:nvPr userDrawn="1"/>
        </p:nvGraphicFramePr>
        <p:xfrm>
          <a:off x="4484228" y="1843471"/>
          <a:ext cx="322354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FDFD91E2-48B4-FD4B-ACAA-9D136A50BE89}"/>
              </a:ext>
            </a:extLst>
          </p:cNvPr>
          <p:cNvGraphicFramePr>
            <a:graphicFrameLocks/>
          </p:cNvGraphicFramePr>
          <p:nvPr userDrawn="1"/>
        </p:nvGraphicFramePr>
        <p:xfrm>
          <a:off x="7707771" y="1843471"/>
          <a:ext cx="32122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17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513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284E6E-D509-C24F-8238-01614D4885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820" y="3140949"/>
            <a:ext cx="4231512" cy="2102383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A5EDF90-3058-914E-809F-89A85356B09F}"/>
              </a:ext>
            </a:extLst>
          </p:cNvPr>
          <p:cNvGraphicFramePr>
            <a:graphicFrameLocks/>
          </p:cNvGraphicFramePr>
          <p:nvPr userDrawn="1"/>
        </p:nvGraphicFramePr>
        <p:xfrm>
          <a:off x="6095999" y="798653"/>
          <a:ext cx="5339787" cy="488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7581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3759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937444-A55D-124C-8609-85C8D7055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7417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A64A-3D61-134A-8565-7835BF7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7432-8EAF-6F44-B114-59A38B39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E2A30-7944-B74C-9294-3BA4740E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5CE2B-F28B-6940-9667-62DBB6E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4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7AC-B344-2A42-B8A4-D6C8134D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7025-81B0-C245-B0DF-BF9FDE35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D53C-D7E7-0547-B602-D82FCD6B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8AC44-3564-904B-B716-1F16EAE3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0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1AE6-C8F7-F44F-9EAA-FCF81B5D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98B21-14A5-B040-9A73-B8E253EB0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FC1A2-615E-F74A-9227-D2AFEBF0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B2C24-37B5-2543-8532-3E6AF8A8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B66F4-F72D-7246-90D1-F8F6B3B7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91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A9F4-253D-294F-99F9-F7362F3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DDE0-6519-7248-B97C-CB53FA8C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6621-0710-F540-8EA6-435ED742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D4197-055F-AC4A-8211-CA89BCC1A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FBEAF-85EB-4845-90B3-6D267CBB1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7B5B7-EDDD-C74B-9AA8-08DB6BBF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6FD20-8461-F341-B542-3704A7DD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13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ED8-F123-054F-A612-6C6BBF6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BD98C-754F-924B-9026-0ADE6E6C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1019-79D8-3345-95FB-944B85D8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1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B4A02D8-F30F-6C41-BC50-5E615FD4F56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687598" y="1898176"/>
            <a:ext cx="3061645" cy="306164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44D51640-E539-9540-9A67-1CE2D54A7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7597" y="5062941"/>
            <a:ext cx="3061646" cy="36512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45AE5E0-8EC4-5F4E-B6AD-8BD66A9E1B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7598" y="5428066"/>
            <a:ext cx="3061645" cy="8251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F51D5A47-5D0A-B744-ADC7-16ED478229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062952" y="1898176"/>
            <a:ext cx="3061645" cy="306164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0B1BB081-3A02-AA44-BC0A-C45D6EC939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2951" y="5062941"/>
            <a:ext cx="3061646" cy="36512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94667904-C9B9-884C-AD40-79102CBFD3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62952" y="5428066"/>
            <a:ext cx="3061645" cy="8251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8195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AE747-A182-4443-A1A3-EDA34B47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5F290-442B-5E4A-900A-4CDFD446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7809-4321-3B4D-88EC-0C7AE62A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5C4E-E1E3-4F4B-B103-C96247B4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75642-9EC5-5847-AF1D-C275F8F7D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6A55C-728C-D643-ADA0-1B4F60A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5F845-E417-2A4E-9C8A-F9896268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82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02E1-6E33-BE42-9FF6-9B9B2039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CDBA-F7BD-8543-9313-7F5FA883B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F2147-F17E-CC4A-915E-0D10B29F0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1CF4C-BD5C-2745-818E-11196EA7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DD11A-0466-7C4C-863C-BB294576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08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8B47-5D6E-FF4F-B5F9-F831EFB7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33205-2A01-5445-BAA0-6B47C0278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87E9-5BE9-FB4F-B769-9314A886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C385-6241-B04A-95C7-1039BB86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06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91183-7AB8-9B4E-BA62-5ED280818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E12C4-91AC-E843-A289-0756687F9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573D-7666-434C-A04B-8AE58583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DAA3-14CB-4D4B-B56D-0A05641A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8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926CB-3610-7147-BF52-0955FBA92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6193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F8193AD-D907-3C47-B8EB-88C1D5D64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214753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667569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6324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6323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216DB53D-6A0B-B745-ABF1-BA5C9145A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9141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4447616E-8A76-4241-92A5-195E2CA999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9141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F946C6B5-BC21-0143-81C9-8623E128DB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958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C34C7760-F66E-6742-BB5B-0C0E9E84F2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1958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9912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ACDF61C-1A0D-7A44-A65D-270F037F9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1237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35033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6426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6426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626D1F0A-5EDD-3642-9653-A7C1F3ECA9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5854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3831E4AF-22C0-C04E-AD8F-641D44E2A1F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51066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4A031CE-946E-6F45-9814-DCBBCC2FAE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55854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82D57FA3-D0A3-4D4C-B4CA-A5A53309C96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43502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D8173C67-C701-DD4E-9AC6-CECB532A7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215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7E92ABC-95DD-B741-9B2F-7B82D67170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215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8723F98A-E8A6-7749-899B-DE01FAB293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74419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34A99DD8-61AA-4644-A2E8-935DF3B4E1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74419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665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26777" y="1546491"/>
            <a:ext cx="4260165" cy="426016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18422CE-64B9-4C48-84B8-F5C4D56364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97797" y="3327973"/>
            <a:ext cx="2876976" cy="287697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94A006B-74E8-FE44-AFFD-909E75173BB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85200" y="3109795"/>
            <a:ext cx="2191021" cy="2191021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F546D-A0BD-9941-85B7-16668CF5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73638" y="1900238"/>
            <a:ext cx="6602412" cy="973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smtClean="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6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422371-E769-FA43-9085-59C759780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4"/>
          <a:stretch/>
        </p:blipFill>
        <p:spPr>
          <a:xfrm>
            <a:off x="0" y="0"/>
            <a:ext cx="6143962" cy="68687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6657" y="3290236"/>
            <a:ext cx="4800067" cy="137000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91DA5DB-A55E-8744-90E7-DB03F83A31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398" y="2368621"/>
            <a:ext cx="3263573" cy="26287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E82E474-9881-CB43-BD14-BD6CE04DE0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397" y="1657855"/>
            <a:ext cx="3263573" cy="7107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5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+mn-lt"/>
              </a:rPr>
              <a:t>“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AC6E59-D691-5C4C-AB92-57BE7D75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57" y="1189831"/>
            <a:ext cx="4800067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34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14BB62-8006-0F48-B1A6-E6C6EE8AE57D}"/>
              </a:ext>
            </a:extLst>
          </p:cNvPr>
          <p:cNvSpPr>
            <a:spLocks noChangeAspect="1"/>
          </p:cNvSpPr>
          <p:nvPr userDrawn="1"/>
        </p:nvSpPr>
        <p:spPr>
          <a:xfrm>
            <a:off x="3708400" y="211328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ED14BAA-D34E-8246-89C8-F862F6188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942" y="215825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88EE49-B375-B24F-BB21-D2EF7A334D34}"/>
              </a:ext>
            </a:extLst>
          </p:cNvPr>
          <p:cNvSpPr>
            <a:spLocks noChangeAspect="1"/>
          </p:cNvSpPr>
          <p:nvPr userDrawn="1"/>
        </p:nvSpPr>
        <p:spPr>
          <a:xfrm>
            <a:off x="3241040" y="3020908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C622521-F3C0-9949-814B-9F9458542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7000" y="3063875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28CE18-55A3-204D-9CC8-71CEF24CE1F5}"/>
              </a:ext>
            </a:extLst>
          </p:cNvPr>
          <p:cNvSpPr>
            <a:spLocks noChangeAspect="1"/>
          </p:cNvSpPr>
          <p:nvPr userDrawn="1"/>
        </p:nvSpPr>
        <p:spPr>
          <a:xfrm>
            <a:off x="2926080" y="3928535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5190D82-A26C-6540-9855-2F742887C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4622" y="3969491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9DE94-C86F-B541-B300-2E564FA712BD}"/>
              </a:ext>
            </a:extLst>
          </p:cNvPr>
          <p:cNvSpPr>
            <a:spLocks noChangeAspect="1"/>
          </p:cNvSpPr>
          <p:nvPr userDrawn="1"/>
        </p:nvSpPr>
        <p:spPr>
          <a:xfrm>
            <a:off x="2519680" y="483616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AA51DE8-6BB2-CE4D-A8CE-C803BB71E0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1040" y="488113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1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743999"/>
            <a:ext cx="5701496" cy="1608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09189-A07C-3B45-85AA-13F3A5A75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56" r="10650"/>
          <a:stretch/>
        </p:blipFill>
        <p:spPr>
          <a:xfrm>
            <a:off x="6996897" y="0"/>
            <a:ext cx="5195104" cy="6876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5497D-2D7B-0443-A188-741EB7F88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867" y="6176963"/>
            <a:ext cx="1335024" cy="4582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E2B87F8-EB48-974A-A0E5-CF0E9493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509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7F4EF6B-1418-C34A-97FC-ECC630DD22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7934" y="683972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51A5D1D-4C43-0245-B50B-C9F11EBB2A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7934" y="1539432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1411C11-B966-884E-87A0-920E1D57ED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7934" y="2454898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D5A88AB-4B5F-6F4A-A26B-E1CEBC1FE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7934" y="3310358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F15CCC5-27BF-5645-AE6F-9C1B26E7F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7934" y="4098503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27828E-0E95-3A49-9D7F-A4C58083D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7934" y="4953963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8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0" y="2835797"/>
            <a:ext cx="3044952" cy="2696902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038760" y="2835797"/>
            <a:ext cx="3044952" cy="26969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080616" y="2835797"/>
            <a:ext cx="3044952" cy="269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9116280" y="2835797"/>
            <a:ext cx="3044952" cy="2696902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53017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ACB4F1-36F2-8D43-9E84-64A6EB95F31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97968" y="2372066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9602ACF-6BD9-F241-9B30-0ACF91D0F8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3672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D183AD6-B84F-B641-BF00-0387412E832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17548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055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4A8DADB-379D-A24C-96FB-4E8F08511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00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8C8738B-A11B-3347-84B0-312C1C66A6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376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5B29A80-610C-D942-8845-8C38B2468C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2526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312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CCE9274-FB85-BD4B-AE7E-D57321C6D17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EBB28-D473-274A-BFF6-9E2DB855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8B61-6DFE-5C4E-806A-85BB4F79C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61208F-B069-1B43-B4CC-08408C10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E34797-B603-3247-BB64-9D776562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794DDD-3BE3-2241-89A1-4E095D976CC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88" y="6226236"/>
            <a:ext cx="1353312" cy="4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7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9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vid19.healthdata.org/projections?linkId=85347308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vid19.healthdata.org/projections?linkId=85347308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37AF-6D88-4771-ADFF-AA8A000C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U.S. Projection Has Improved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B39829-46F7-4A0D-B77D-CF838F48B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090441"/>
              </p:ext>
            </p:extLst>
          </p:nvPr>
        </p:nvGraphicFramePr>
        <p:xfrm>
          <a:off x="838200" y="1811867"/>
          <a:ext cx="10515600" cy="3945465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06905976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0365773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220207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54724595"/>
                    </a:ext>
                  </a:extLst>
                </a:gridCol>
              </a:tblGrid>
              <a:tr h="957840">
                <a:tc gridSpan="4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UNITED STATES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 Day Since Peak of April 13, 2020</a:t>
                      </a:r>
                      <a:endParaRPr lang="en-US" sz="3600" dirty="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755610"/>
                  </a:ext>
                </a:extLst>
              </a:tr>
              <a:tr h="86141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Deaths per Day</a:t>
                      </a:r>
                      <a:endParaRPr lang="en-US" sz="3600" dirty="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Deaths at Peak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Deaths 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on May 15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482435"/>
                  </a:ext>
                </a:extLst>
              </a:tr>
              <a:tr h="60266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March 30 Projection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2,271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29,618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73,552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245499"/>
                  </a:ext>
                </a:extLst>
              </a:tr>
              <a:tr h="50784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April 14 Projection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2,150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24,133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63,290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956332"/>
                  </a:ext>
                </a:extLst>
              </a:tr>
              <a:tr h="50784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Difference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121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5,385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10,262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38728"/>
                  </a:ext>
                </a:extLst>
              </a:tr>
              <a:tr h="50784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Change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-5.3%</a:t>
                      </a:r>
                      <a:endParaRPr lang="en-US" sz="3600" dirty="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-18.5%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-14%</a:t>
                      </a:r>
                      <a:endParaRPr lang="en-US" sz="3600" dirty="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92586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5AE7765-F707-4939-AB91-2773AAC7A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9231" y="-258492"/>
            <a:ext cx="215704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D94D11-C759-4ACC-BA2F-2ABA3748F470}"/>
              </a:ext>
            </a:extLst>
          </p:cNvPr>
          <p:cNvSpPr/>
          <p:nvPr/>
        </p:nvSpPr>
        <p:spPr>
          <a:xfrm>
            <a:off x="149158" y="6391471"/>
            <a:ext cx="6903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https://covid19.healthdata.org/projections?linkId=85347308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37AF-6D88-4771-ADFF-AA8A000C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California Projection Has Improved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B39829-46F7-4A0D-B77D-CF838F48B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787087"/>
              </p:ext>
            </p:extLst>
          </p:nvPr>
        </p:nvGraphicFramePr>
        <p:xfrm>
          <a:off x="838200" y="1811867"/>
          <a:ext cx="10515600" cy="3945465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06905976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0365773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220207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54724595"/>
                    </a:ext>
                  </a:extLst>
                </a:gridCol>
              </a:tblGrid>
              <a:tr h="957840">
                <a:tc gridSpan="4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CALIFORNIA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5 Days to Peak on April 19, 2020</a:t>
                      </a:r>
                      <a:endParaRPr lang="en-US" sz="3600" dirty="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755610"/>
                  </a:ext>
                </a:extLst>
              </a:tr>
              <a:tr h="86141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Deaths per Day</a:t>
                      </a:r>
                      <a:endParaRPr lang="en-US" sz="3600" dirty="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Deaths at Peak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Deaths 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on May 15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482435"/>
                  </a:ext>
                </a:extLst>
              </a:tr>
              <a:tr h="60266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March 30 Projection</a:t>
                      </a:r>
                      <a:endParaRPr lang="en-US" sz="3600" dirty="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</a:t>
                      </a:r>
                      <a:endParaRPr lang="en-US" sz="3600" dirty="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2,110</a:t>
                      </a:r>
                      <a:endParaRPr lang="en-US" sz="3600" dirty="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3,745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245499"/>
                  </a:ext>
                </a:extLst>
              </a:tr>
              <a:tr h="50784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April 14 Projection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52</a:t>
                      </a:r>
                      <a:endParaRPr lang="en-US" sz="3600" dirty="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983</a:t>
                      </a:r>
                      <a:endParaRPr lang="en-US" sz="3600" dirty="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1,483</a:t>
                      </a:r>
                      <a:endParaRPr lang="en-US" sz="3600" dirty="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956332"/>
                  </a:ext>
                </a:extLst>
              </a:tr>
              <a:tr h="50784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Difference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48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1,127</a:t>
                      </a:r>
                      <a:endParaRPr lang="en-US" sz="3600" dirty="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2,262</a:t>
                      </a:r>
                      <a:endParaRPr lang="en-US" sz="3600" dirty="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38728"/>
                  </a:ext>
                </a:extLst>
              </a:tr>
              <a:tr h="50784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Change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-48%</a:t>
                      </a:r>
                      <a:endParaRPr lang="en-US" sz="360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-53.4%</a:t>
                      </a:r>
                      <a:endParaRPr lang="en-US" sz="3600" dirty="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-60.4%</a:t>
                      </a:r>
                      <a:endParaRPr lang="en-US" sz="3600" dirty="0">
                        <a:effectLst/>
                      </a:endParaRPr>
                    </a:p>
                  </a:txBody>
                  <a:tcPr marL="36576" marR="36576" marT="36576" marB="36576" anchor="ctr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92586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5AE7765-F707-4939-AB91-2773AAC7A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9231" y="-258492"/>
            <a:ext cx="215704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B4CC1-D173-40AC-B477-A1504FC119BF}"/>
              </a:ext>
            </a:extLst>
          </p:cNvPr>
          <p:cNvSpPr/>
          <p:nvPr/>
        </p:nvSpPr>
        <p:spPr>
          <a:xfrm>
            <a:off x="149158" y="6391471"/>
            <a:ext cx="6903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https://covid19.healthdata.org/projections?linkId=85347308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7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Brace 8"/>
          <p:cNvSpPr/>
          <p:nvPr/>
        </p:nvSpPr>
        <p:spPr>
          <a:xfrm>
            <a:off x="6037807" y="1689441"/>
            <a:ext cx="853330" cy="4016754"/>
          </a:xfrm>
          <a:prstGeom prst="rightBrace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C097C-83E3-4725-AEFA-B3B41C52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41" y="342935"/>
            <a:ext cx="7800517" cy="84341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Let the times guide our creativity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22" y="1837087"/>
            <a:ext cx="22991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Unemployment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633" y="3130735"/>
            <a:ext cx="1625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Economic </a:t>
            </a:r>
          </a:p>
          <a:p>
            <a:r>
              <a:rPr lang="en-US" sz="2500" dirty="0">
                <a:latin typeface="Cambria" panose="02040503050406030204" pitchFamily="18" charset="0"/>
              </a:rPr>
              <a:t>Downturn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300" y="4686583"/>
            <a:ext cx="21941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Viral Epidemic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2562208" y="2075614"/>
            <a:ext cx="931817" cy="17417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58681" y="3541433"/>
            <a:ext cx="931817" cy="17417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67264" y="4925110"/>
            <a:ext cx="931817" cy="17417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8286" y="4511640"/>
            <a:ext cx="3048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Redesign functions</a:t>
            </a:r>
          </a:p>
          <a:p>
            <a:r>
              <a:rPr lang="en-US" sz="2500" dirty="0">
                <a:latin typeface="Cambria" panose="02040503050406030204" pitchFamily="18" charset="0"/>
              </a:rPr>
              <a:t>Agile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8286" y="3320323"/>
            <a:ext cx="22581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Less Resources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8286" y="1837087"/>
            <a:ext cx="21564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Cambria" panose="02040503050406030204" pitchFamily="18" charset="0"/>
              </a:rPr>
              <a:t>More students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84170" y="1691288"/>
            <a:ext cx="48858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Health and wellbeing of employees and students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Effective and efficient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Practice appropriate physical distancing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Prioritize student learning and program completion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Safety protocols for individuals to follow in physical spaces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Agile – tight/loose</a:t>
            </a:r>
          </a:p>
          <a:p>
            <a:pPr marL="457200" indent="-457200">
              <a:buAutoNum type="arabicPeriod"/>
            </a:pP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1510" y="5945307"/>
            <a:ext cx="6202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Always in Community</a:t>
            </a:r>
          </a:p>
        </p:txBody>
      </p:sp>
    </p:spTree>
    <p:extLst>
      <p:ext uri="{BB962C8B-B14F-4D97-AF65-F5344CB8AC3E}">
        <p14:creationId xmlns:p14="http://schemas.microsoft.com/office/powerpoint/2010/main" val="1172989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E951FBF9111F40B0A2CBA5A18C382F" ma:contentTypeVersion="13" ma:contentTypeDescription="Create a new document." ma:contentTypeScope="" ma:versionID="157ea85198eec2cb17cd42c57dc33ac3">
  <xsd:schema xmlns:xsd="http://www.w3.org/2001/XMLSchema" xmlns:xs="http://www.w3.org/2001/XMLSchema" xmlns:p="http://schemas.microsoft.com/office/2006/metadata/properties" xmlns:ns3="49773e96-e697-4b3f-82ee-f5d402a44fdd" xmlns:ns4="56df0b1a-e829-40f7-bf86-acf3901ffec9" targetNamespace="http://schemas.microsoft.com/office/2006/metadata/properties" ma:root="true" ma:fieldsID="4b616cf1664ce53fa14a78d9056f9aa9" ns3:_="" ns4:_="">
    <xsd:import namespace="49773e96-e697-4b3f-82ee-f5d402a44fdd"/>
    <xsd:import namespace="56df0b1a-e829-40f7-bf86-acf3901ffe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73e96-e697-4b3f-82ee-f5d402a44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f0b1a-e829-40f7-bf86-acf3901ffe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356C37-2530-445E-9D5E-6D03F46728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CF9298-8412-4AF8-8240-003C79D59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773e96-e697-4b3f-82ee-f5d402a44fdd"/>
    <ds:schemaRef ds:uri="56df0b1a-e829-40f7-bf86-acf3901ffe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6101F9-330E-49A2-BEA0-4B696C2FA888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49773e96-e697-4b3f-82ee-f5d402a44fdd"/>
    <ds:schemaRef ds:uri="56df0b1a-e829-40f7-bf86-acf3901ffec9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178</Words>
  <Application>Microsoft Office PowerPoint</Application>
  <PresentationFormat>Widescreen</PresentationFormat>
  <Paragraphs>64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Copperplate Gothic Bold</vt:lpstr>
      <vt:lpstr>Office Theme</vt:lpstr>
      <vt:lpstr>U.S. Projection Has Improved</vt:lpstr>
      <vt:lpstr>California Projection Has Improved</vt:lpstr>
      <vt:lpstr>Let the times guide our creativity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Sheng Yuan Wang</dc:creator>
  <cp:lastModifiedBy>Sonya Christian</cp:lastModifiedBy>
  <cp:revision>19</cp:revision>
  <dcterms:created xsi:type="dcterms:W3CDTF">2020-04-09T22:01:57Z</dcterms:created>
  <dcterms:modified xsi:type="dcterms:W3CDTF">2020-04-16T19:17:14Z</dcterms:modified>
</cp:coreProperties>
</file>