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</p:sldMasterIdLst>
  <p:sldIdLst>
    <p:sldId id="256" r:id="rId2"/>
    <p:sldId id="270" r:id="rId3"/>
    <p:sldId id="257" r:id="rId4"/>
    <p:sldId id="279" r:id="rId5"/>
    <p:sldId id="258" r:id="rId6"/>
    <p:sldId id="275" r:id="rId7"/>
    <p:sldId id="273" r:id="rId8"/>
    <p:sldId id="261" r:id="rId9"/>
    <p:sldId id="259" r:id="rId10"/>
    <p:sldId id="278" r:id="rId11"/>
    <p:sldId id="281" r:id="rId12"/>
    <p:sldId id="265" r:id="rId13"/>
    <p:sldId id="277" r:id="rId14"/>
    <p:sldId id="280" r:id="rId15"/>
    <p:sldId id="271" r:id="rId16"/>
    <p:sldId id="269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83" d="100"/>
          <a:sy n="83" d="100"/>
        </p:scale>
        <p:origin x="108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0C0AA6C7-CE2F-4329-BDF7-E830A094FB3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54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5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4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1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636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2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8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4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0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2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C0AA6C7-CE2F-4329-BDF7-E830A094FB3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791200"/>
            <a:ext cx="6420610" cy="510182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591758" cy="3124200"/>
          </a:xfrm>
        </p:spPr>
        <p:txBody>
          <a:bodyPr>
            <a:normAutofit/>
          </a:bodyPr>
          <a:lstStyle/>
          <a:p>
            <a:r>
              <a:rPr lang="en-US" sz="3600" dirty="0"/>
              <a:t>Program review</a:t>
            </a:r>
          </a:p>
          <a:p>
            <a:r>
              <a:rPr lang="en-US" sz="3600" dirty="0"/>
              <a:t>Summary Report 2019</a:t>
            </a:r>
          </a:p>
          <a:p>
            <a:r>
              <a:rPr lang="en-US" sz="1400" dirty="0">
                <a:solidFill>
                  <a:schemeClr val="tx1"/>
                </a:solidFill>
              </a:rPr>
              <a:t>Prepared by the Program Review Committee</a:t>
            </a:r>
          </a:p>
        </p:txBody>
      </p:sp>
    </p:spTree>
    <p:extLst>
      <p:ext uri="{BB962C8B-B14F-4D97-AF65-F5344CB8AC3E}">
        <p14:creationId xmlns:p14="http://schemas.microsoft.com/office/powerpoint/2010/main" val="104284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760"/>
            <a:ext cx="7606284" cy="777240"/>
          </a:xfrm>
        </p:spPr>
        <p:txBody>
          <a:bodyPr>
            <a:normAutofit/>
          </a:bodyPr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086600" cy="5257800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Some were hesitant to work in </a:t>
            </a:r>
            <a:r>
              <a:rPr lang="en-US" sz="2000" dirty="0" err="1" smtClean="0"/>
              <a:t>eLumen</a:t>
            </a:r>
            <a:endParaRPr lang="en-US" sz="2000" dirty="0" smtClean="0"/>
          </a:p>
          <a:p>
            <a:pPr lvl="0"/>
            <a:r>
              <a:rPr lang="en-US" sz="2000" dirty="0" smtClean="0"/>
              <a:t>Some </a:t>
            </a:r>
            <a:r>
              <a:rPr lang="en-US" sz="2000" dirty="0"/>
              <a:t>goals are still reading as resource requests. </a:t>
            </a:r>
          </a:p>
          <a:p>
            <a:pPr lvl="1"/>
            <a:r>
              <a:rPr lang="en-US" sz="1800" dirty="0" smtClean="0"/>
              <a:t>Goals </a:t>
            </a:r>
            <a:r>
              <a:rPr lang="en-US" sz="1800" dirty="0"/>
              <a:t>should reflect stated challenges</a:t>
            </a:r>
          </a:p>
          <a:p>
            <a:pPr lvl="1"/>
            <a:r>
              <a:rPr lang="en-US" sz="1800" dirty="0" smtClean="0"/>
              <a:t>Goals </a:t>
            </a:r>
            <a:r>
              <a:rPr lang="en-US" sz="1800" dirty="0"/>
              <a:t>should be student or campus centered, not resource centered. </a:t>
            </a:r>
          </a:p>
          <a:p>
            <a:pPr lvl="1"/>
            <a:r>
              <a:rPr lang="en-US" sz="1800" dirty="0" smtClean="0"/>
              <a:t>Resources </a:t>
            </a:r>
            <a:r>
              <a:rPr lang="en-US" sz="1800" dirty="0"/>
              <a:t>should </a:t>
            </a:r>
            <a:r>
              <a:rPr lang="en-US" sz="1800" dirty="0" smtClean="0"/>
              <a:t>tie </a:t>
            </a:r>
            <a:r>
              <a:rPr lang="en-US" sz="1800" dirty="0"/>
              <a:t>to a </a:t>
            </a:r>
            <a:r>
              <a:rPr lang="en-US" sz="1800" dirty="0" smtClean="0"/>
              <a:t>need, goal, challenge, </a:t>
            </a:r>
            <a:r>
              <a:rPr lang="en-US" sz="1800" dirty="0"/>
              <a:t>or show justification</a:t>
            </a:r>
          </a:p>
          <a:p>
            <a:pPr lvl="0"/>
            <a:r>
              <a:rPr lang="en-US" sz="2000" dirty="0"/>
              <a:t>What to do with data, disproportionate impact and equity. </a:t>
            </a:r>
          </a:p>
          <a:p>
            <a:pPr lvl="0"/>
            <a:r>
              <a:rPr lang="en-US" sz="2000" dirty="0"/>
              <a:t>Received resources were not assessed</a:t>
            </a:r>
          </a:p>
          <a:p>
            <a:pPr lvl="0"/>
            <a:r>
              <a:rPr lang="en-US" sz="2000" dirty="0" smtClean="0"/>
              <a:t>Blank Mission Statements and Conclusions.</a:t>
            </a:r>
            <a:endParaRPr lang="en-US" sz="2000" dirty="0"/>
          </a:p>
          <a:p>
            <a:pPr lvl="0"/>
            <a:r>
              <a:rPr lang="en-US" sz="2000" dirty="0"/>
              <a:t>New Tableau trend data not used effectively to analyze programs.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40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program reviews were effective</a:t>
            </a:r>
          </a:p>
          <a:p>
            <a:r>
              <a:rPr lang="en-US" dirty="0" smtClean="0"/>
              <a:t>Good feedback on the process in </a:t>
            </a:r>
            <a:r>
              <a:rPr lang="en-US" dirty="0" err="1" smtClean="0"/>
              <a:t>eLumen</a:t>
            </a:r>
            <a:endParaRPr lang="en-US" dirty="0" smtClean="0"/>
          </a:p>
          <a:p>
            <a:r>
              <a:rPr lang="en-US" dirty="0" smtClean="0"/>
              <a:t>Well-established goals</a:t>
            </a:r>
          </a:p>
          <a:p>
            <a:pPr lvl="0"/>
            <a:r>
              <a:rPr lang="en-US" dirty="0" smtClean="0"/>
              <a:t>Some </a:t>
            </a:r>
            <a:r>
              <a:rPr lang="en-US" dirty="0"/>
              <a:t>programs used feedback from last </a:t>
            </a:r>
            <a:r>
              <a:rPr lang="en-US" dirty="0" smtClean="0"/>
              <a:t>year to improve their processes </a:t>
            </a:r>
            <a:endParaRPr lang="en-US" sz="1400" dirty="0"/>
          </a:p>
          <a:p>
            <a:pPr lvl="0"/>
            <a:r>
              <a:rPr lang="en-US" dirty="0"/>
              <a:t>Conclusions were better </a:t>
            </a:r>
            <a:r>
              <a:rPr lang="en-US" dirty="0" smtClean="0"/>
              <a:t>drafted</a:t>
            </a:r>
          </a:p>
          <a:p>
            <a:r>
              <a:rPr lang="en-US" dirty="0"/>
              <a:t>AUOs were better developed and aligned to the Institutional Learning Outcomes.</a:t>
            </a:r>
            <a:endParaRPr lang="en-US" sz="14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3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87" y="-381000"/>
            <a:ext cx="7269480" cy="1371600"/>
          </a:xfrm>
        </p:spPr>
        <p:txBody>
          <a:bodyPr>
            <a:normAutofit/>
          </a:bodyPr>
          <a:lstStyle/>
          <a:p>
            <a:r>
              <a:rPr lang="en-US" sz="3600" dirty="0"/>
              <a:t>Planning for the 2020-21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87" y="990600"/>
            <a:ext cx="7403613" cy="5105400"/>
          </a:xfrm>
        </p:spPr>
        <p:txBody>
          <a:bodyPr>
            <a:normAutofit/>
          </a:bodyPr>
          <a:lstStyle/>
          <a:p>
            <a:r>
              <a:rPr lang="en-US" sz="1900" dirty="0" smtClean="0"/>
              <a:t>Create a Program Review process with a timeline and milestones to make the work a continuous process</a:t>
            </a:r>
            <a:endParaRPr lang="en-US" sz="1900" dirty="0"/>
          </a:p>
          <a:p>
            <a:r>
              <a:rPr lang="en-US" sz="1900" dirty="0" smtClean="0"/>
              <a:t>Create </a:t>
            </a:r>
            <a:r>
              <a:rPr lang="en-US" sz="1900" dirty="0"/>
              <a:t>the 3-Year Comprehensive cycle in </a:t>
            </a:r>
            <a:r>
              <a:rPr lang="en-US" sz="1900" dirty="0" err="1"/>
              <a:t>eLumen</a:t>
            </a:r>
            <a:endParaRPr lang="en-US" sz="1900" dirty="0"/>
          </a:p>
          <a:p>
            <a:r>
              <a:rPr lang="en-US" sz="1900" dirty="0" smtClean="0"/>
              <a:t>Develop </a:t>
            </a:r>
            <a:r>
              <a:rPr lang="en-US" sz="1900" dirty="0"/>
              <a:t>a program review that is relevant to hybrid programs that are both instructional and non-instructional- </a:t>
            </a:r>
            <a:r>
              <a:rPr lang="en-US" sz="1900" dirty="0" err="1"/>
              <a:t>Umoja</a:t>
            </a:r>
            <a:r>
              <a:rPr lang="en-US" sz="1900" dirty="0"/>
              <a:t>, Library</a:t>
            </a:r>
          </a:p>
          <a:p>
            <a:r>
              <a:rPr lang="en-US" sz="1900" dirty="0"/>
              <a:t>Provide better </a:t>
            </a:r>
            <a:r>
              <a:rPr lang="en-US" sz="1900" dirty="0" err="1"/>
              <a:t>eLumen</a:t>
            </a:r>
            <a:r>
              <a:rPr lang="en-US" sz="1900" dirty="0"/>
              <a:t> guides and examples of exemplary program reviews.</a:t>
            </a:r>
          </a:p>
          <a:p>
            <a:r>
              <a:rPr lang="en-US" sz="1900" dirty="0"/>
              <a:t>Program Review </a:t>
            </a:r>
            <a:r>
              <a:rPr lang="en-US" sz="1900" dirty="0" smtClean="0"/>
              <a:t>rubric</a:t>
            </a:r>
          </a:p>
          <a:p>
            <a:r>
              <a:rPr lang="en-US" sz="1900" dirty="0" smtClean="0"/>
              <a:t>Workshops:</a:t>
            </a:r>
          </a:p>
          <a:p>
            <a:pPr lvl="1"/>
            <a:r>
              <a:rPr lang="en-US" sz="1700" dirty="0" smtClean="0"/>
              <a:t>department specific </a:t>
            </a:r>
            <a:r>
              <a:rPr lang="en-US" sz="1700" dirty="0" err="1" smtClean="0"/>
              <a:t>eLumen</a:t>
            </a:r>
            <a:r>
              <a:rPr lang="en-US" sz="1700" dirty="0" smtClean="0"/>
              <a:t>/Program Review</a:t>
            </a:r>
          </a:p>
          <a:p>
            <a:pPr lvl="1"/>
            <a:r>
              <a:rPr lang="en-US" sz="1700" dirty="0" smtClean="0"/>
              <a:t>Data/Tableau</a:t>
            </a:r>
          </a:p>
          <a:p>
            <a:pPr lvl="1"/>
            <a:r>
              <a:rPr lang="en-US" sz="1700" dirty="0" smtClean="0"/>
              <a:t>Administrative Unit Outcomes</a:t>
            </a:r>
            <a:endParaRPr lang="en-US" sz="1700" dirty="0"/>
          </a:p>
          <a:p>
            <a:pPr lvl="1"/>
            <a:endParaRPr lang="en-US" sz="2000" dirty="0"/>
          </a:p>
          <a:p>
            <a:pPr marL="27432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6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Planning for the 2020-21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914400"/>
            <a:ext cx="6446520" cy="5265739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ASCCC-create </a:t>
            </a:r>
            <a:r>
              <a:rPr lang="en-US" sz="2200" dirty="0"/>
              <a:t>a program review that ties in with Guided Pathways and Student Support Services</a:t>
            </a:r>
          </a:p>
          <a:p>
            <a:r>
              <a:rPr lang="en-US" sz="2200" dirty="0"/>
              <a:t>Consider the questions less isolated and connect:</a:t>
            </a:r>
          </a:p>
          <a:p>
            <a:pPr lvl="1"/>
            <a:r>
              <a:rPr lang="en-US" sz="2200" dirty="0"/>
              <a:t>Guided Pathways</a:t>
            </a:r>
          </a:p>
          <a:p>
            <a:pPr lvl="1"/>
            <a:r>
              <a:rPr lang="en-US" sz="2200" dirty="0"/>
              <a:t>Student Support Services</a:t>
            </a:r>
          </a:p>
          <a:p>
            <a:pPr lvl="1"/>
            <a:r>
              <a:rPr lang="en-US" sz="2200" dirty="0"/>
              <a:t>Equity and disproportionate impact</a:t>
            </a:r>
          </a:p>
          <a:p>
            <a:pPr lvl="1"/>
            <a:r>
              <a:rPr lang="en-US" sz="2200" dirty="0"/>
              <a:t>CCCC Vision for Success</a:t>
            </a:r>
          </a:p>
          <a:p>
            <a:r>
              <a:rPr lang="en-US" sz="2200" dirty="0" smtClean="0"/>
              <a:t>Refine </a:t>
            </a:r>
            <a:r>
              <a:rPr lang="en-US" sz="2200" dirty="0"/>
              <a:t>questions</a:t>
            </a:r>
          </a:p>
          <a:p>
            <a:pPr lvl="1"/>
            <a:r>
              <a:rPr lang="en-US" sz="2200" dirty="0"/>
              <a:t>Goals</a:t>
            </a:r>
          </a:p>
          <a:p>
            <a:pPr lvl="1"/>
            <a:r>
              <a:rPr lang="en-US" sz="2200" dirty="0"/>
              <a:t>Assessment</a:t>
            </a:r>
          </a:p>
          <a:p>
            <a:r>
              <a:rPr lang="en-US" sz="2200" dirty="0"/>
              <a:t>Reformat </a:t>
            </a:r>
            <a:r>
              <a:rPr lang="en-US" sz="2200" dirty="0" err="1"/>
              <a:t>eLumen</a:t>
            </a:r>
            <a:r>
              <a:rPr lang="en-US" sz="2200" dirty="0"/>
              <a:t> questions and feedback </a:t>
            </a:r>
            <a:r>
              <a:rPr lang="en-US" sz="2200" dirty="0" smtClean="0"/>
              <a:t>sections</a:t>
            </a:r>
          </a:p>
          <a:p>
            <a:pPr lvl="0"/>
            <a:r>
              <a:rPr lang="en-US" sz="2200" dirty="0" smtClean="0"/>
              <a:t>Give </a:t>
            </a:r>
            <a:r>
              <a:rPr lang="en-US" sz="2200" dirty="0"/>
              <a:t>relevant and constructive feedback…hold programs accountable</a:t>
            </a:r>
          </a:p>
          <a:p>
            <a:pPr lvl="0"/>
            <a:r>
              <a:rPr lang="en-US" sz="2200" dirty="0"/>
              <a:t>Incorporate Program </a:t>
            </a:r>
            <a:r>
              <a:rPr lang="en-US" sz="2200" dirty="0" smtClean="0"/>
              <a:t>Mapper</a:t>
            </a:r>
          </a:p>
          <a:p>
            <a:pPr lvl="0"/>
            <a:r>
              <a:rPr lang="en-US" sz="2200" smtClean="0"/>
              <a:t>Accessibility</a:t>
            </a:r>
            <a:endParaRPr lang="en-US" sz="2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47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Clippi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9420"/>
            <a:ext cx="6934200" cy="6486180"/>
          </a:xfrm>
        </p:spPr>
      </p:pic>
    </p:spTree>
    <p:extLst>
      <p:ext uri="{BB962C8B-B14F-4D97-AF65-F5344CB8AC3E}">
        <p14:creationId xmlns:p14="http://schemas.microsoft.com/office/powerpoint/2010/main" val="214464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6620967" cy="1915647"/>
          </a:xfrm>
        </p:spPr>
        <p:txBody>
          <a:bodyPr>
            <a:normAutofit/>
          </a:bodyPr>
          <a:lstStyle/>
          <a:p>
            <a:r>
              <a:rPr lang="en-US" sz="4800" dirty="0"/>
              <a:t>The work continues…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24000" y="2514600"/>
            <a:ext cx="6849568" cy="39624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Our commitment to improve will lead us into a better process in </a:t>
            </a:r>
            <a:r>
              <a:rPr lang="en-US" sz="2400" dirty="0" err="1">
                <a:solidFill>
                  <a:schemeClr val="tx1"/>
                </a:solidFill>
              </a:rPr>
              <a:t>eLumen</a:t>
            </a:r>
            <a:r>
              <a:rPr lang="en-US" sz="2400" dirty="0">
                <a:solidFill>
                  <a:schemeClr val="tx1"/>
                </a:solidFill>
              </a:rPr>
              <a:t> for the 2020 cycle! </a:t>
            </a:r>
          </a:p>
          <a:p>
            <a:r>
              <a:rPr lang="en-US" sz="2400" dirty="0">
                <a:solidFill>
                  <a:schemeClr val="tx1"/>
                </a:solidFill>
              </a:rPr>
              <a:t>We will work to be transparent and steer ourselves in a positive direction to benefit future generations to come at Bakersfield College.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986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1"/>
            <a:ext cx="7269163" cy="2362200"/>
          </a:xfrm>
        </p:spPr>
        <p:txBody>
          <a:bodyPr>
            <a:normAutofit/>
          </a:bodyPr>
          <a:lstStyle/>
          <a:p>
            <a:r>
              <a:rPr lang="en-US" dirty="0"/>
              <a:t>Programming and Planning a Better BC!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 descr="https://i.imgflip.com/3ifjm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0"/>
            <a:ext cx="5561806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45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715000"/>
            <a:ext cx="4616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uhaus 93" panose="04030905020B02020C02" pitchFamily="82" charset="0"/>
              </a:rPr>
              <a:t>This has been a DJ Jazzy Steve and Double K production</a:t>
            </a:r>
            <a:endParaRPr lang="en-US" sz="1400" dirty="0">
              <a:latin typeface="Bauhaus 93" panose="04030905020B02020C02" pitchFamily="8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7200"/>
            <a:ext cx="4344006" cy="240063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043234"/>
            <a:ext cx="4372585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19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72400" cy="1915647"/>
          </a:xfrm>
        </p:spPr>
        <p:txBody>
          <a:bodyPr>
            <a:normAutofit/>
          </a:bodyPr>
          <a:lstStyle/>
          <a:p>
            <a:r>
              <a:rPr lang="en-US" sz="3600" dirty="0"/>
              <a:t>Presented to College Council</a:t>
            </a:r>
            <a:r>
              <a:rPr lang="en-US" dirty="0"/>
              <a:t>		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133600" y="2514600"/>
            <a:ext cx="7199313" cy="28956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December 6</a:t>
            </a:r>
            <a:r>
              <a:rPr lang="en-US" dirty="0" smtClean="0">
                <a:solidFill>
                  <a:schemeClr val="tx1"/>
                </a:solidFill>
              </a:rPr>
              <a:t>, 2019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Stephen Waller, Administrative Chair </a:t>
            </a:r>
          </a:p>
          <a:p>
            <a:r>
              <a:rPr lang="en-US" dirty="0">
                <a:solidFill>
                  <a:schemeClr val="tx1"/>
                </a:solidFill>
              </a:rPr>
              <a:t>Kimberly Nickell, Faculty Chair</a:t>
            </a:r>
          </a:p>
          <a:p>
            <a:r>
              <a:rPr lang="en-US" dirty="0">
                <a:solidFill>
                  <a:schemeClr val="tx1"/>
                </a:solidFill>
              </a:rPr>
              <a:t>Kristin Rabe, Classified Chair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8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987284" cy="1524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PRC Members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>Co-chairs: Stephen Waller, Kim Nickell, Kristin </a:t>
            </a:r>
            <a:r>
              <a:rPr lang="en-US" sz="1600" dirty="0" err="1"/>
              <a:t>Rabe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3733800" cy="5181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400" dirty="0"/>
              <a:t>Committee Members: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00" dirty="0" err="1"/>
              <a:t>LeeAnn</a:t>
            </a:r>
            <a:r>
              <a:rPr lang="en-US" sz="1400" dirty="0"/>
              <a:t> Riley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00" dirty="0"/>
              <a:t>Keri Wolf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00" dirty="0"/>
              <a:t>Casandra Goodman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00" dirty="0"/>
              <a:t>Mindy Wilmot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00" dirty="0" err="1"/>
              <a:t>Klint</a:t>
            </a:r>
            <a:r>
              <a:rPr lang="en-US" sz="1400" dirty="0"/>
              <a:t> Rigby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00" dirty="0"/>
              <a:t>Anna Collins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00" dirty="0"/>
              <a:t>Jennifer Johnson</a:t>
            </a:r>
          </a:p>
          <a:p>
            <a:r>
              <a:rPr lang="en-US" sz="1400" dirty="0" err="1"/>
              <a:t>Neeley</a:t>
            </a:r>
            <a:r>
              <a:rPr lang="en-US" sz="1400" dirty="0"/>
              <a:t> </a:t>
            </a:r>
            <a:r>
              <a:rPr lang="en-US" sz="1400" dirty="0" err="1"/>
              <a:t>Hatridge</a:t>
            </a:r>
            <a:endParaRPr lang="en-US" sz="1400" dirty="0"/>
          </a:p>
          <a:p>
            <a:r>
              <a:rPr lang="en-US" sz="1400" dirty="0"/>
              <a:t>Meg </a:t>
            </a:r>
            <a:r>
              <a:rPr lang="en-US" sz="1400" dirty="0" err="1"/>
              <a:t>Stidham</a:t>
            </a:r>
            <a:endParaRPr lang="en-US" sz="1400" dirty="0"/>
          </a:p>
          <a:p>
            <a:r>
              <a:rPr lang="en-US" sz="1400" dirty="0" err="1"/>
              <a:t>Aneesha</a:t>
            </a:r>
            <a:r>
              <a:rPr lang="en-US" sz="1400" dirty="0"/>
              <a:t> </a:t>
            </a:r>
            <a:r>
              <a:rPr lang="en-US" sz="1400" dirty="0" err="1"/>
              <a:t>Awrey</a:t>
            </a:r>
            <a:endParaRPr lang="en-US" sz="1400" dirty="0"/>
          </a:p>
          <a:p>
            <a:r>
              <a:rPr lang="en-US" sz="1400" dirty="0"/>
              <a:t>Jason Dixon</a:t>
            </a:r>
          </a:p>
          <a:p>
            <a:r>
              <a:rPr lang="en-US" sz="1400" dirty="0"/>
              <a:t>David Wayne Collins II</a:t>
            </a:r>
          </a:p>
          <a:p>
            <a:endParaRPr lang="en-US" sz="1400" dirty="0"/>
          </a:p>
          <a:p>
            <a:pPr>
              <a:spcAft>
                <a:spcPts val="0"/>
              </a:spcAft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3962400" y="1295401"/>
            <a:ext cx="5029200" cy="4343400"/>
          </a:xfrm>
        </p:spPr>
        <p:txBody>
          <a:bodyPr>
            <a:noAutofit/>
          </a:bodyPr>
          <a:lstStyle/>
          <a:p>
            <a:r>
              <a:rPr lang="en-US" sz="1400" dirty="0"/>
              <a:t>Andrea </a:t>
            </a:r>
            <a:r>
              <a:rPr lang="en-US" sz="1400" dirty="0" err="1"/>
              <a:t>Tumblin</a:t>
            </a:r>
            <a:endParaRPr lang="en-US" sz="1400" dirty="0"/>
          </a:p>
          <a:p>
            <a:r>
              <a:rPr lang="en-US" sz="1400" dirty="0"/>
              <a:t>Nicole Hernandez </a:t>
            </a:r>
          </a:p>
          <a:p>
            <a:r>
              <a:rPr lang="en-US" sz="1400" dirty="0"/>
              <a:t>Anna </a:t>
            </a:r>
            <a:r>
              <a:rPr lang="en-US" sz="1400" dirty="0" err="1"/>
              <a:t>Melby</a:t>
            </a:r>
            <a:endParaRPr lang="en-US" sz="1400" dirty="0"/>
          </a:p>
          <a:p>
            <a:r>
              <a:rPr lang="en-US" sz="1400" dirty="0"/>
              <a:t>Brent Burton</a:t>
            </a:r>
          </a:p>
          <a:p>
            <a:r>
              <a:rPr lang="en-US" sz="1400" dirty="0"/>
              <a:t>Brian </a:t>
            </a:r>
            <a:r>
              <a:rPr lang="en-US" sz="1400" dirty="0" err="1"/>
              <a:t>Sivesind</a:t>
            </a:r>
            <a:r>
              <a:rPr lang="en-US" sz="1400" dirty="0"/>
              <a:t> </a:t>
            </a:r>
          </a:p>
          <a:p>
            <a:r>
              <a:rPr lang="en-US" sz="1400" dirty="0"/>
              <a:t>Katie </a:t>
            </a:r>
            <a:r>
              <a:rPr lang="en-US" sz="1400" dirty="0" err="1"/>
              <a:t>Ganster</a:t>
            </a:r>
            <a:endParaRPr lang="en-US" sz="1400" dirty="0"/>
          </a:p>
          <a:p>
            <a:r>
              <a:rPr lang="en-US" sz="1400" dirty="0"/>
              <a:t>Brent Wilson</a:t>
            </a:r>
          </a:p>
          <a:p>
            <a:r>
              <a:rPr lang="en-US" sz="1400" dirty="0"/>
              <a:t>Amber </a:t>
            </a:r>
            <a:r>
              <a:rPr lang="en-US" sz="1400" dirty="0" err="1"/>
              <a:t>Hroch</a:t>
            </a:r>
            <a:endParaRPr lang="en-US" sz="1400" dirty="0"/>
          </a:p>
          <a:p>
            <a:r>
              <a:rPr lang="en-US" sz="1400" dirty="0" err="1"/>
              <a:t>Kalina</a:t>
            </a:r>
            <a:r>
              <a:rPr lang="en-US" sz="1400" dirty="0"/>
              <a:t> Hill</a:t>
            </a:r>
          </a:p>
          <a:p>
            <a:r>
              <a:rPr lang="en-US" sz="1400" dirty="0"/>
              <a:t>Linda McLaughlin</a:t>
            </a:r>
          </a:p>
          <a:p>
            <a:r>
              <a:rPr lang="en-US" sz="1400" dirty="0"/>
              <a:t>Maurice Muller-</a:t>
            </a:r>
            <a:r>
              <a:rPr lang="en-US" sz="1400" dirty="0" err="1"/>
              <a:t>Quinhoneiro</a:t>
            </a:r>
            <a:endParaRPr lang="en-US" sz="1400" dirty="0"/>
          </a:p>
          <a:p>
            <a:r>
              <a:rPr lang="en-US" sz="1400" dirty="0"/>
              <a:t>Gabriel Searcy</a:t>
            </a:r>
          </a:p>
          <a:p>
            <a:r>
              <a:rPr lang="en-US" sz="1400" dirty="0"/>
              <a:t>F. Javier Llamas</a:t>
            </a:r>
          </a:p>
        </p:txBody>
      </p:sp>
    </p:spTree>
    <p:extLst>
      <p:ext uri="{BB962C8B-B14F-4D97-AF65-F5344CB8AC3E}">
        <p14:creationId xmlns:p14="http://schemas.microsoft.com/office/powerpoint/2010/main" val="199810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3D9328-D486-4F1A-80A3-914B2487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This </a:t>
            </a:r>
            <a:r>
              <a:rPr lang="en-US" dirty="0"/>
              <a:t>will be a hit!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1350" y="2133600"/>
            <a:ext cx="4036053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86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760"/>
            <a:ext cx="7911084" cy="1325562"/>
          </a:xfrm>
        </p:spPr>
        <p:txBody>
          <a:bodyPr/>
          <a:lstStyle/>
          <a:p>
            <a:r>
              <a:rPr lang="en-US" dirty="0"/>
              <a:t>Purpose of the Annual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90" y="1752593"/>
            <a:ext cx="7848600" cy="510540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/>
              <a:t>To summarize themes and trends among the </a:t>
            </a:r>
            <a:r>
              <a:rPr lang="en-US" sz="2800" dirty="0" smtClean="0"/>
              <a:t>105 </a:t>
            </a:r>
            <a:r>
              <a:rPr lang="en-US" sz="2800" dirty="0"/>
              <a:t>program reviews:</a:t>
            </a:r>
          </a:p>
          <a:p>
            <a:r>
              <a:rPr lang="en-US" sz="2400" dirty="0"/>
              <a:t>Annual Updates Instruction </a:t>
            </a:r>
            <a:r>
              <a:rPr lang="en-US" sz="2400" dirty="0" smtClean="0"/>
              <a:t>58 out of 60</a:t>
            </a:r>
            <a:endParaRPr lang="en-US" sz="2400" dirty="0"/>
          </a:p>
          <a:p>
            <a:r>
              <a:rPr lang="en-US" sz="2400" dirty="0"/>
              <a:t>Annual Updates Non-Instruction 2</a:t>
            </a:r>
            <a:r>
              <a:rPr lang="en-US" sz="2400" dirty="0" smtClean="0"/>
              <a:t>7 out of a possible 45 = includes, Administrative, Student and Academic Affairs areas.</a:t>
            </a:r>
            <a:endParaRPr lang="en-US" sz="2400" dirty="0"/>
          </a:p>
          <a:p>
            <a:r>
              <a:rPr lang="en-US" sz="2400" dirty="0"/>
              <a:t>Total </a:t>
            </a:r>
            <a:r>
              <a:rPr lang="en-US" sz="2400" dirty="0" smtClean="0"/>
              <a:t>85 out of 105 possible.</a:t>
            </a:r>
            <a:endParaRPr lang="en-US" sz="2400" dirty="0"/>
          </a:p>
          <a:p>
            <a:endParaRPr lang="en-US" dirty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357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834884" cy="1295400"/>
          </a:xfrm>
        </p:spPr>
        <p:txBody>
          <a:bodyPr>
            <a:normAutofit/>
          </a:bodyPr>
          <a:lstStyle/>
          <a:p>
            <a:r>
              <a:rPr lang="en-US" dirty="0"/>
              <a:t>Facilitating the Resource Allocation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859" y="1439856"/>
            <a:ext cx="7848600" cy="5105407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To provide information to help decision-making bodies</a:t>
            </a:r>
            <a:endParaRPr lang="en-US" sz="1600" b="1" dirty="0"/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Classified Position Requests = </a:t>
            </a:r>
            <a:r>
              <a:rPr lang="en-US" sz="2000" b="1" dirty="0" smtClean="0">
                <a:solidFill>
                  <a:schemeClr val="tx1"/>
                </a:solidFill>
              </a:rPr>
              <a:t>57 </a:t>
            </a:r>
            <a:endParaRPr lang="en-US" sz="2000" b="1" dirty="0">
              <a:solidFill>
                <a:schemeClr val="tx1"/>
              </a:solidFill>
            </a:endParaRP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Faculty Position Requests = </a:t>
            </a:r>
            <a:r>
              <a:rPr lang="en-US" sz="2000" b="1" dirty="0" smtClean="0">
                <a:solidFill>
                  <a:schemeClr val="tx1"/>
                </a:solidFill>
              </a:rPr>
              <a:t>63</a:t>
            </a:r>
            <a:endParaRPr lang="en-US" sz="2000" b="1" dirty="0">
              <a:solidFill>
                <a:schemeClr val="tx1"/>
              </a:solidFill>
            </a:endParaRP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Facilities Requests = </a:t>
            </a:r>
            <a:r>
              <a:rPr lang="en-US" sz="2000" b="1" dirty="0" smtClean="0">
                <a:solidFill>
                  <a:schemeClr val="tx1"/>
                </a:solidFill>
              </a:rPr>
              <a:t>93 (about 5 work orders)</a:t>
            </a:r>
            <a:endParaRPr lang="en-US" sz="2000" b="1" dirty="0">
              <a:solidFill>
                <a:schemeClr val="tx1"/>
              </a:solidFill>
            </a:endParaRP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ISIT Tech Requests = </a:t>
            </a:r>
            <a:r>
              <a:rPr lang="en-US" sz="2000" b="1" dirty="0" smtClean="0">
                <a:solidFill>
                  <a:schemeClr val="tx1"/>
                </a:solidFill>
              </a:rPr>
              <a:t>105</a:t>
            </a:r>
            <a:endParaRPr lang="en-US" sz="2000" b="1" dirty="0">
              <a:solidFill>
                <a:schemeClr val="tx1"/>
              </a:solidFill>
            </a:endParaRP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Other Equip Requests = </a:t>
            </a:r>
            <a:r>
              <a:rPr lang="en-US" sz="2000" b="1" dirty="0" smtClean="0">
                <a:solidFill>
                  <a:schemeClr val="tx1"/>
                </a:solidFill>
              </a:rPr>
              <a:t>31</a:t>
            </a:r>
            <a:endParaRPr lang="en-US" sz="2000" b="1" dirty="0">
              <a:solidFill>
                <a:schemeClr val="tx1"/>
              </a:solidFill>
            </a:endParaRP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Budget Development Forms Completed = </a:t>
            </a:r>
            <a:r>
              <a:rPr lang="en-US" sz="2000" b="1" dirty="0" smtClean="0">
                <a:solidFill>
                  <a:schemeClr val="tx1"/>
                </a:solidFill>
              </a:rPr>
              <a:t>18</a:t>
            </a:r>
            <a:endParaRPr lang="en-US" sz="2000" b="1" dirty="0">
              <a:solidFill>
                <a:schemeClr val="tx1"/>
              </a:solidFill>
            </a:endParaRPr>
          </a:p>
          <a:p>
            <a:pPr lvl="1"/>
            <a:endParaRPr lang="en-US" sz="2000" b="1" dirty="0"/>
          </a:p>
          <a:p>
            <a:pPr lvl="1"/>
            <a:endParaRPr lang="en-US" sz="1600" b="1" dirty="0"/>
          </a:p>
        </p:txBody>
      </p:sp>
      <p:pic>
        <p:nvPicPr>
          <p:cNvPr id="2050" name="Picture 2" descr="Oprah You Get A Meme | AND YOU GET A RESOURCE! | image tagged in memes,oprah you get a | made w/ Imgflip meme mak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495800"/>
            <a:ext cx="2539999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83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Submission Trends: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/>
              <a:t>Over the past several Program Review cycles, the number of programs included in the Program Review process has increased:</a:t>
            </a:r>
          </a:p>
          <a:p>
            <a:pPr marL="0" lvl="0" indent="0">
              <a:buNone/>
            </a:pPr>
            <a:endParaRPr lang="en-US" sz="1600" dirty="0"/>
          </a:p>
          <a:p>
            <a:pPr lvl="1"/>
            <a:r>
              <a:rPr lang="en-US" sz="2400" dirty="0"/>
              <a:t>2016-17 108 programs: 96% submitted</a:t>
            </a:r>
          </a:p>
          <a:p>
            <a:pPr lvl="1"/>
            <a:r>
              <a:rPr lang="en-US" sz="2400" dirty="0"/>
              <a:t>2017-18 112 programs: 97% submitted</a:t>
            </a:r>
          </a:p>
          <a:p>
            <a:pPr lvl="1"/>
            <a:r>
              <a:rPr lang="en-US" sz="2400" dirty="0"/>
              <a:t>2018-19 119 programs: </a:t>
            </a:r>
            <a:r>
              <a:rPr lang="en-US" sz="2400" dirty="0">
                <a:solidFill>
                  <a:schemeClr val="tx1"/>
                </a:solidFill>
              </a:rPr>
              <a:t>86% submitted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2019-20 85 programs: 88% submitted 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sz="2400" dirty="0"/>
              <a:t>Why turn in your program review?</a:t>
            </a:r>
          </a:p>
        </p:txBody>
      </p:sp>
    </p:spTree>
    <p:extLst>
      <p:ext uri="{BB962C8B-B14F-4D97-AF65-F5344CB8AC3E}">
        <p14:creationId xmlns:p14="http://schemas.microsoft.com/office/powerpoint/2010/main" val="69524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055380" cy="140053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Observations</a:t>
            </a:r>
            <a:br>
              <a:rPr lang="en-US" dirty="0"/>
            </a:br>
            <a:r>
              <a:rPr lang="en-US" sz="2400" dirty="0"/>
              <a:t> </a:t>
            </a:r>
            <a:r>
              <a:rPr lang="en-US" sz="3100" dirty="0"/>
              <a:t>Program Review as an Agent for Change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3914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</a:t>
            </a:r>
          </a:p>
          <a:p>
            <a:pPr lvl="0"/>
            <a:r>
              <a:rPr lang="en-US" dirty="0"/>
              <a:t>Opportunity to promote educational excellence.</a:t>
            </a:r>
            <a:endParaRPr lang="en-US" sz="1400" dirty="0"/>
          </a:p>
          <a:p>
            <a:pPr lvl="0"/>
            <a:r>
              <a:rPr lang="en-US" dirty="0"/>
              <a:t>Improve instruction and services to students.</a:t>
            </a:r>
            <a:endParaRPr lang="en-US" sz="1400" dirty="0"/>
          </a:p>
          <a:p>
            <a:pPr lvl="0"/>
            <a:r>
              <a:rPr lang="en-US" dirty="0"/>
              <a:t>Integrate systems between committees and initiatives.</a:t>
            </a:r>
            <a:endParaRPr lang="en-US" sz="1400" dirty="0"/>
          </a:p>
          <a:p>
            <a:pPr lvl="0"/>
            <a:r>
              <a:rPr lang="en-US" dirty="0"/>
              <a:t>Feedback is a two-way street for </a:t>
            </a:r>
            <a:r>
              <a:rPr lang="en-US" dirty="0" smtClean="0"/>
              <a:t>improvement, which leads to greater potential for resources.</a:t>
            </a:r>
            <a:endParaRPr lang="en-US" sz="1400" dirty="0">
              <a:highlight>
                <a:srgbClr val="FFFF00"/>
              </a:highlight>
            </a:endParaRPr>
          </a:p>
          <a:p>
            <a:pPr lvl="0"/>
            <a:r>
              <a:rPr lang="en-US" dirty="0" err="1"/>
              <a:t>eLumen</a:t>
            </a:r>
            <a:r>
              <a:rPr lang="en-US" dirty="0"/>
              <a:t> to create a user-friendly and meaningful program review process.</a:t>
            </a:r>
            <a:endParaRPr lang="en-US" sz="1400" dirty="0"/>
          </a:p>
          <a:p>
            <a:pPr lvl="0"/>
            <a:r>
              <a:rPr lang="en-US" dirty="0"/>
              <a:t>Accreditation </a:t>
            </a:r>
            <a:endParaRPr lang="en-US" sz="1400" dirty="0"/>
          </a:p>
          <a:p>
            <a:pPr lvl="1"/>
            <a:r>
              <a:rPr lang="en-US" dirty="0"/>
              <a:t>Program Review, resource requests, and budgeting</a:t>
            </a:r>
            <a:endParaRPr lang="en-US" sz="1200" dirty="0"/>
          </a:p>
          <a:p>
            <a:pPr lvl="1"/>
            <a:r>
              <a:rPr lang="en-US" dirty="0"/>
              <a:t>Strategic Directions</a:t>
            </a:r>
            <a:endParaRPr lang="en-US" sz="1200" dirty="0"/>
          </a:p>
          <a:p>
            <a:pPr lvl="1"/>
            <a:r>
              <a:rPr lang="en-US" dirty="0"/>
              <a:t>Closing the loop</a:t>
            </a:r>
            <a:endParaRPr lang="en-US" sz="1200" dirty="0"/>
          </a:p>
          <a:p>
            <a:pPr lvl="1"/>
            <a:r>
              <a:rPr lang="en-US" dirty="0"/>
              <a:t>CCCC Vision for Success</a:t>
            </a:r>
            <a:endParaRPr lang="en-US" sz="1200" dirty="0"/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65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2400300" cy="1600197"/>
          </a:xfrm>
        </p:spPr>
        <p:txBody>
          <a:bodyPr>
            <a:normAutofit fontScale="90000"/>
          </a:bodyPr>
          <a:lstStyle/>
          <a:p>
            <a:r>
              <a:rPr lang="en-US" dirty="0"/>
              <a:t>Changes to the 2019 cycle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81401" y="381000"/>
            <a:ext cx="3906010" cy="62484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 </a:t>
            </a:r>
            <a:endParaRPr lang="en-US" sz="1200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sz="2000" dirty="0"/>
              <a:t>The Annual Update was fully in </a:t>
            </a:r>
            <a:r>
              <a:rPr lang="en-US" sz="2000" dirty="0" err="1"/>
              <a:t>eLumen</a:t>
            </a:r>
            <a:r>
              <a:rPr lang="en-US" sz="2000" dirty="0"/>
              <a:t>!</a:t>
            </a:r>
          </a:p>
          <a:p>
            <a:pPr lvl="0"/>
            <a:r>
              <a:rPr lang="en-US" sz="2000" dirty="0"/>
              <a:t>Program Review was available in spring (instructional) and early summer (non-instructional)</a:t>
            </a:r>
          </a:p>
          <a:p>
            <a:pPr lvl="0"/>
            <a:r>
              <a:rPr lang="en-US" sz="2000" dirty="0"/>
              <a:t>List of programs was more conclusive this year in </a:t>
            </a:r>
            <a:r>
              <a:rPr lang="en-US" sz="2000" dirty="0" err="1"/>
              <a:t>eLumen</a:t>
            </a:r>
            <a:endParaRPr lang="en-US" sz="2000" dirty="0"/>
          </a:p>
          <a:p>
            <a:pPr lvl="0"/>
            <a:r>
              <a:rPr lang="en-US" sz="2000" dirty="0"/>
              <a:t>Program reviews were more relevant to instructional and non-instructional programs.</a:t>
            </a:r>
          </a:p>
          <a:p>
            <a:pPr lvl="0"/>
            <a:r>
              <a:rPr lang="en-US" sz="2000" dirty="0"/>
              <a:t>KCCD Data in Tableau</a:t>
            </a:r>
          </a:p>
          <a:p>
            <a:pPr lvl="0"/>
            <a:r>
              <a:rPr lang="en-US" sz="2000" dirty="0"/>
              <a:t>Administrative Unit Outcomes were aligned with Institutional Learning Outcomes.</a:t>
            </a:r>
          </a:p>
          <a:p>
            <a:pPr lvl="0"/>
            <a:r>
              <a:rPr lang="en-US" sz="2000" dirty="0"/>
              <a:t>CCCC Vision for Success was incorporated in the AU.</a:t>
            </a:r>
            <a:endParaRPr lang="en-US" sz="26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2543530" cy="93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36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3917</TotalTime>
  <Words>709</Words>
  <Application>Microsoft Office PowerPoint</Application>
  <PresentationFormat>On-screen Show (4:3)</PresentationFormat>
  <Paragraphs>140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Bauhaus 93</vt:lpstr>
      <vt:lpstr>Century Schoolbook</vt:lpstr>
      <vt:lpstr>Wingdings 2</vt:lpstr>
      <vt:lpstr>View</vt:lpstr>
      <vt:lpstr>  </vt:lpstr>
      <vt:lpstr>Presented to College Council  </vt:lpstr>
      <vt:lpstr>PRC Members Co-chairs: Stephen Waller, Kim Nickell, Kristin Rabe </vt:lpstr>
      <vt:lpstr> This will be a hit!</vt:lpstr>
      <vt:lpstr>Purpose of the Annual Report</vt:lpstr>
      <vt:lpstr>Facilitating the Resource Allocation Process</vt:lpstr>
      <vt:lpstr>Submission Trends: </vt:lpstr>
      <vt:lpstr>    Observations  Program Review as an Agent for Change </vt:lpstr>
      <vt:lpstr>Changes to the 2019 cycle  </vt:lpstr>
      <vt:lpstr>Trends</vt:lpstr>
      <vt:lpstr>Trends</vt:lpstr>
      <vt:lpstr>Planning for the 2020-21 Cycle</vt:lpstr>
      <vt:lpstr>Planning for the 2020-21 Cycle</vt:lpstr>
      <vt:lpstr>PowerPoint Presentation</vt:lpstr>
      <vt:lpstr>The work continues…</vt:lpstr>
      <vt:lpstr>Programming and Planning a Better BC!  </vt:lpstr>
      <vt:lpstr>PowerPoint Presentation</vt:lpstr>
    </vt:vector>
  </TitlesOfParts>
  <Company>Kern Community College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Review Annual Summary</dc:title>
  <dc:creator>imguser</dc:creator>
  <cp:lastModifiedBy>Kimberly Nickell</cp:lastModifiedBy>
  <cp:revision>237</cp:revision>
  <dcterms:created xsi:type="dcterms:W3CDTF">2014-12-03T22:22:05Z</dcterms:created>
  <dcterms:modified xsi:type="dcterms:W3CDTF">2019-12-05T20:45:00Z</dcterms:modified>
</cp:coreProperties>
</file>