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77" r:id="rId4"/>
    <p:sldId id="279" r:id="rId5"/>
    <p:sldId id="280" r:id="rId6"/>
    <p:sldId id="281" r:id="rId7"/>
    <p:sldId id="282" r:id="rId8"/>
    <p:sldId id="283" r:id="rId9"/>
    <p:sldId id="262" r:id="rId10"/>
    <p:sldId id="261" r:id="rId11"/>
    <p:sldId id="257" r:id="rId12"/>
    <p:sldId id="258" r:id="rId13"/>
    <p:sldId id="259" r:id="rId14"/>
    <p:sldId id="260" r:id="rId15"/>
    <p:sldId id="272" r:id="rId16"/>
    <p:sldId id="273" r:id="rId17"/>
    <p:sldId id="285" r:id="rId18"/>
    <p:sldId id="284" r:id="rId19"/>
    <p:sldId id="274" r:id="rId20"/>
    <p:sldId id="275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B9D11B-1E7E-4BDA-A81D-88D8C74B1129}">
          <p14:sldIdLst>
            <p14:sldId id="256"/>
            <p14:sldId id="263"/>
            <p14:sldId id="277"/>
            <p14:sldId id="279"/>
            <p14:sldId id="280"/>
            <p14:sldId id="281"/>
            <p14:sldId id="282"/>
            <p14:sldId id="283"/>
            <p14:sldId id="262"/>
            <p14:sldId id="261"/>
            <p14:sldId id="257"/>
            <p14:sldId id="258"/>
            <p14:sldId id="259"/>
            <p14:sldId id="260"/>
          </p14:sldIdLst>
        </p14:section>
        <p14:section name="Untitled Section" id="{2B54BA4F-0B37-4CB8-A3E6-1571B5D2E952}">
          <p14:sldIdLst>
            <p14:sldId id="272"/>
            <p14:sldId id="273"/>
            <p14:sldId id="285"/>
            <p14:sldId id="284"/>
            <p14:sldId id="274"/>
            <p14:sldId id="275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2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3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09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8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3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0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64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8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2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CFE7DA-79CD-499A-866A-D1EF23F68B3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9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FE7DA-79CD-499A-866A-D1EF23F68B3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8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CFE7DA-79CD-499A-866A-D1EF23F68B3D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5A29CAE-AE54-4A2A-AD76-707A09C4250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50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ublic.tableau.com/views/GuidedPathwaysMomentumPointsbyLCP/MathFirstYea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C67001C3-9704-4A4C-A9A5-2138C55F7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5207" y="1057522"/>
            <a:ext cx="8696388" cy="192421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Education Pathway</a:t>
            </a:r>
            <a:endParaRPr lang="en-us" b="1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BB7CE51D-6A87-4EF7-98CA-26D74FED2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969" y="4436828"/>
            <a:ext cx="9000876" cy="1415967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Isabel </a:t>
            </a:r>
            <a:r>
              <a:rPr lang="en-US" b="1" dirty="0" err="1" smtClean="0"/>
              <a:t>Castaneda,Bill</a:t>
            </a:r>
            <a:r>
              <a:rPr lang="en-US" b="1" dirty="0" smtClean="0"/>
              <a:t> </a:t>
            </a:r>
            <a:r>
              <a:rPr lang="en-US" b="1" dirty="0" smtClean="0"/>
              <a:t>Chapman &amp; Jessica Wojtysiak</a:t>
            </a:r>
          </a:p>
          <a:p>
            <a:r>
              <a:rPr lang="en-US" b="1" dirty="0" smtClean="0"/>
              <a:t>College Council </a:t>
            </a:r>
          </a:p>
          <a:p>
            <a:r>
              <a:rPr lang="en-US" b="1" dirty="0" smtClean="0"/>
              <a:t>December 6, 2019</a:t>
            </a:r>
            <a:endParaRPr b="1" dirty="0"/>
          </a:p>
        </p:txBody>
      </p:sp>
      <p:pic>
        <p:nvPicPr>
          <p:cNvPr id="7" name="Content Placeholder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7" y="803080"/>
            <a:ext cx="2926080" cy="270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nglish First Year">
            <a:extLst>
              <a:ext uri="{FF2B5EF4-FFF2-40B4-BE49-F238E27FC236}">
                <a16:creationId xmlns:a16="http://schemas.microsoft.com/office/drawing/2014/main" id="{074E5233-A713-4241-A807-0DF52375A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45" y="0"/>
            <a:ext cx="10431301" cy="6316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6256" y="914399"/>
            <a:ext cx="3244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ISS Transfer English Achievement in Year 1: 17%</a:t>
            </a:r>
          </a:p>
          <a:p>
            <a:endParaRPr lang="en-US" sz="2000" dirty="0"/>
          </a:p>
          <a:p>
            <a:r>
              <a:rPr lang="en-US" sz="2000" dirty="0" smtClean="0"/>
              <a:t>EDUC Pathway Degree/Transfer Seekers: 24.1%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11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Math First Year">
            <a:extLst>
              <a:ext uri="{FF2B5EF4-FFF2-40B4-BE49-F238E27FC236}">
                <a16:creationId xmlns:a16="http://schemas.microsoft.com/office/drawing/2014/main" id="{D950C581-0099-434B-AB12-826D42C40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75" y="0"/>
            <a:ext cx="10209855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Math First Year">
            <a:extLst>
              <a:ext uri="{FF2B5EF4-FFF2-40B4-BE49-F238E27FC236}">
                <a16:creationId xmlns:a16="http://schemas.microsoft.com/office/drawing/2014/main" id="{6D3CE481-E2C1-433E-8DEC-494A60C7A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02" y="0"/>
            <a:ext cx="10374269" cy="6281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6256" y="914399"/>
            <a:ext cx="31646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ISS Transfer Math Achievement in Year 1: 12%</a:t>
            </a:r>
          </a:p>
          <a:p>
            <a:endParaRPr lang="en-US" sz="2000" dirty="0"/>
          </a:p>
          <a:p>
            <a:r>
              <a:rPr lang="en-US" sz="2000" dirty="0" smtClean="0"/>
              <a:t>EDUC Pathway Degree/Transfer Seekers: 10%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06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nglish Math First Year">
            <a:extLst>
              <a:ext uri="{FF2B5EF4-FFF2-40B4-BE49-F238E27FC236}">
                <a16:creationId xmlns:a16="http://schemas.microsoft.com/office/drawing/2014/main" id="{6CEB6435-F587-43C6-88E2-9BD41418B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90" y="174929"/>
            <a:ext cx="10104368" cy="61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nglish Math First Year">
            <a:extLst>
              <a:ext uri="{FF2B5EF4-FFF2-40B4-BE49-F238E27FC236}">
                <a16:creationId xmlns:a16="http://schemas.microsoft.com/office/drawing/2014/main" id="{D9D47C1B-7BA0-40D1-9682-8E334911D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24" y="278295"/>
            <a:ext cx="9940397" cy="6018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5080" y="1121133"/>
            <a:ext cx="3244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ISS Transfer English &amp; Math Achievement in Year 1: 7%</a:t>
            </a:r>
          </a:p>
          <a:p>
            <a:endParaRPr lang="en-US" sz="2000" dirty="0"/>
          </a:p>
          <a:p>
            <a:r>
              <a:rPr lang="en-US" sz="2000" dirty="0" smtClean="0"/>
              <a:t>EDUC Pathway Degree/Transfer Seekers: 6.5%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800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Elementary Teacher Education ADT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33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 4th largest degree in 2019 Finish in 4 Cohort</a:t>
            </a:r>
          </a:p>
          <a:p>
            <a:pPr marL="287338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 10</a:t>
            </a:r>
            <a:r>
              <a:rPr lang="en-US" baseline="30000" dirty="0" smtClean="0"/>
              <a:t>th</a:t>
            </a:r>
            <a:r>
              <a:rPr lang="en-US" dirty="0" smtClean="0"/>
              <a:t> Most Popular Degree Overall (Renegade Scorecard)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decorative image for BC and CSUB's Finish in Four p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276" y="3252084"/>
            <a:ext cx="7499366" cy="249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4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the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3200" dirty="0" smtClean="0"/>
              <a:t>Expansion to New Sites </a:t>
            </a:r>
          </a:p>
          <a:p>
            <a:pPr marL="543370" lvl="1" indent="-287338">
              <a:buFont typeface="Arial" panose="020B0604020202020204" pitchFamily="34" charset="0"/>
              <a:buChar char="•"/>
            </a:pPr>
            <a:r>
              <a:rPr lang="en-US" sz="2800" dirty="0" smtClean="0"/>
              <a:t>BC Southwest</a:t>
            </a:r>
          </a:p>
          <a:p>
            <a:pPr marL="543370" lvl="1" indent="-287338">
              <a:buFont typeface="Arial" panose="020B0604020202020204" pitchFamily="34" charset="0"/>
              <a:buChar char="•"/>
            </a:pPr>
            <a:r>
              <a:rPr lang="en-US" sz="2800" dirty="0" smtClean="0"/>
              <a:t>Rural</a:t>
            </a:r>
          </a:p>
          <a:p>
            <a:pPr marL="543370" lvl="1" indent="-287338">
              <a:buFont typeface="Arial" panose="020B0604020202020204" pitchFamily="34" charset="0"/>
              <a:buChar char="•"/>
            </a:pPr>
            <a:r>
              <a:rPr lang="en-US" sz="2800" dirty="0" smtClean="0"/>
              <a:t>Early College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303520" cy="4023360"/>
          </a:xfrm>
        </p:spPr>
        <p:txBody>
          <a:bodyPr/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800" dirty="0"/>
              <a:t>Education Futures 2-year </a:t>
            </a:r>
            <a:r>
              <a:rPr lang="en-US" sz="2800" dirty="0" smtClean="0"/>
              <a:t>Grant</a:t>
            </a:r>
            <a:endParaRPr lang="en-US" sz="2800" dirty="0"/>
          </a:p>
          <a:p>
            <a:pPr marL="543370" lvl="1" indent="-287338">
              <a:buFont typeface="Arial" panose="020B0604020202020204" pitchFamily="34" charset="0"/>
              <a:buChar char="•"/>
            </a:pPr>
            <a:r>
              <a:rPr lang="en-US" sz="2400" dirty="0"/>
              <a:t>Fund Science Labs at BCSW</a:t>
            </a:r>
          </a:p>
          <a:p>
            <a:pPr marL="543370" lvl="1" indent="-287338">
              <a:buFont typeface="Arial" panose="020B0604020202020204" pitchFamily="34" charset="0"/>
              <a:buChar char="•"/>
            </a:pPr>
            <a:r>
              <a:rPr lang="en-US" sz="2400" dirty="0"/>
              <a:t>Monthly Huddle</a:t>
            </a:r>
          </a:p>
          <a:p>
            <a:pPr marL="543370" lvl="1" indent="-287338">
              <a:buFont typeface="Arial" panose="020B0604020202020204" pitchFamily="34" charset="0"/>
              <a:buChar char="•"/>
            </a:pPr>
            <a:r>
              <a:rPr lang="en-US" sz="2400" dirty="0" smtClean="0"/>
              <a:t>L.E.T.S. Teach </a:t>
            </a:r>
            <a:r>
              <a:rPr lang="en-US" sz="2400" dirty="0" smtClean="0"/>
              <a:t>Conference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392" y="4073505"/>
            <a:ext cx="1638365" cy="1638365"/>
          </a:xfrm>
          <a:prstGeom prst="rect">
            <a:avLst/>
          </a:prstGeom>
        </p:spPr>
      </p:pic>
      <p:pic>
        <p:nvPicPr>
          <p:cNvPr id="2050" name="Picture 2" descr="Image result for Bakersfield college southwes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1" y="4578330"/>
            <a:ext cx="5118254" cy="73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P Biology Course Informati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48" y="3978287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Connected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Classroom Visits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How to navigate Starfish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Program Mapper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Staying on the path to completion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Math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English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Complete 15 units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Complete Financial Aid Application &amp; Scholarships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85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4997"/>
          </a:xfrm>
        </p:spPr>
        <p:txBody>
          <a:bodyPr/>
          <a:lstStyle/>
          <a:p>
            <a:r>
              <a:rPr lang="en-US" dirty="0" smtClean="0"/>
              <a:t>Staying Connected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64855" y="1899924"/>
            <a:ext cx="3915388" cy="2443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36" y="1845736"/>
            <a:ext cx="3073434" cy="244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155" y="2177215"/>
            <a:ext cx="3999137" cy="1571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694" y="4504953"/>
            <a:ext cx="9961112" cy="162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11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145280"/>
          </a:xfrm>
        </p:spPr>
        <p:txBody>
          <a:bodyPr>
            <a:normAutofit/>
          </a:bodyPr>
          <a:lstStyle/>
          <a:p>
            <a:pPr marL="338138" indent="-276225">
              <a:buFont typeface="Arial" panose="020B0604020202020204" pitchFamily="34" charset="0"/>
              <a:buChar char="•"/>
            </a:pPr>
            <a:r>
              <a:rPr lang="en-US" sz="2800" dirty="0" smtClean="0"/>
              <a:t>MOUs finalized </a:t>
            </a:r>
            <a:r>
              <a:rPr lang="en-US" sz="2800" dirty="0"/>
              <a:t>for </a:t>
            </a:r>
            <a:r>
              <a:rPr lang="en-US" sz="2800" dirty="0" smtClean="0"/>
              <a:t>Classroom Observations</a:t>
            </a:r>
            <a:endParaRPr lang="en-US" sz="2800" dirty="0"/>
          </a:p>
          <a:p>
            <a:pPr marL="594170" lvl="1" indent="-276225">
              <a:buFont typeface="Arial" panose="020B0604020202020204" pitchFamily="34" charset="0"/>
              <a:buChar char="•"/>
            </a:pPr>
            <a:r>
              <a:rPr lang="en-US" sz="2400" dirty="0" smtClean="0"/>
              <a:t>7 districts, increasing to 10</a:t>
            </a:r>
          </a:p>
          <a:p>
            <a:pPr marL="338138" indent="-276225">
              <a:buFont typeface="Arial" panose="020B0604020202020204" pitchFamily="34" charset="0"/>
              <a:buChar char="•"/>
            </a:pPr>
            <a:r>
              <a:rPr lang="en-US" sz="2800" dirty="0" smtClean="0"/>
              <a:t>Increased Student Placements</a:t>
            </a:r>
          </a:p>
          <a:p>
            <a:pPr marL="594170" lvl="1" indent="-276225">
              <a:buFont typeface="Arial" panose="020B0604020202020204" pitchFamily="34" charset="0"/>
              <a:buChar char="•"/>
            </a:pPr>
            <a:r>
              <a:rPr lang="en-US" sz="2400" dirty="0" smtClean="0"/>
              <a:t>EDUC B24</a:t>
            </a:r>
          </a:p>
          <a:p>
            <a:pPr marL="594170" lvl="1" indent="-276225">
              <a:buFont typeface="Arial" panose="020B0604020202020204" pitchFamily="34" charset="0"/>
              <a:buChar char="•"/>
            </a:pPr>
            <a:r>
              <a:rPr lang="en-US" sz="2400" dirty="0" smtClean="0"/>
              <a:t>CHDV B41</a:t>
            </a:r>
            <a:endParaRPr lang="en-US" sz="2400" dirty="0"/>
          </a:p>
          <a:p>
            <a:endParaRPr lang="en-US" dirty="0" smtClean="0"/>
          </a:p>
        </p:txBody>
      </p:sp>
      <p:pic>
        <p:nvPicPr>
          <p:cNvPr id="4" name="Picture 3" descr="When Do You Need to Formalize Contracts with Your Significant Other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44" y="3364372"/>
            <a:ext cx="5336155" cy="27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Pathway Background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676656" y="1804946"/>
            <a:ext cx="4663440" cy="7633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B5292E"/>
                </a:solidFill>
              </a:rPr>
              <a:t>Certificates</a:t>
            </a:r>
            <a:endParaRPr lang="en-US" sz="3600" b="1" dirty="0">
              <a:solidFill>
                <a:srgbClr val="B5292E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32736" y="2417197"/>
            <a:ext cx="5200153" cy="368940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Child Development Assistant Teacher (JSC)</a:t>
            </a:r>
          </a:p>
          <a:p>
            <a:r>
              <a:rPr lang="en-US" dirty="0" smtClean="0"/>
              <a:t>Child Development Associate Teacher (JSC)</a:t>
            </a:r>
          </a:p>
          <a:p>
            <a:r>
              <a:rPr lang="en-US" dirty="0" smtClean="0"/>
              <a:t>Child Development Master Teacher – Infant/Toddler </a:t>
            </a:r>
            <a:r>
              <a:rPr lang="en-US" dirty="0"/>
              <a:t>(COA)</a:t>
            </a:r>
          </a:p>
          <a:p>
            <a:r>
              <a:rPr lang="en-US" dirty="0" smtClean="0"/>
              <a:t>Child Development Master Teacher- Special Education </a:t>
            </a:r>
            <a:r>
              <a:rPr lang="en-US" dirty="0"/>
              <a:t>(COA)</a:t>
            </a:r>
          </a:p>
          <a:p>
            <a:r>
              <a:rPr lang="en-US" dirty="0" smtClean="0"/>
              <a:t>Child Development Teacher (COA)</a:t>
            </a:r>
          </a:p>
          <a:p>
            <a:r>
              <a:rPr lang="en-US" dirty="0" smtClean="0"/>
              <a:t>Transitional Kindergarten (COA) – </a:t>
            </a:r>
            <a:r>
              <a:rPr lang="en-US" dirty="0" smtClean="0">
                <a:solidFill>
                  <a:srgbClr val="FF0000"/>
                </a:solidFill>
              </a:rPr>
              <a:t>NEW!</a:t>
            </a:r>
          </a:p>
          <a:p>
            <a:r>
              <a:rPr lang="en-US" dirty="0" smtClean="0"/>
              <a:t>Education Paraprofessionals I,II, III (COA) – </a:t>
            </a:r>
            <a:r>
              <a:rPr lang="en-US" dirty="0" smtClean="0">
                <a:solidFill>
                  <a:srgbClr val="FF0000"/>
                </a:solidFill>
              </a:rPr>
              <a:t>New!</a:t>
            </a:r>
          </a:p>
          <a:p>
            <a:r>
              <a:rPr lang="en-US" dirty="0" smtClean="0"/>
              <a:t>Early Care and Education CDCP – </a:t>
            </a:r>
            <a:r>
              <a:rPr lang="en-US" dirty="0" smtClean="0">
                <a:solidFill>
                  <a:srgbClr val="FF0000"/>
                </a:solidFill>
              </a:rPr>
              <a:t>New!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6007608" y="1804946"/>
            <a:ext cx="4663440" cy="76332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B5292E"/>
                </a:solidFill>
              </a:rPr>
              <a:t>Degrees</a:t>
            </a:r>
            <a:endParaRPr lang="en-US" sz="2800" b="1" dirty="0">
              <a:solidFill>
                <a:srgbClr val="B5292E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5876808" y="2568271"/>
            <a:ext cx="5191407" cy="3383119"/>
          </a:xfrm>
        </p:spPr>
        <p:txBody>
          <a:bodyPr/>
          <a:lstStyle/>
          <a:p>
            <a:r>
              <a:rPr lang="en-US" dirty="0" smtClean="0"/>
              <a:t>Early Childhood Education (ADT)</a:t>
            </a:r>
          </a:p>
          <a:p>
            <a:r>
              <a:rPr lang="en-US" dirty="0" smtClean="0"/>
              <a:t>Elementary Teacher Education (ADT)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58" y="4033813"/>
            <a:ext cx="2795313" cy="20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Curriculum Offerings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Courses to be added to Elementary Teacher Education ADT</a:t>
            </a:r>
          </a:p>
          <a:p>
            <a:pPr marL="627063" lvl="1">
              <a:buFont typeface="Arial" panose="020B0604020202020204" pitchFamily="34" charset="0"/>
              <a:buChar char="•"/>
            </a:pPr>
            <a:r>
              <a:rPr lang="en-US" dirty="0" smtClean="0"/>
              <a:t>EDUC B8: Sociocultural Foundations of Education (CSUB Requested) (Fall 2020)</a:t>
            </a:r>
          </a:p>
          <a:p>
            <a:pPr marL="627063" lvl="1">
              <a:buFont typeface="Arial" panose="020B0604020202020204" pitchFamily="34" charset="0"/>
              <a:buChar char="•"/>
            </a:pPr>
            <a:r>
              <a:rPr lang="en-US" dirty="0" smtClean="0"/>
              <a:t>EDUC B9: </a:t>
            </a:r>
            <a:r>
              <a:rPr lang="en-US" dirty="0"/>
              <a:t>Foundations of </a:t>
            </a:r>
            <a:r>
              <a:rPr lang="en-US" dirty="0" smtClean="0"/>
              <a:t>Literacy</a:t>
            </a:r>
          </a:p>
          <a:p>
            <a:pPr marL="627063" lvl="1">
              <a:buFont typeface="Arial" panose="020B0604020202020204" pitchFamily="34" charset="0"/>
              <a:buChar char="•"/>
            </a:pPr>
            <a:r>
              <a:rPr lang="en-US" dirty="0" smtClean="0"/>
              <a:t>EDUC B10: </a:t>
            </a:r>
            <a:r>
              <a:rPr lang="en-US" dirty="0"/>
              <a:t>Foundations of Educational </a:t>
            </a:r>
            <a:r>
              <a:rPr lang="en-US" dirty="0" smtClean="0"/>
              <a:t>Technology</a:t>
            </a:r>
          </a:p>
          <a:p>
            <a:pPr marL="627063"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131" indent="0">
              <a:buNone/>
            </a:pPr>
            <a:r>
              <a:rPr lang="en-US" dirty="0" smtClean="0"/>
              <a:t>New Courses and Program </a:t>
            </a:r>
            <a:r>
              <a:rPr lang="en-US" dirty="0"/>
              <a:t>for Introduction to Early Care and </a:t>
            </a:r>
            <a:r>
              <a:rPr lang="en-US" dirty="0" smtClean="0"/>
              <a:t>Education CDCP</a:t>
            </a:r>
          </a:p>
          <a:p>
            <a:pPr marL="627063" lvl="1">
              <a:buFont typeface="Arial" panose="020B0604020202020204" pitchFamily="34" charset="0"/>
              <a:buChar char="•"/>
            </a:pPr>
            <a:r>
              <a:rPr lang="en-US" dirty="0"/>
              <a:t>CHDV B70NC: Introduction to Careers in Early Childhood Education</a:t>
            </a:r>
            <a:endParaRPr lang="en-US" dirty="0" smtClean="0"/>
          </a:p>
          <a:p>
            <a:pPr marL="627063" lvl="1">
              <a:buFont typeface="Arial" panose="020B0604020202020204" pitchFamily="34" charset="0"/>
              <a:buChar char="•"/>
            </a:pPr>
            <a:r>
              <a:rPr lang="en-US" dirty="0"/>
              <a:t>CHDV B71NC: Early Care Licensing &amp; Workforce Readiness</a:t>
            </a:r>
            <a:endParaRPr lang="en-US" dirty="0" smtClean="0"/>
          </a:p>
          <a:p>
            <a:pPr marL="627063" lvl="1">
              <a:buFont typeface="Arial" panose="020B0604020202020204" pitchFamily="34" charset="0"/>
              <a:buChar char="•"/>
            </a:pPr>
            <a:r>
              <a:rPr lang="en-US" dirty="0"/>
              <a:t>CHDV B72NC: Introduction to Developmentally Appropriate Curriculum</a:t>
            </a:r>
            <a:endParaRPr lang="en-US" dirty="0" smtClean="0"/>
          </a:p>
          <a:p>
            <a:pPr marL="627063"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98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68C21D0-E473-4822-976E-2A142825DF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22C4D8-970B-4A32-B0BD-AAC4366E77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1F4C4C-B5CB-4E95-8A7D-C738E7FFD0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285BEB9-3CB6-46CB-B6A0-CDD92A029B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4D158-A58A-4B42-94E2-8199E20B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Any Questions?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A09FF6-D306-48F0-9FE2-6D393DF96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D57576-8269-466E-A42E-1DE1501F0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BBB3B9-2872-417A-99B2-A5EA624C40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36">
            <a:extLst>
              <a:ext uri="{FF2B5EF4-FFF2-40B4-BE49-F238E27FC236}">
                <a16:creationId xmlns:a16="http://schemas.microsoft.com/office/drawing/2014/main" id="{E1504502-BFFC-4464-9222-5ABB8497D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CD5AA-2DAA-4143-8418-908070C900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69" r="2" b="2"/>
          <a:stretch/>
        </p:blipFill>
        <p:spPr>
          <a:xfrm>
            <a:off x="3720341" y="2601842"/>
            <a:ext cx="2183903" cy="3231109"/>
          </a:xfrm>
          <a:prstGeom prst="rect">
            <a:avLst/>
          </a:prstGeom>
        </p:spPr>
      </p:pic>
      <p:cxnSp>
        <p:nvCxnSpPr>
          <p:cNvPr id="47" name="Straight Connector 38">
            <a:extLst>
              <a:ext uri="{FF2B5EF4-FFF2-40B4-BE49-F238E27FC236}">
                <a16:creationId xmlns:a16="http://schemas.microsoft.com/office/drawing/2014/main" id="{4A91EBED-DA9A-44E5-A3F0-E824D6760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0">
            <a:extLst>
              <a:ext uri="{FF2B5EF4-FFF2-40B4-BE49-F238E27FC236}">
                <a16:creationId xmlns:a16="http://schemas.microsoft.com/office/drawing/2014/main" id="{7A72A22E-6CD3-4831-8890-094D85315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2">
            <a:extLst>
              <a:ext uri="{FF2B5EF4-FFF2-40B4-BE49-F238E27FC236}">
                <a16:creationId xmlns:a16="http://schemas.microsoft.com/office/drawing/2014/main" id="{119804EE-B943-4AA9-8005-4F9743DAA6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Content Placeholder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58" y="948251"/>
            <a:ext cx="2614055" cy="2446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6" y="4217396"/>
            <a:ext cx="2196525" cy="1402246"/>
          </a:xfrm>
          <a:prstGeom prst="rect">
            <a:avLst/>
          </a:prstGeom>
          <a:solidFill>
            <a:srgbClr val="B5292E"/>
          </a:solidFill>
          <a:ln>
            <a:solidFill>
              <a:srgbClr val="B5292E"/>
            </a:solidFill>
          </a:ln>
        </p:spPr>
      </p:pic>
    </p:spTree>
    <p:extLst>
      <p:ext uri="{BB962C8B-B14F-4D97-AF65-F5344CB8AC3E}">
        <p14:creationId xmlns:p14="http://schemas.microsoft.com/office/powerpoint/2010/main" val="12877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Student Count">
            <a:extLst>
              <a:ext uri="{FF2B5EF4-FFF2-40B4-BE49-F238E27FC236}">
                <a16:creationId xmlns:a16="http://schemas.microsoft.com/office/drawing/2014/main" id="{98B8B462-98E2-4237-8789-3C1DD5F7D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4" y="168895"/>
            <a:ext cx="10901238" cy="610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Student Count">
            <a:extLst>
              <a:ext uri="{FF2B5EF4-FFF2-40B4-BE49-F238E27FC236}">
                <a16:creationId xmlns:a16="http://schemas.microsoft.com/office/drawing/2014/main" id="{A9D28222-183F-4659-8A6A-4EAF15FC2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8" y="64839"/>
            <a:ext cx="10991353" cy="612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15 Units First Term">
            <a:extLst>
              <a:ext uri="{FF2B5EF4-FFF2-40B4-BE49-F238E27FC236}">
                <a16:creationId xmlns:a16="http://schemas.microsoft.com/office/drawing/2014/main" id="{E33BAA77-1C8A-4883-B996-5F6E0585E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72" y="116658"/>
            <a:ext cx="10746988" cy="602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15 Units First Term">
            <a:extLst>
              <a:ext uri="{FF2B5EF4-FFF2-40B4-BE49-F238E27FC236}">
                <a16:creationId xmlns:a16="http://schemas.microsoft.com/office/drawing/2014/main" id="{D798BA83-B60E-4C98-A35F-B295F6D8B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8" y="64839"/>
            <a:ext cx="10967499" cy="610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30 Units First Year">
            <a:extLst>
              <a:ext uri="{FF2B5EF4-FFF2-40B4-BE49-F238E27FC236}">
                <a16:creationId xmlns:a16="http://schemas.microsoft.com/office/drawing/2014/main" id="{78E56BBB-A82A-47E1-AC32-A38BCE493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29" y="148463"/>
            <a:ext cx="10522226" cy="58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30 Units First Year">
            <a:extLst>
              <a:ext uri="{FF2B5EF4-FFF2-40B4-BE49-F238E27FC236}">
                <a16:creationId xmlns:a16="http://schemas.microsoft.com/office/drawing/2014/main" id="{33C47C3C-B0B1-4F1F-A72F-488101C70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62" y="231816"/>
            <a:ext cx="10388655" cy="578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nglish First Year">
            <a:extLst>
              <a:ext uri="{FF2B5EF4-FFF2-40B4-BE49-F238E27FC236}">
                <a16:creationId xmlns:a16="http://schemas.microsoft.com/office/drawing/2014/main" id="{D211C606-0E6B-41C5-AAE6-7416129E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91" y="0"/>
            <a:ext cx="10287248" cy="626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B40D2B"/>
      </a:accent1>
      <a:accent2>
        <a:srgbClr val="B40D2B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10583</TotalTime>
  <Words>332</Words>
  <Application>Microsoft Office PowerPoint</Application>
  <PresentationFormat>Widescreen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Retrospect</vt:lpstr>
      <vt:lpstr>Education Pathway</vt:lpstr>
      <vt:lpstr>Education Pathway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Elementary Teacher Education ADT</vt:lpstr>
      <vt:lpstr>Growing the Pathway</vt:lpstr>
      <vt:lpstr>Staying Connected </vt:lpstr>
      <vt:lpstr>Staying Connected</vt:lpstr>
      <vt:lpstr>Fieldwork</vt:lpstr>
      <vt:lpstr>Increase Curriculum Offerings 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Pathway</dc:title>
  <dc:creator>Jessica Wojtysiak</dc:creator>
  <cp:lastModifiedBy>Isabel Castaneda</cp:lastModifiedBy>
  <cp:revision>30</cp:revision>
  <dcterms:created xsi:type="dcterms:W3CDTF">2019-09-24T15:30:48Z</dcterms:created>
  <dcterms:modified xsi:type="dcterms:W3CDTF">2019-12-05T17:49:39Z</dcterms:modified>
</cp:coreProperties>
</file>