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rim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mpt Bold" panose="020B0604020202020204" charset="-34"/>
      <p:regular r:id="rId30"/>
      <p:bold r:id="rId31"/>
      <p:italic r:id="rId32"/>
      <p:boldItalic r:id="rId33"/>
    </p:embeddedFont>
    <p:embeddedFont>
      <p:font typeface="Prompt Light" panose="020B0604020202020204" charset="-34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7136" y="-641932"/>
            <a:ext cx="11570864" cy="11570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5368" y="9258300"/>
            <a:ext cx="5321598" cy="84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0" i="0" spc="224">
                <a:solidFill>
                  <a:srgbClr val="FFFFFF"/>
                </a:solidFill>
                <a:latin typeface="Prompt Light"/>
              </a:rPr>
              <a:t>MARISA MARQUEZ</a:t>
            </a:r>
          </a:p>
          <a:p>
            <a:pPr>
              <a:lnSpc>
                <a:spcPts val="3360"/>
              </a:lnSpc>
            </a:pPr>
            <a:r>
              <a:rPr lang="en-US" sz="2800" b="0" i="0" spc="224">
                <a:solidFill>
                  <a:srgbClr val="FFFFFF"/>
                </a:solidFill>
                <a:latin typeface="Prompt Light"/>
              </a:rPr>
              <a:t>MARK OSEA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5368" y="4232515"/>
            <a:ext cx="13049221" cy="465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 b="0" i="0" spc="-240">
                <a:solidFill>
                  <a:srgbClr val="FFFFFF"/>
                </a:solidFill>
                <a:latin typeface="Prompt Bold"/>
              </a:rPr>
              <a:t>UCTPs:</a:t>
            </a:r>
          </a:p>
          <a:p>
            <a:pPr>
              <a:lnSpc>
                <a:spcPts val="12000"/>
              </a:lnSpc>
            </a:pPr>
            <a:r>
              <a:rPr lang="en-US" sz="12000" b="0" i="0" spc="-240">
                <a:solidFill>
                  <a:srgbClr val="FFFFFF"/>
                </a:solidFill>
                <a:latin typeface="Prompt Bold"/>
              </a:rPr>
              <a:t>Expanding Inclusive Access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5368" y="335915"/>
            <a:ext cx="4348015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October 18,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3223657" y="4090116"/>
            <a:ext cx="9174059" cy="140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Program Mapper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CHEMISTRY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03525" y="1685806"/>
            <a:ext cx="6869916" cy="6212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02"/>
          <a:stretch>
            <a:fillRect/>
          </a:stretch>
        </p:blipFill>
        <p:spPr>
          <a:xfrm>
            <a:off x="9637843" y="1685806"/>
            <a:ext cx="8253892" cy="6212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3547232" y="4195143"/>
            <a:ext cx="9056615" cy="140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Program Mapper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COMPUTER SCIENCE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1856" y="1464915"/>
            <a:ext cx="6848252" cy="68646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10185" y="1464915"/>
            <a:ext cx="8893142" cy="6864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3857414" y="4153040"/>
            <a:ext cx="9686502" cy="1380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Program Mapper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PHYSICS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43155" y="1518614"/>
            <a:ext cx="7801948" cy="65094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9887" y="1518614"/>
            <a:ext cx="8175999" cy="6509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285875" y="5988454"/>
            <a:ext cx="3269846" cy="3269846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285875" y="4095810"/>
            <a:ext cx="3269846" cy="326984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863151" y="-595149"/>
            <a:ext cx="3269846" cy="326984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17582" y="8652077"/>
            <a:ext cx="3269846" cy="3269846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127628" y="-1634923"/>
            <a:ext cx="3269846" cy="3269846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989454" y="8652077"/>
            <a:ext cx="3269846" cy="3269846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49048" y="3329289"/>
            <a:ext cx="7000814" cy="3628422"/>
            <a:chOff x="0" y="0"/>
            <a:chExt cx="9334418" cy="483789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52400"/>
              <a:ext cx="9334418" cy="1464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8000" b="0" i="0" spc="-80">
                  <a:solidFill>
                    <a:srgbClr val="FFFFFF"/>
                  </a:solidFill>
                  <a:latin typeface="Prompt Bold"/>
                </a:rPr>
                <a:t> Why UCTPs? 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641855"/>
              <a:ext cx="9288877" cy="2196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9"/>
                </a:lnSpc>
              </a:pPr>
              <a:r>
                <a:rPr lang="en-US" sz="3400" i="0" spc="204">
                  <a:solidFill>
                    <a:srgbClr val="FFFFFF"/>
                  </a:solidFill>
                  <a:latin typeface="Prompt Bold"/>
                </a:rPr>
                <a:t>CHEMISTRY AND PHYSICS ASSOCIATE IN SCIENCE </a:t>
              </a:r>
            </a:p>
            <a:p>
              <a:pPr algn="ctr">
                <a:lnSpc>
                  <a:spcPts val="4420"/>
                </a:lnSpc>
              </a:pPr>
              <a:r>
                <a:rPr lang="en-US" sz="3400" i="0" spc="204">
                  <a:solidFill>
                    <a:srgbClr val="FFFFFF"/>
                  </a:solidFill>
                  <a:latin typeface="Prompt Bold"/>
                </a:rPr>
                <a:t>PILOT PROJECT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49862" y="971550"/>
            <a:ext cx="10246724" cy="82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Prompt Light"/>
              </a:rPr>
              <a:t>Similar to the ADTs developed for the CSU system, a UCTP guaranteed admission is to the UC system, not one individual campus.</a:t>
            </a:r>
          </a:p>
          <a:p>
            <a:pPr marL="0" lvl="0" indent="0">
              <a:lnSpc>
                <a:spcPts val="2099"/>
              </a:lnSpc>
              <a:buFont typeface="Arial"/>
              <a:buChar char="•"/>
            </a:pPr>
            <a:endParaRPr lang="en-US" sz="3499">
              <a:solidFill>
                <a:srgbClr val="FFFFFF"/>
              </a:solidFill>
              <a:latin typeface="Prompt Light"/>
            </a:endParaRP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Prompt Light"/>
              </a:rPr>
              <a:t>The student that earns a UCTP degree: </a:t>
            </a:r>
          </a:p>
          <a:p>
            <a:pPr marL="0" lvl="0" indent="0">
              <a:lnSpc>
                <a:spcPts val="2099"/>
              </a:lnSpc>
              <a:buFont typeface="Arial"/>
              <a:buChar char="•"/>
            </a:pPr>
            <a:endParaRPr lang="en-US" sz="3499">
              <a:solidFill>
                <a:srgbClr val="FFFFFF"/>
              </a:solidFill>
              <a:latin typeface="Prompt Light"/>
            </a:endParaRPr>
          </a:p>
          <a:p>
            <a:pPr marL="577850" lvl="1" indent="-288925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Prompt Light"/>
              </a:rPr>
              <a:t>Completes lower division preparation in the major of Chemistry or Physics</a:t>
            </a:r>
          </a:p>
          <a:p>
            <a:pPr>
              <a:lnSpc>
                <a:spcPts val="2099"/>
              </a:lnSpc>
              <a:spcBef>
                <a:spcPct val="0"/>
              </a:spcBef>
            </a:pPr>
            <a:endParaRPr lang="en-US" sz="3499">
              <a:solidFill>
                <a:srgbClr val="FFFFFF"/>
              </a:solidFill>
              <a:latin typeface="Prompt Light"/>
            </a:endParaRPr>
          </a:p>
          <a:p>
            <a:pPr marL="577850" lvl="1" indent="-288925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Prompt Light"/>
              </a:rPr>
              <a:t>Is guaranteed admission to the UC system with a minimum 3.5 GPA</a:t>
            </a:r>
          </a:p>
          <a:p>
            <a:pPr>
              <a:lnSpc>
                <a:spcPts val="2099"/>
              </a:lnSpc>
              <a:spcBef>
                <a:spcPct val="0"/>
              </a:spcBef>
            </a:pPr>
            <a:endParaRPr lang="en-US" sz="3499">
              <a:solidFill>
                <a:srgbClr val="FFFFFF"/>
              </a:solidFill>
              <a:latin typeface="Prompt Light"/>
            </a:endParaRPr>
          </a:p>
          <a:p>
            <a:pPr marL="577850" lvl="1" indent="-288925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Prompt Light"/>
              </a:rPr>
              <a:t>Should be able to graduate within two years of attending a UC at full time status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3499">
              <a:solidFill>
                <a:srgbClr val="FFFFFF"/>
              </a:solidFill>
              <a:latin typeface="Prompt Light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3499">
              <a:solidFill>
                <a:srgbClr val="FFFFFF"/>
              </a:solidFill>
              <a:latin typeface="Promp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594456" y="-1965272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155772" y="5085627"/>
            <a:ext cx="3549544" cy="35495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369228" y="9150667"/>
            <a:ext cx="3549544" cy="3549544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162183" y="1380554"/>
            <a:ext cx="14729450" cy="668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Prompt Light"/>
              </a:rPr>
              <a:t>CHEMISTRY UCTP vs. ADT: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endParaRPr lang="en-US" sz="4000" b="1">
              <a:solidFill>
                <a:srgbClr val="FFFFFF"/>
              </a:solidFill>
              <a:latin typeface="Prompt Light"/>
            </a:endParaRP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Inclusion of general education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endParaRPr lang="en-US" sz="4000">
              <a:solidFill>
                <a:srgbClr val="FFFFFF"/>
              </a:solidFill>
              <a:latin typeface="Prompt Light"/>
            </a:endParaRPr>
          </a:p>
          <a:p>
            <a:pPr marL="0" lvl="0" indent="0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Addition of:</a:t>
            </a:r>
          </a:p>
          <a:p>
            <a:pPr marL="660400" lvl="1" indent="-330200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Third semester of calculus-based Physics course</a:t>
            </a:r>
          </a:p>
          <a:p>
            <a:pPr marL="660400" lvl="1" indent="-330200" algn="l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Multivariable Calculus</a:t>
            </a: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Differential Equations or Linear Equations (as a selection)</a:t>
            </a:r>
          </a:p>
          <a:p>
            <a:pPr algn="ctr">
              <a:lnSpc>
                <a:spcPts val="8651"/>
              </a:lnSpc>
              <a:spcBef>
                <a:spcPct val="0"/>
              </a:spcBef>
            </a:pPr>
            <a:endParaRPr lang="en-US" sz="4000">
              <a:solidFill>
                <a:srgbClr val="FFFFFF"/>
              </a:solidFill>
              <a:latin typeface="Promp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-641932"/>
            <a:ext cx="11570864" cy="11570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3345" y="514350"/>
            <a:ext cx="7024394" cy="9258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08459" y="514350"/>
            <a:ext cx="7039267" cy="925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74772" y="-746072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513228" y="5897911"/>
            <a:ext cx="3549544" cy="3549544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073812" y="-2266209"/>
            <a:ext cx="3549544" cy="35495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14707" y="8229600"/>
            <a:ext cx="3549544" cy="354954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257800" y="1714500"/>
            <a:ext cx="8374032" cy="643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Prompt Light"/>
              </a:rPr>
              <a:t>PHYSICS UCTP vs. ADT: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endParaRPr lang="en-US" sz="4000" b="1" dirty="0">
              <a:solidFill>
                <a:srgbClr val="FFFFFF"/>
              </a:solidFill>
              <a:latin typeface="Prompt Light"/>
            </a:endParaRP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Prompt Light"/>
              </a:rPr>
              <a:t>Inclusion of general education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FFFFFF"/>
              </a:solidFill>
              <a:latin typeface="Prompt Light"/>
            </a:endParaRPr>
          </a:p>
          <a:p>
            <a:pPr algn="l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Prompt Light"/>
              </a:rPr>
              <a:t>Addition of:</a:t>
            </a:r>
          </a:p>
          <a:p>
            <a:pPr marL="660400" lvl="1" indent="-330200" algn="l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Prompt Light"/>
              </a:rPr>
              <a:t>One year of General Chemistry</a:t>
            </a:r>
          </a:p>
          <a:p>
            <a:pPr marL="660400" lvl="1" indent="-330200">
              <a:lnSpc>
                <a:spcPts val="5600"/>
              </a:lnSpc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Prompt Light"/>
              </a:rPr>
              <a:t>Differential Equations</a:t>
            </a:r>
          </a:p>
          <a:p>
            <a:pPr marL="660400" lvl="1" indent="-330200" algn="l">
              <a:lnSpc>
                <a:spcPts val="5600"/>
              </a:lnSpc>
              <a:spcBef>
                <a:spcPct val="0"/>
              </a:spcBef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Prompt Light"/>
              </a:rPr>
              <a:t>Linear Equations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43604" y="720105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72343" y="8897921"/>
            <a:ext cx="3549544" cy="3549544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99768" y="-746072"/>
            <a:ext cx="3549544" cy="35495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5940" y="530260"/>
            <a:ext cx="6934552" cy="92264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530260"/>
            <a:ext cx="7000409" cy="9226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419600" y="-2168369"/>
            <a:ext cx="3650938" cy="3650938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462531" y="7432831"/>
            <a:ext cx="3650938" cy="3650938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96769" y="8276158"/>
            <a:ext cx="3650938" cy="365093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2221" y="2336193"/>
            <a:ext cx="4851110" cy="140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2221" y="5097907"/>
            <a:ext cx="7378229" cy="692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2221" y="6826005"/>
            <a:ext cx="4851110" cy="14501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8607" y="4451424"/>
            <a:ext cx="1452084" cy="13385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8607" y="6881803"/>
            <a:ext cx="1452084" cy="13385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8607" y="2404976"/>
            <a:ext cx="1452084" cy="13385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099115" y="760574"/>
            <a:ext cx="772177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FFFFFF"/>
                </a:solidFill>
                <a:latin typeface="Prompt Light"/>
              </a:rPr>
              <a:t>UCTP Process at BC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43604" y="720105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72343" y="8897921"/>
            <a:ext cx="3549544" cy="3549544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99768" y="-746072"/>
            <a:ext cx="3549544" cy="35495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2090915"/>
            <a:ext cx="16215360" cy="6807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850" lvl="1" indent="-2889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Prompt Light"/>
              </a:rPr>
              <a:t>Students who obtain the UCTP will also meet same discipline ADT requirements (IGETC) to receive a guaranteed admission to one CSU.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Prompt Light"/>
            </a:endParaRPr>
          </a:p>
          <a:p>
            <a:pPr marL="577850" lvl="1" indent="-2889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Prompt Light"/>
              </a:rPr>
              <a:t>Students may earn this degree whether they meet the 3.5 GPA or not.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Prompt Light"/>
            </a:endParaRPr>
          </a:p>
          <a:p>
            <a:pPr marL="577850" lvl="1" indent="-2889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Prompt Light"/>
              </a:rPr>
              <a:t>Students who do not meet with GPA requirement are still eligible to apply to the UC system, but they will not be covered under the transfer guarantee. </a:t>
            </a:r>
          </a:p>
          <a:p>
            <a:pPr algn="l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Prompt Light"/>
            </a:endParaRPr>
          </a:p>
          <a:p>
            <a:pPr marL="577850" lvl="1" indent="-2889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Prompt Light"/>
              </a:rPr>
              <a:t>Students will still be competitive at a number of UC campuses with a GPA below the 3.5 threshold.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2086" y="641350"/>
            <a:ext cx="588051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UCTP Added Benefits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0" y="-641932"/>
            <a:ext cx="11570864" cy="1157086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79484" y="1587284"/>
            <a:ext cx="10729033" cy="6631940"/>
            <a:chOff x="0" y="0"/>
            <a:chExt cx="14305377" cy="8842587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4305377" cy="7220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i="0" spc="84">
                  <a:solidFill>
                    <a:srgbClr val="FFFFFF"/>
                  </a:solidFill>
                  <a:latin typeface="Prompt Light"/>
                </a:rPr>
                <a:t>Transfer has become such a popular route to a UC education that nearly one in three UC undergrads comes from a community college. </a:t>
              </a:r>
            </a:p>
            <a:p>
              <a:pPr>
                <a:lnSpc>
                  <a:spcPts val="5460"/>
                </a:lnSpc>
              </a:pPr>
              <a:endParaRPr lang="en-US" sz="4200" i="0" spc="84">
                <a:solidFill>
                  <a:srgbClr val="FFFFFF"/>
                </a:solidFill>
                <a:latin typeface="Prompt Light"/>
              </a:endParaRPr>
            </a:p>
            <a:p>
              <a:pPr>
                <a:lnSpc>
                  <a:spcPts val="5200"/>
                </a:lnSpc>
              </a:pPr>
              <a:r>
                <a:rPr lang="en-US" sz="4000" i="0" spc="80">
                  <a:solidFill>
                    <a:srgbClr val="FFFFFF"/>
                  </a:solidFill>
                  <a:latin typeface="Prompt Light"/>
                </a:rPr>
                <a:t>UC is working to streamline the transfer process and support the educational success of transfer students.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167159"/>
              <a:ext cx="14305377" cy="675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b="0" i="0" spc="320">
                  <a:solidFill>
                    <a:srgbClr val="FFFFFF"/>
                  </a:solidFill>
                  <a:latin typeface="Prompt Light"/>
                </a:rPr>
                <a:t>-JANET NAPOLITANO, UC PRESIDENT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184916" y="1809750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446461" y="7869558"/>
            <a:ext cx="3549544" cy="35495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259300" y="6737456"/>
            <a:ext cx="3549544" cy="3549544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98716" y="1237478"/>
            <a:ext cx="3304637" cy="4694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77907" y="1237478"/>
            <a:ext cx="3502511" cy="46940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528143" y="7463793"/>
            <a:ext cx="6802041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QUESTIONS or COMMENTS?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5327" r="15327"/>
          <a:stretch>
            <a:fillRect/>
          </a:stretch>
        </p:blipFill>
        <p:spPr>
          <a:xfrm>
            <a:off x="2103084" y="1279052"/>
            <a:ext cx="3226279" cy="4652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9910" y="942975"/>
            <a:ext cx="722818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b="0" i="0">
                <a:solidFill>
                  <a:srgbClr val="FFFFFF"/>
                </a:solidFill>
                <a:latin typeface="Prompt Light"/>
              </a:rPr>
              <a:t>Trend in BC Transfers to UC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284365" y="-1774772"/>
            <a:ext cx="3549544" cy="354954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738456" y="8512228"/>
            <a:ext cx="3549544" cy="3549544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746072" y="5944965"/>
            <a:ext cx="3549544" cy="3549544"/>
            <a:chOff x="0" y="0"/>
            <a:chExt cx="1708150" cy="17081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144000" y="4195385"/>
            <a:ext cx="0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144000" y="5336228"/>
            <a:ext cx="0" cy="42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119528" y="9296072"/>
            <a:ext cx="137160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rompt Light"/>
              </a:rPr>
              <a:t>Source: UC Information Center Data Warehouse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076397"/>
            <a:ext cx="16230600" cy="6733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0" y="-641932"/>
            <a:ext cx="11570864" cy="11570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79276" y="942975"/>
            <a:ext cx="1272944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b="0" i="0">
                <a:solidFill>
                  <a:srgbClr val="FFFFFF"/>
                </a:solidFill>
                <a:latin typeface="Prompt Light"/>
              </a:rPr>
              <a:t>BC Transfers to Specific UC Campuses in Fall 2018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271599"/>
            <a:ext cx="16230600" cy="67333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86000" y="9396586"/>
            <a:ext cx="137160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rompt Light"/>
              </a:rPr>
              <a:t>Source: UC Information Center Data Warehouse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184916" y="1809750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446461" y="7869558"/>
            <a:ext cx="3549544" cy="354954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259300" y="6737456"/>
            <a:ext cx="3549544" cy="3549544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779276" y="624369"/>
            <a:ext cx="12729449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0" i="0">
                <a:solidFill>
                  <a:srgbClr val="FFFFFF"/>
                </a:solidFill>
                <a:latin typeface="Prompt Light"/>
              </a:rPr>
              <a:t>BC Transfers to Specific UC Campuses in Fall 2018 in UC STEM Pathways STEM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50318"/>
            <a:ext cx="16230600" cy="67333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03084" y="9445893"/>
            <a:ext cx="137160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rompt Light"/>
              </a:rPr>
              <a:t>Source: UC Information Center Data Warehouse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43604" y="720105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872343" y="8897921"/>
            <a:ext cx="3549544" cy="3549544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499768" y="-746072"/>
            <a:ext cx="3549544" cy="35495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79276" y="643905"/>
            <a:ext cx="1272944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000" b="0" i="0">
                <a:solidFill>
                  <a:srgbClr val="FFFFFF"/>
                </a:solidFill>
                <a:latin typeface="Prompt Light"/>
              </a:rPr>
              <a:t>Fall 2018 UC STEM Pathways Transfers-</a:t>
            </a:r>
          </a:p>
          <a:p>
            <a:pPr algn="ctr">
              <a:lnSpc>
                <a:spcPts val="5600"/>
              </a:lnSpc>
            </a:pPr>
            <a:r>
              <a:rPr lang="en-US" sz="4000" b="0" i="0">
                <a:solidFill>
                  <a:srgbClr val="FFFFFF"/>
                </a:solidFill>
                <a:latin typeface="Prompt Light"/>
              </a:rPr>
              <a:t>Detail By Campus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627" r="668" b="4416"/>
          <a:stretch>
            <a:fillRect/>
          </a:stretch>
        </p:blipFill>
        <p:spPr>
          <a:xfrm>
            <a:off x="1028700" y="2803472"/>
            <a:ext cx="16122152" cy="62622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03084" y="9445893"/>
            <a:ext cx="137160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rompt Light"/>
              </a:rPr>
              <a:t>Source: UC Information Center Data Warehouse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419600" y="-2168369"/>
            <a:ext cx="3650938" cy="3650938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CD4939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462531" y="7432831"/>
            <a:ext cx="3650938" cy="3650938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796769" y="8276158"/>
            <a:ext cx="3650938" cy="365093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130987" y="639445"/>
            <a:ext cx="11152027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Prompt Light"/>
              </a:rPr>
              <a:t>31 Associate Degrees for Transfer at BC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774" t="1517" r="969" b="1517"/>
          <a:stretch>
            <a:fillRect/>
          </a:stretch>
        </p:blipFill>
        <p:spPr>
          <a:xfrm>
            <a:off x="4262747" y="1599657"/>
            <a:ext cx="8492711" cy="7995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74772" y="-746072"/>
            <a:ext cx="3549544" cy="3549544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32D7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6513228" y="5897911"/>
            <a:ext cx="3549544" cy="3549544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3E50A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073812" y="-2266209"/>
            <a:ext cx="3549544" cy="354954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14707" y="8229600"/>
            <a:ext cx="3549544" cy="354954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695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74772" y="1350586"/>
            <a:ext cx="14066451" cy="282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2"/>
              </a:lnSpc>
            </a:pPr>
            <a:r>
              <a:rPr lang="en-US" sz="4001">
                <a:solidFill>
                  <a:srgbClr val="FFFFFF"/>
                </a:solidFill>
                <a:latin typeface="Prompt Light"/>
              </a:rPr>
              <a:t>20 UC Transfer Pathways provides a clear roadmap to prepare for the major at BC </a:t>
            </a:r>
          </a:p>
          <a:p>
            <a:pPr>
              <a:lnSpc>
                <a:spcPts val="5602"/>
              </a:lnSpc>
            </a:pPr>
            <a:endParaRPr lang="en-US" sz="4001">
              <a:solidFill>
                <a:srgbClr val="FFFFFF"/>
              </a:solidFill>
              <a:latin typeface="Prompt Light"/>
            </a:endParaRPr>
          </a:p>
          <a:p>
            <a:pPr>
              <a:lnSpc>
                <a:spcPts val="5602"/>
              </a:lnSpc>
            </a:pPr>
            <a:endParaRPr lang="en-US" sz="4001">
              <a:solidFill>
                <a:srgbClr val="FFFFFF"/>
              </a:solidFill>
              <a:latin typeface="Prompt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13746" y="3749608"/>
            <a:ext cx="4479687" cy="479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Anthropology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Biochemistry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 b="1">
                <a:solidFill>
                  <a:srgbClr val="38B6FF"/>
                </a:solidFill>
                <a:latin typeface="Prompt Light"/>
              </a:rPr>
              <a:t>BIOLOGY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Business Adminstrattion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Cell Biology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 b="1">
                <a:solidFill>
                  <a:srgbClr val="38B6FF"/>
                </a:solidFill>
                <a:latin typeface="Prompt Light"/>
              </a:rPr>
              <a:t>CHEMISTRY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Communication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 b="1">
                <a:solidFill>
                  <a:srgbClr val="38B6FF"/>
                </a:solidFill>
                <a:latin typeface="Prompt Light"/>
              </a:rPr>
              <a:t>COMPUTER SCIENCE</a:t>
            </a:r>
          </a:p>
          <a:p>
            <a:pPr marL="453203" lvl="1" indent="-226601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Economics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Electrical Engineering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3138" y="3749608"/>
            <a:ext cx="4429519" cy="479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English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History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 b="1">
                <a:solidFill>
                  <a:srgbClr val="38B6FF"/>
                </a:solidFill>
                <a:latin typeface="Prompt Light"/>
              </a:rPr>
              <a:t>MATHEMATICS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Mechanical Engineering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Molecular Biology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Philosophy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 b="1">
                <a:solidFill>
                  <a:srgbClr val="38B6FF"/>
                </a:solidFill>
                <a:latin typeface="Prompt Light"/>
              </a:rPr>
              <a:t>PHYSICS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Political science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Psychology</a:t>
            </a:r>
          </a:p>
          <a:p>
            <a:pPr marL="453203" lvl="1" indent="-226602">
              <a:lnSpc>
                <a:spcPts val="3843"/>
              </a:lnSpc>
              <a:buFont typeface="Arial"/>
              <a:buChar char="•"/>
            </a:pPr>
            <a:r>
              <a:rPr lang="en-US" sz="2745">
                <a:solidFill>
                  <a:srgbClr val="FFFFFF"/>
                </a:solidFill>
                <a:latin typeface="Prompt Light"/>
              </a:rPr>
              <a:t>Sociology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t="575" r="2893" b="575"/>
          <a:stretch>
            <a:fillRect/>
          </a:stretch>
        </p:blipFill>
        <p:spPr>
          <a:xfrm>
            <a:off x="10728925" y="2803472"/>
            <a:ext cx="6530375" cy="6519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2991635" y="4184447"/>
            <a:ext cx="8743469" cy="1404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Program Mapper 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Arimo"/>
              </a:rPr>
              <a:t>BIOLOGY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2476" y="1723331"/>
            <a:ext cx="6875006" cy="63264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88841" y="1723331"/>
            <a:ext cx="6928989" cy="6326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Custom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Arimo</vt:lpstr>
      <vt:lpstr>Prompt Light</vt:lpstr>
      <vt:lpstr>Prompt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McDowell Digital Media, Inc.</dc:title>
  <dc:creator>martiscio10</dc:creator>
  <cp:lastModifiedBy>Jennifer Serratt</cp:lastModifiedBy>
  <cp:revision>2</cp:revision>
  <dcterms:created xsi:type="dcterms:W3CDTF">2006-08-16T00:00:00Z</dcterms:created>
  <dcterms:modified xsi:type="dcterms:W3CDTF">2019-10-18T04:47:08Z</dcterms:modified>
  <dc:identifier>DADok9gFaj8</dc:identifier>
</cp:coreProperties>
</file>