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6" r:id="rId6"/>
    <p:sldId id="265" r:id="rId7"/>
    <p:sldId id="260" r:id="rId8"/>
    <p:sldId id="261" r:id="rId9"/>
    <p:sldId id="263" r:id="rId10"/>
    <p:sldId id="262" r:id="rId11"/>
    <p:sldId id="267" r:id="rId12"/>
    <p:sldId id="269"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witter.com/RuralHE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kersfieldcollege.edu/president/heal"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t>Heal:  Rural Health Equity and Learning Collaborative </a:t>
            </a:r>
          </a:p>
        </p:txBody>
      </p:sp>
      <p:sp>
        <p:nvSpPr>
          <p:cNvPr id="3" name="Subtitle 2"/>
          <p:cNvSpPr>
            <a:spLocks noGrp="1"/>
          </p:cNvSpPr>
          <p:nvPr>
            <p:ph type="subTitle" idx="1"/>
          </p:nvPr>
        </p:nvSpPr>
        <p:spPr/>
        <p:txBody>
          <a:bodyPr/>
          <a:lstStyle/>
          <a:p>
            <a:r>
              <a:rPr lang="en-US" dirty="0"/>
              <a:t>Presentation to College Council – October 4, 2019</a:t>
            </a:r>
          </a:p>
          <a:p>
            <a:r>
              <a:rPr lang="en-US" sz="2400" dirty="0">
                <a:latin typeface="Cambria" panose="02040503050406030204" pitchFamily="18" charset="0"/>
                <a:ea typeface="Cambria" panose="02040503050406030204" pitchFamily="18" charset="0"/>
              </a:rPr>
              <a:t>Cindy Collier AND Norma Rojas-Mora</a:t>
            </a:r>
          </a:p>
        </p:txBody>
      </p:sp>
    </p:spTree>
    <p:extLst>
      <p:ext uri="{BB962C8B-B14F-4D97-AF65-F5344CB8AC3E}">
        <p14:creationId xmlns:p14="http://schemas.microsoft.com/office/powerpoint/2010/main" val="2631091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Goals</a:t>
            </a:r>
          </a:p>
        </p:txBody>
      </p:sp>
      <p:sp>
        <p:nvSpPr>
          <p:cNvPr id="3" name="Content Placeholder 2"/>
          <p:cNvSpPr>
            <a:spLocks noGrp="1"/>
          </p:cNvSpPr>
          <p:nvPr>
            <p:ph sz="quarter" idx="13"/>
          </p:nvPr>
        </p:nvSpPr>
        <p:spPr/>
        <p:txBody>
          <a:bodyPr>
            <a:normAutofit fontScale="85000" lnSpcReduction="20000"/>
          </a:bodyPr>
          <a:lstStyle/>
          <a:p>
            <a:pPr lvl="0"/>
            <a:r>
              <a:rPr lang="en-US" dirty="0"/>
              <a:t>Build regional awareness and visibility of HEAL </a:t>
            </a:r>
          </a:p>
          <a:p>
            <a:pPr lvl="1"/>
            <a:r>
              <a:rPr lang="en-US" dirty="0">
                <a:hlinkClick r:id="rId2"/>
              </a:rPr>
              <a:t>https://twitter.com/RuralHEAL</a:t>
            </a:r>
            <a:r>
              <a:rPr lang="en-US" dirty="0"/>
              <a:t> </a:t>
            </a:r>
          </a:p>
          <a:p>
            <a:pPr lvl="0"/>
            <a:r>
              <a:rPr lang="en-US" dirty="0"/>
              <a:t>Recruit and increase HEAL partnerships</a:t>
            </a:r>
          </a:p>
          <a:p>
            <a:pPr lvl="0"/>
            <a:r>
              <a:rPr lang="en-US" dirty="0"/>
              <a:t>Lead and direct the narrative regarding opportunities/projects for improving rural health in Central Valley communities</a:t>
            </a:r>
          </a:p>
          <a:p>
            <a:pPr lvl="0"/>
            <a:r>
              <a:rPr lang="en-US" dirty="0"/>
              <a:t>Identify and secure grant funding to finance opportunities for HEAL to implement the initiative’s short-term strategies and long-term goals</a:t>
            </a:r>
          </a:p>
          <a:p>
            <a:pPr lvl="0"/>
            <a:r>
              <a:rPr lang="en-US" dirty="0"/>
              <a:t>Host 3 regional rural health convening's with HEAL partners and community leaders to grow awareness and position of HEAL as a key participant in addressing rural health equity, workforce, and education</a:t>
            </a:r>
          </a:p>
          <a:p>
            <a:pPr lvl="1"/>
            <a:r>
              <a:rPr lang="en-US" dirty="0"/>
              <a:t>Hold the Date – November 22, 2019</a:t>
            </a:r>
          </a:p>
        </p:txBody>
      </p:sp>
    </p:spTree>
    <p:extLst>
      <p:ext uri="{BB962C8B-B14F-4D97-AF65-F5344CB8AC3E}">
        <p14:creationId xmlns:p14="http://schemas.microsoft.com/office/powerpoint/2010/main" val="228504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3643" y="685800"/>
            <a:ext cx="3527628" cy="2023252"/>
          </a:xfrm>
        </p:spPr>
        <p:txBody>
          <a:bodyPr/>
          <a:lstStyle/>
          <a:p>
            <a:r>
              <a:rPr lang="en-US" dirty="0"/>
              <a:t>Partnerships</a:t>
            </a:r>
          </a:p>
        </p:txBody>
      </p:sp>
      <p:pic>
        <p:nvPicPr>
          <p:cNvPr id="4" name="Content Placeholder 3"/>
          <p:cNvPicPr>
            <a:picLocks noGrp="1" noChangeAspect="1"/>
          </p:cNvPicPr>
          <p:nvPr>
            <p:ph sz="quarter" idx="13"/>
          </p:nvPr>
        </p:nvPicPr>
        <p:blipFill>
          <a:blip r:embed="rId2"/>
          <a:stretch>
            <a:fillRect/>
          </a:stretch>
        </p:blipFill>
        <p:spPr>
          <a:xfrm>
            <a:off x="5158126" y="1753646"/>
            <a:ext cx="5738640" cy="3175304"/>
          </a:xfrm>
          <a:prstGeom prst="rect">
            <a:avLst/>
          </a:prstGeom>
        </p:spPr>
      </p:pic>
      <p:sp>
        <p:nvSpPr>
          <p:cNvPr id="6" name="Text Placeholder 5"/>
          <p:cNvSpPr>
            <a:spLocks noGrp="1"/>
          </p:cNvSpPr>
          <p:nvPr>
            <p:ph type="body" sz="half" idx="2"/>
          </p:nvPr>
        </p:nvSpPr>
        <p:spPr>
          <a:xfrm>
            <a:off x="693642" y="2709052"/>
            <a:ext cx="3527629" cy="2665533"/>
          </a:xfrm>
        </p:spPr>
        <p:txBody>
          <a:bodyPr/>
          <a:lstStyle/>
          <a:p>
            <a:pPr algn="l"/>
            <a:r>
              <a:rPr lang="en-US" dirty="0">
                <a:hlinkClick r:id="rId3"/>
              </a:rPr>
              <a:t>https://www.bakersfieldcollege.edu/president/heal</a:t>
            </a:r>
            <a:r>
              <a:rPr lang="en-US" dirty="0"/>
              <a:t> </a:t>
            </a:r>
          </a:p>
        </p:txBody>
      </p:sp>
    </p:spTree>
    <p:extLst>
      <p:ext uri="{BB962C8B-B14F-4D97-AF65-F5344CB8AC3E}">
        <p14:creationId xmlns:p14="http://schemas.microsoft.com/office/powerpoint/2010/main" val="100577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Opportunities for engagement</a:t>
            </a:r>
          </a:p>
        </p:txBody>
      </p:sp>
      <p:sp>
        <p:nvSpPr>
          <p:cNvPr id="3" name="Content Placeholder 2"/>
          <p:cNvSpPr>
            <a:spLocks noGrp="1"/>
          </p:cNvSpPr>
          <p:nvPr>
            <p:ph sz="quarter" idx="13"/>
          </p:nvPr>
        </p:nvSpPr>
        <p:spPr/>
        <p:txBody>
          <a:bodyPr/>
          <a:lstStyle/>
          <a:p>
            <a:r>
              <a:rPr lang="en-US" dirty="0"/>
              <a:t>Host Regional </a:t>
            </a:r>
            <a:r>
              <a:rPr lang="en-US" dirty="0" err="1"/>
              <a:t>convenings</a:t>
            </a:r>
            <a:r>
              <a:rPr lang="en-US" dirty="0"/>
              <a:t> to discuss poverty, health equity, economic development, and education.</a:t>
            </a:r>
          </a:p>
          <a:p>
            <a:r>
              <a:rPr lang="en-US" dirty="0"/>
              <a:t>1</a:t>
            </a:r>
            <a:r>
              <a:rPr lang="en-US" baseline="30000" dirty="0"/>
              <a:t>st</a:t>
            </a:r>
            <a:r>
              <a:rPr lang="en-US" dirty="0"/>
              <a:t> Convening will be coordinated in partnership with the National Academy of Sciences</a:t>
            </a:r>
          </a:p>
          <a:p>
            <a:pPr lvl="1"/>
            <a:r>
              <a:rPr lang="en-US" dirty="0"/>
              <a:t>Date:	November 22, 2019</a:t>
            </a:r>
          </a:p>
          <a:p>
            <a:pPr lvl="1"/>
            <a:r>
              <a:rPr lang="en-US" dirty="0"/>
              <a:t>Time:	9:00am-2:00PM</a:t>
            </a:r>
          </a:p>
          <a:p>
            <a:pPr lvl="1"/>
            <a:r>
              <a:rPr lang="en-US" dirty="0"/>
              <a:t>Location:	Delano (TBD)</a:t>
            </a:r>
          </a:p>
          <a:p>
            <a:pPr lvl="1"/>
            <a:r>
              <a:rPr lang="en-US" dirty="0"/>
              <a:t>Topics:	poverty, air Quality, Substance Abuse, Economic Development, Education/workforce</a:t>
            </a:r>
          </a:p>
        </p:txBody>
      </p:sp>
    </p:spTree>
    <p:extLst>
      <p:ext uri="{BB962C8B-B14F-4D97-AF65-F5344CB8AC3E}">
        <p14:creationId xmlns:p14="http://schemas.microsoft.com/office/powerpoint/2010/main" val="201537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Local projects</a:t>
            </a:r>
          </a:p>
        </p:txBody>
      </p:sp>
      <p:sp>
        <p:nvSpPr>
          <p:cNvPr id="3" name="Content Placeholder 2"/>
          <p:cNvSpPr>
            <a:spLocks noGrp="1"/>
          </p:cNvSpPr>
          <p:nvPr>
            <p:ph sz="quarter" idx="13"/>
          </p:nvPr>
        </p:nvSpPr>
        <p:spPr/>
        <p:txBody>
          <a:bodyPr>
            <a:normAutofit fontScale="92500" lnSpcReduction="10000"/>
          </a:bodyPr>
          <a:lstStyle/>
          <a:p>
            <a:r>
              <a:rPr lang="en-US" dirty="0"/>
              <a:t>Establishment of a Delano Wellness Program leveraging our Public Health Pathway and Industry Partners</a:t>
            </a:r>
          </a:p>
          <a:p>
            <a:pPr lvl="1"/>
            <a:r>
              <a:rPr lang="en-US" dirty="0"/>
              <a:t>Address Healthy People 2020 priorities</a:t>
            </a:r>
          </a:p>
          <a:p>
            <a:pPr lvl="2"/>
            <a:r>
              <a:rPr lang="en-US" dirty="0"/>
              <a:t>Nutrition and Weight status, diabetes, Heart disease and stroke</a:t>
            </a:r>
          </a:p>
          <a:p>
            <a:pPr lvl="1"/>
            <a:r>
              <a:rPr lang="en-US" dirty="0"/>
              <a:t>Utilizes Health Belief Model to create Behavior Change</a:t>
            </a:r>
          </a:p>
          <a:p>
            <a:r>
              <a:rPr lang="en-US" dirty="0"/>
              <a:t>Establishment of a Wellness program for Bakersfield College’s Main Campus in partnership with SGA and Dignity</a:t>
            </a:r>
          </a:p>
          <a:p>
            <a:r>
              <a:rPr lang="en-US" dirty="0"/>
              <a:t>Develop a blueprint for ARVIN in partnership with Industry Partners, leveraging Bakersfield College’s campus by 2023</a:t>
            </a:r>
          </a:p>
        </p:txBody>
      </p:sp>
    </p:spTree>
    <p:extLst>
      <p:ext uri="{BB962C8B-B14F-4D97-AF65-F5344CB8AC3E}">
        <p14:creationId xmlns:p14="http://schemas.microsoft.com/office/powerpoint/2010/main" val="169134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Development Projects</a:t>
            </a:r>
          </a:p>
        </p:txBody>
      </p:sp>
      <p:sp>
        <p:nvSpPr>
          <p:cNvPr id="3" name="Content Placeholder 2"/>
          <p:cNvSpPr>
            <a:spLocks noGrp="1"/>
          </p:cNvSpPr>
          <p:nvPr>
            <p:ph sz="quarter" idx="13"/>
          </p:nvPr>
        </p:nvSpPr>
        <p:spPr/>
        <p:txBody>
          <a:bodyPr>
            <a:normAutofit fontScale="92500" lnSpcReduction="10000"/>
          </a:bodyPr>
          <a:lstStyle/>
          <a:p>
            <a:r>
              <a:rPr lang="en-US" dirty="0"/>
              <a:t>Identify and establish workforce development strategies in allied health/public health</a:t>
            </a:r>
          </a:p>
          <a:p>
            <a:r>
              <a:rPr lang="en-US" dirty="0"/>
              <a:t>BC’s Nursing Program has secured approval from the Board of Nursing to increase enrollment in the Registered Nursing Program</a:t>
            </a:r>
          </a:p>
          <a:p>
            <a:pPr lvl="1"/>
            <a:r>
              <a:rPr lang="en-US" dirty="0"/>
              <a:t>Program has implemented dual enrollment program with 4 year colleges so that students complete an Associate and Bachelors degree simultaneously</a:t>
            </a:r>
          </a:p>
          <a:p>
            <a:r>
              <a:rPr lang="en-US" dirty="0"/>
              <a:t>Public Health Sciences is beginning conversations with UC Merced 1+2+1 program</a:t>
            </a:r>
          </a:p>
          <a:p>
            <a:r>
              <a:rPr lang="en-US" dirty="0"/>
              <a:t>Establishment of Nurse Assistant programs in Wasco and McFarland</a:t>
            </a:r>
          </a:p>
          <a:p>
            <a:r>
              <a:rPr lang="en-US" dirty="0"/>
              <a:t>Focus on providing early college opportunities in Health Science for our Rural communities</a:t>
            </a:r>
          </a:p>
        </p:txBody>
      </p:sp>
    </p:spTree>
    <p:extLst>
      <p:ext uri="{BB962C8B-B14F-4D97-AF65-F5344CB8AC3E}">
        <p14:creationId xmlns:p14="http://schemas.microsoft.com/office/powerpoint/2010/main" val="41716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Health equity?</a:t>
            </a:r>
          </a:p>
        </p:txBody>
      </p:sp>
      <p:sp>
        <p:nvSpPr>
          <p:cNvPr id="3" name="Content Placeholder 2"/>
          <p:cNvSpPr>
            <a:spLocks noGrp="1"/>
          </p:cNvSpPr>
          <p:nvPr>
            <p:ph sz="quarter" idx="13"/>
          </p:nvPr>
        </p:nvSpPr>
        <p:spPr/>
        <p:txBody>
          <a:bodyPr/>
          <a:lstStyle/>
          <a:p>
            <a:r>
              <a:rPr lang="en-US" dirty="0"/>
              <a:t>Health equity means that everyone has a fair and just opportunity to be as healthy as possible. This requires removing obstacles to health such as poverty, discrimination, and their consequences.</a:t>
            </a:r>
          </a:p>
          <a:p>
            <a:pPr marL="0" indent="0" algn="ctr">
              <a:buNone/>
            </a:pPr>
            <a:endParaRPr lang="en-US" dirty="0"/>
          </a:p>
          <a:p>
            <a:pPr marL="0" indent="0" algn="ctr">
              <a:buNone/>
            </a:pPr>
            <a:r>
              <a:rPr lang="en-US" dirty="0"/>
              <a:t>Mission</a:t>
            </a:r>
          </a:p>
          <a:p>
            <a:pPr marL="0" indent="0" algn="ctr">
              <a:buNone/>
            </a:pPr>
            <a:r>
              <a:rPr lang="en-US" dirty="0"/>
              <a:t> To lift the voices of rural communities of the san Joaquin valley by connecting available resources and bringing about policy changes needed to improve rural health</a:t>
            </a:r>
          </a:p>
          <a:p>
            <a:endParaRPr lang="en-US" dirty="0"/>
          </a:p>
        </p:txBody>
      </p:sp>
    </p:spTree>
    <p:extLst>
      <p:ext uri="{BB962C8B-B14F-4D97-AF65-F5344CB8AC3E}">
        <p14:creationId xmlns:p14="http://schemas.microsoft.com/office/powerpoint/2010/main" val="408871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1284316"/>
          </a:xfrm>
        </p:spPr>
        <p:txBody>
          <a:bodyPr/>
          <a:lstStyle/>
          <a:p>
            <a:r>
              <a:rPr lang="en-US" dirty="0"/>
              <a:t>Heal Advisory committee</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13413" y="1102370"/>
            <a:ext cx="6034087" cy="2775680"/>
          </a:xfrm>
        </p:spPr>
      </p:pic>
      <p:sp>
        <p:nvSpPr>
          <p:cNvPr id="4" name="Text Placeholder 3"/>
          <p:cNvSpPr>
            <a:spLocks noGrp="1"/>
          </p:cNvSpPr>
          <p:nvPr>
            <p:ph type="body" sz="half" idx="2"/>
          </p:nvPr>
        </p:nvSpPr>
        <p:spPr>
          <a:xfrm>
            <a:off x="693642" y="1970116"/>
            <a:ext cx="4126861" cy="3404469"/>
          </a:xfrm>
        </p:spPr>
        <p:txBody>
          <a:bodyPr>
            <a:normAutofit fontScale="92500"/>
          </a:bodyPr>
          <a:lstStyle/>
          <a:p>
            <a:pPr marL="285750" indent="-285750" algn="l">
              <a:buFont typeface="Arial" panose="020B0604020202020204" pitchFamily="34" charset="0"/>
              <a:buChar char="•"/>
            </a:pPr>
            <a:r>
              <a:rPr lang="en-US" dirty="0"/>
              <a:t>The Rural HEAL Advisory Committee is a regional representation of partners working to improve the lives of rural residents. Partners pictured here represent UC Merced, UC San Francisco at Fresno, Central Valley Health Policy Institute, Central Valley medical professionals, and Bakersfield College Health and Workforce training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805" y="4235656"/>
            <a:ext cx="1331913" cy="452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020" y="4207490"/>
            <a:ext cx="968608" cy="7991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56" y="4207490"/>
            <a:ext cx="1229663" cy="34430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8131" y="4207490"/>
            <a:ext cx="1365349" cy="273070"/>
          </a:xfrm>
          <a:prstGeom prst="rect">
            <a:avLst/>
          </a:prstGeom>
        </p:spPr>
      </p:pic>
    </p:spTree>
    <p:extLst>
      <p:ext uri="{BB962C8B-B14F-4D97-AF65-F5344CB8AC3E}">
        <p14:creationId xmlns:p14="http://schemas.microsoft.com/office/powerpoint/2010/main" val="15638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2634"/>
            <a:ext cx="6345302" cy="1055716"/>
          </a:xfrm>
        </p:spPr>
        <p:txBody>
          <a:bodyPr>
            <a:normAutofit fontScale="90000"/>
          </a:bodyPr>
          <a:lstStyle/>
          <a:p>
            <a:r>
              <a:rPr lang="en-US" dirty="0"/>
              <a:t>About the Rural heal collaborative</a:t>
            </a:r>
          </a:p>
        </p:txBody>
      </p:sp>
      <p:sp>
        <p:nvSpPr>
          <p:cNvPr id="14" name="Picture Placeholder 13"/>
          <p:cNvSpPr>
            <a:spLocks noGrp="1"/>
          </p:cNvSpPr>
          <p:nvPr>
            <p:ph type="pic" idx="1"/>
          </p:nvPr>
        </p:nvSpPr>
        <p:spPr/>
      </p:sp>
      <p:sp>
        <p:nvSpPr>
          <p:cNvPr id="15" name="Text Placeholder 14"/>
          <p:cNvSpPr>
            <a:spLocks noGrp="1"/>
          </p:cNvSpPr>
          <p:nvPr>
            <p:ph type="body" sz="half" idx="2"/>
          </p:nvPr>
        </p:nvSpPr>
        <p:spPr>
          <a:xfrm>
            <a:off x="685801" y="1338350"/>
            <a:ext cx="6345301" cy="3733183"/>
          </a:xfrm>
        </p:spPr>
        <p:txBody>
          <a:bodyPr>
            <a:normAutofit fontScale="92500" lnSpcReduction="10000"/>
          </a:bodyPr>
          <a:lstStyle/>
          <a:p>
            <a:pPr marL="285750" indent="-285750" algn="l">
              <a:buFont typeface="Arial" panose="020B0604020202020204" pitchFamily="34" charset="0"/>
              <a:buChar char="•"/>
            </a:pPr>
            <a:r>
              <a:rPr lang="en-US" dirty="0"/>
              <a:t>Rural HEAL Collaborative partners are passionate about improving health, education and economic outcomes in rural communities throughout the San Joaquin Valley. Our methodology for engagement takes the shape of effective partnerships, which are essential for community-based solutions for advancing health equity</a:t>
            </a:r>
          </a:p>
          <a:p>
            <a:pPr marL="285750" indent="-285750" algn="l">
              <a:buFont typeface="Arial" panose="020B0604020202020204" pitchFamily="34" charset="0"/>
              <a:buChar char="•"/>
            </a:pPr>
            <a:r>
              <a:rPr lang="en-US" dirty="0"/>
              <a:t>The 26,000-square miles from Merced to Kern counties constitute a significant population of low-income rural residents with the nation's lowest educational attainment. The lack of education translates to reduced employment opportunities, increased poverty, and limited access to healthcare.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779" y="85070"/>
            <a:ext cx="3411311" cy="4752937"/>
          </a:xfrm>
          <a:prstGeom prst="rect">
            <a:avLst/>
          </a:prstGeom>
        </p:spPr>
      </p:pic>
    </p:spTree>
    <p:extLst>
      <p:ext uri="{BB962C8B-B14F-4D97-AF65-F5344CB8AC3E}">
        <p14:creationId xmlns:p14="http://schemas.microsoft.com/office/powerpoint/2010/main" val="398569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American Human Development Index</a:t>
            </a:r>
          </a:p>
        </p:txBody>
      </p:sp>
      <p:pic>
        <p:nvPicPr>
          <p:cNvPr id="10" name="Content Placeholder 9"/>
          <p:cNvPicPr>
            <a:picLocks noGrp="1" noChangeAspect="1"/>
          </p:cNvPicPr>
          <p:nvPr>
            <p:ph sz="quarter" idx="13"/>
          </p:nvPr>
        </p:nvPicPr>
        <p:blipFill>
          <a:blip r:embed="rId2"/>
          <a:stretch>
            <a:fillRect/>
          </a:stretch>
        </p:blipFill>
        <p:spPr>
          <a:xfrm>
            <a:off x="1736249" y="1660098"/>
            <a:ext cx="3351140" cy="3715178"/>
          </a:xfrm>
          <a:prstGeom prst="rect">
            <a:avLst/>
          </a:prstGeom>
        </p:spPr>
      </p:pic>
      <p:sp>
        <p:nvSpPr>
          <p:cNvPr id="8" name="Text Placeholder 7"/>
          <p:cNvSpPr>
            <a:spLocks noGrp="1"/>
          </p:cNvSpPr>
          <p:nvPr>
            <p:ph sz="quarter" idx="14"/>
          </p:nvPr>
        </p:nvSpPr>
        <p:spPr/>
        <p:txBody>
          <a:bodyPr>
            <a:normAutofit/>
          </a:bodyPr>
          <a:lstStyle/>
          <a:p>
            <a:pPr marL="285750" indent="-285750" algn="l">
              <a:buFont typeface="Arial" panose="020B0604020202020204" pitchFamily="34" charset="0"/>
              <a:buChar char="•"/>
            </a:pPr>
            <a:r>
              <a:rPr lang="en-US" dirty="0"/>
              <a:t>Composite measure of well-being and opportunity</a:t>
            </a:r>
          </a:p>
          <a:p>
            <a:pPr marL="742950" lvl="1" indent="-285750"/>
            <a:r>
              <a:rPr lang="en-US" dirty="0"/>
              <a:t>Health – measured by life expectancy</a:t>
            </a:r>
          </a:p>
          <a:p>
            <a:pPr marL="742950" lvl="1" indent="-285750"/>
            <a:r>
              <a:rPr lang="en-US" dirty="0"/>
              <a:t>Knowledge – measured by school enrollment and degree attainment</a:t>
            </a:r>
          </a:p>
          <a:p>
            <a:pPr marL="742950" lvl="1" indent="-285750"/>
            <a:r>
              <a:rPr lang="en-US" dirty="0"/>
              <a:t>Standard of living – measured by median earnings of all workers 16 and older</a:t>
            </a:r>
          </a:p>
        </p:txBody>
      </p:sp>
    </p:spTree>
    <p:extLst>
      <p:ext uri="{BB962C8B-B14F-4D97-AF65-F5344CB8AC3E}">
        <p14:creationId xmlns:p14="http://schemas.microsoft.com/office/powerpoint/2010/main" val="122452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valley outlook</a:t>
            </a:r>
          </a:p>
        </p:txBody>
      </p:sp>
      <p:sp>
        <p:nvSpPr>
          <p:cNvPr id="5" name="Text Placeholder 4"/>
          <p:cNvSpPr>
            <a:spLocks noGrp="1"/>
          </p:cNvSpPr>
          <p:nvPr>
            <p:ph type="body" idx="1"/>
          </p:nvPr>
        </p:nvSpPr>
        <p:spPr/>
        <p:txBody>
          <a:bodyPr/>
          <a:lstStyle/>
          <a:p>
            <a:pPr algn="ctr"/>
            <a:r>
              <a:rPr lang="en-US" dirty="0"/>
              <a:t>Unemployment</a:t>
            </a:r>
          </a:p>
        </p:txBody>
      </p:sp>
      <p:pic>
        <p:nvPicPr>
          <p:cNvPr id="9" name="Content Placeholder 8"/>
          <p:cNvPicPr>
            <a:picLocks noGrp="1" noChangeAspect="1"/>
          </p:cNvPicPr>
          <p:nvPr>
            <p:ph sz="quarter" idx="13"/>
          </p:nvPr>
        </p:nvPicPr>
        <p:blipFill>
          <a:blip r:embed="rId2"/>
          <a:stretch>
            <a:fillRect/>
          </a:stretch>
        </p:blipFill>
        <p:spPr>
          <a:xfrm>
            <a:off x="868003" y="2862263"/>
            <a:ext cx="4723531" cy="2513012"/>
          </a:xfrm>
          <a:prstGeom prst="rect">
            <a:avLst/>
          </a:prstGeom>
        </p:spPr>
      </p:pic>
      <p:sp>
        <p:nvSpPr>
          <p:cNvPr id="6" name="Text Placeholder 5"/>
          <p:cNvSpPr>
            <a:spLocks noGrp="1"/>
          </p:cNvSpPr>
          <p:nvPr>
            <p:ph type="body" sz="quarter" idx="3"/>
          </p:nvPr>
        </p:nvSpPr>
        <p:spPr/>
        <p:txBody>
          <a:bodyPr/>
          <a:lstStyle/>
          <a:p>
            <a:pPr algn="ctr"/>
            <a:r>
              <a:rPr lang="en-US" dirty="0"/>
              <a:t>Poverty</a:t>
            </a:r>
          </a:p>
        </p:txBody>
      </p:sp>
      <p:pic>
        <p:nvPicPr>
          <p:cNvPr id="10" name="Content Placeholder 9"/>
          <p:cNvPicPr>
            <a:picLocks noGrp="1" noChangeAspect="1"/>
          </p:cNvPicPr>
          <p:nvPr>
            <p:ph sz="quarter" idx="14"/>
          </p:nvPr>
        </p:nvPicPr>
        <p:blipFill>
          <a:blip r:embed="rId3"/>
          <a:stretch>
            <a:fillRect/>
          </a:stretch>
        </p:blipFill>
        <p:spPr>
          <a:xfrm>
            <a:off x="6233513" y="2862263"/>
            <a:ext cx="4609711" cy="2513012"/>
          </a:xfrm>
          <a:prstGeom prst="rect">
            <a:avLst/>
          </a:prstGeom>
        </p:spPr>
      </p:pic>
    </p:spTree>
    <p:extLst>
      <p:ext uri="{BB962C8B-B14F-4D97-AF65-F5344CB8AC3E}">
        <p14:creationId xmlns:p14="http://schemas.microsoft.com/office/powerpoint/2010/main" val="234008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Strategic priorities</a:t>
            </a:r>
          </a:p>
        </p:txBody>
      </p:sp>
      <p:sp>
        <p:nvSpPr>
          <p:cNvPr id="6" name="Content Placeholder 5"/>
          <p:cNvSpPr>
            <a:spLocks noGrp="1"/>
          </p:cNvSpPr>
          <p:nvPr>
            <p:ph sz="quarter" idx="13"/>
          </p:nvPr>
        </p:nvSpPr>
        <p:spPr/>
        <p:txBody>
          <a:bodyPr>
            <a:normAutofit fontScale="85000" lnSpcReduction="10000"/>
          </a:bodyPr>
          <a:lstStyle/>
          <a:p>
            <a:r>
              <a:rPr lang="en-US" dirty="0"/>
              <a:t>Advocate for Rural Health and Healthy Communities by informing policy makers and stakeholders about Central Valley circumstances</a:t>
            </a:r>
          </a:p>
          <a:p>
            <a:r>
              <a:rPr lang="en-US" dirty="0"/>
              <a:t>Launch pilot studies designed to create regional outreach toolkits and trainings addressing rural health, food security, and well-being</a:t>
            </a:r>
          </a:p>
          <a:p>
            <a:r>
              <a:rPr lang="en-US" dirty="0"/>
              <a:t>Strengthen the regional workforce and economy</a:t>
            </a:r>
          </a:p>
          <a:p>
            <a:r>
              <a:rPr lang="en-US" dirty="0"/>
              <a:t>Engage in regional dialog to engender policy creation at the national level</a:t>
            </a:r>
          </a:p>
          <a:p>
            <a:r>
              <a:rPr lang="en-US" dirty="0"/>
              <a:t>Enhance rural economic and community growth across the nation through a linked network of information, resources and political action</a:t>
            </a:r>
          </a:p>
          <a:p>
            <a:r>
              <a:rPr lang="en-US" dirty="0"/>
              <a:t>Generate funding to ensure that resources are commensurate with rural community needs.</a:t>
            </a:r>
          </a:p>
        </p:txBody>
      </p:sp>
    </p:spTree>
    <p:extLst>
      <p:ext uri="{BB962C8B-B14F-4D97-AF65-F5344CB8AC3E}">
        <p14:creationId xmlns:p14="http://schemas.microsoft.com/office/powerpoint/2010/main" val="31447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 and initiatives</a:t>
            </a:r>
          </a:p>
        </p:txBody>
      </p:sp>
      <p:sp>
        <p:nvSpPr>
          <p:cNvPr id="3" name="Content Placeholder 2"/>
          <p:cNvSpPr>
            <a:spLocks noGrp="1"/>
          </p:cNvSpPr>
          <p:nvPr>
            <p:ph sz="quarter" idx="13"/>
          </p:nvPr>
        </p:nvSpPr>
        <p:spPr/>
        <p:txBody>
          <a:bodyPr>
            <a:normAutofit/>
          </a:bodyPr>
          <a:lstStyle/>
          <a:p>
            <a:r>
              <a:rPr lang="en-US" dirty="0"/>
              <a:t>to address regional inequities in educational attainment, meet regional workforce demands, and improve community wellness using a three-pronged approach:</a:t>
            </a:r>
          </a:p>
          <a:p>
            <a:pPr lvl="1"/>
            <a:r>
              <a:rPr lang="en-US" dirty="0"/>
              <a:t>Develop and scale regionally high demand high wage pathways in education and health sciences</a:t>
            </a:r>
          </a:p>
          <a:p>
            <a:pPr lvl="1"/>
            <a:r>
              <a:rPr lang="en-US" dirty="0"/>
              <a:t>Establish programs that meet rural workforce development needs</a:t>
            </a:r>
          </a:p>
          <a:p>
            <a:pPr lvl="1"/>
            <a:r>
              <a:rPr lang="en-US" dirty="0"/>
              <a:t>Focus on advancing rural health equity and well-being to improve social and economic mobility of families in rural America through the lens of research projects and community outreach in California's Central Valley</a:t>
            </a:r>
          </a:p>
          <a:p>
            <a:endParaRPr lang="en-US" dirty="0"/>
          </a:p>
        </p:txBody>
      </p:sp>
    </p:spTree>
    <p:extLst>
      <p:ext uri="{BB962C8B-B14F-4D97-AF65-F5344CB8AC3E}">
        <p14:creationId xmlns:p14="http://schemas.microsoft.com/office/powerpoint/2010/main" val="20518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goals</a:t>
            </a:r>
          </a:p>
        </p:txBody>
      </p:sp>
      <p:sp>
        <p:nvSpPr>
          <p:cNvPr id="3" name="Content Placeholder 2"/>
          <p:cNvSpPr>
            <a:spLocks noGrp="1"/>
          </p:cNvSpPr>
          <p:nvPr>
            <p:ph sz="quarter" idx="13"/>
          </p:nvPr>
        </p:nvSpPr>
        <p:spPr/>
        <p:txBody>
          <a:bodyPr/>
          <a:lstStyle/>
          <a:p>
            <a:pPr lvl="0"/>
            <a:r>
              <a:rPr lang="en-US" dirty="0"/>
              <a:t>Identify statewide/national opportunities to advance HEAL’s mission</a:t>
            </a:r>
          </a:p>
          <a:p>
            <a:pPr lvl="0"/>
            <a:r>
              <a:rPr lang="en-US" dirty="0"/>
              <a:t>Secure grant funding for a HEAL Research Center located in the Central Valley</a:t>
            </a:r>
          </a:p>
          <a:p>
            <a:pPr lvl="0"/>
            <a:r>
              <a:rPr lang="en-US" dirty="0"/>
              <a:t>Host rural Health Equity and poverty Summit </a:t>
            </a:r>
            <a:r>
              <a:rPr lang="en-US" dirty="0" err="1"/>
              <a:t>convenings</a:t>
            </a:r>
            <a:r>
              <a:rPr lang="en-US" dirty="0"/>
              <a:t> in the Central Valley</a:t>
            </a:r>
          </a:p>
          <a:p>
            <a:pPr lvl="0"/>
            <a:r>
              <a:rPr lang="en-US" dirty="0"/>
              <a:t>Contribute to and guide the narrative regarding opportunities/projects for improving rural health in America</a:t>
            </a:r>
          </a:p>
        </p:txBody>
      </p:sp>
    </p:spTree>
    <p:extLst>
      <p:ext uri="{BB962C8B-B14F-4D97-AF65-F5344CB8AC3E}">
        <p14:creationId xmlns:p14="http://schemas.microsoft.com/office/powerpoint/2010/main" val="4178538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315</TotalTime>
  <Words>804</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vt:lpstr>
      <vt:lpstr>Impact</vt:lpstr>
      <vt:lpstr>Main Event</vt:lpstr>
      <vt:lpstr>Heal:  Rural Health Equity and Learning Collaborative </vt:lpstr>
      <vt:lpstr>What is Health equity?</vt:lpstr>
      <vt:lpstr>Heal Advisory committee</vt:lpstr>
      <vt:lpstr>About the Rural heal collaborative</vt:lpstr>
      <vt:lpstr>American Human Development Index</vt:lpstr>
      <vt:lpstr>Central valley outlook</vt:lpstr>
      <vt:lpstr>Strategic priorities</vt:lpstr>
      <vt:lpstr>Projects and initiatives</vt:lpstr>
      <vt:lpstr>Long-term goals</vt:lpstr>
      <vt:lpstr>Short-term Goals</vt:lpstr>
      <vt:lpstr>Partnerships</vt:lpstr>
      <vt:lpstr>Local Opportunities for engagement</vt:lpstr>
      <vt:lpstr>Local projects</vt:lpstr>
      <vt:lpstr>Workforce Development Projects</vt:lpstr>
    </vt:vector>
  </TitlesOfParts>
  <Company>Bakersfield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  Rural Health Equity and Learning Collaborative</dc:title>
  <dc:creator>Cindy Collier</dc:creator>
  <cp:lastModifiedBy>Jennifer Serratt</cp:lastModifiedBy>
  <cp:revision>20</cp:revision>
  <dcterms:created xsi:type="dcterms:W3CDTF">2019-09-30T17:16:43Z</dcterms:created>
  <dcterms:modified xsi:type="dcterms:W3CDTF">2019-10-03T17:38:54Z</dcterms:modified>
</cp:coreProperties>
</file>