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9" r:id="rId6"/>
    <p:sldId id="271" r:id="rId7"/>
    <p:sldId id="277" r:id="rId8"/>
    <p:sldId id="267" r:id="rId9"/>
    <p:sldId id="260" r:id="rId10"/>
    <p:sldId id="273" r:id="rId11"/>
    <p:sldId id="274" r:id="rId12"/>
    <p:sldId id="275" r:id="rId13"/>
    <p:sldId id="276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8" autoAdjust="0"/>
  </p:normalViewPr>
  <p:slideViewPr>
    <p:cSldViewPr snapToGrid="0">
      <p:cViewPr varScale="1">
        <p:scale>
          <a:sx n="98" d="100"/>
          <a:sy n="98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334878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44663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760" y="705739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518-9CD0-DE49-AD0D-C4D56AC6C5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801100" y="76789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60" y="6356351"/>
            <a:ext cx="1326040" cy="4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72" r:id="rId12"/>
    <p:sldLayoutId id="2147483677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78F4-4F37-0D4D-9F6D-25C94DBD2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employee orientation And year long seminars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3BB4-E9AF-7749-BAF6-58E2319B2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635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ambria"/>
                <a:ea typeface="Cambria"/>
              </a:rPr>
              <a:t>Todd Coston</a:t>
            </a:r>
          </a:p>
          <a:p>
            <a:endParaRPr lang="en-US" dirty="0">
              <a:latin typeface="Cambria"/>
              <a:ea typeface="Cambria"/>
            </a:endParaRPr>
          </a:p>
          <a:p>
            <a:r>
              <a:rPr lang="en-US" dirty="0">
                <a:latin typeface="Cambria"/>
                <a:ea typeface="Cambria"/>
              </a:rPr>
              <a:t>College Council</a:t>
            </a:r>
          </a:p>
          <a:p>
            <a:r>
              <a:rPr lang="en-US" dirty="0">
                <a:latin typeface="Cambria"/>
                <a:ea typeface="Cambria"/>
              </a:rPr>
              <a:t>October 4,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E556E-E564-3848-A496-C39CA05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78F4-4F37-0D4D-9F6D-25C94DBD2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916" y="328945"/>
            <a:ext cx="9144000" cy="186180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Bold"/>
              </a:rPr>
              <a:t>October 1</a:t>
            </a:r>
            <a:r>
              <a:rPr lang="en-US" sz="4400" baseline="30000" dirty="0">
                <a:latin typeface="Copperplate Gothic Bold"/>
              </a:rPr>
              <a:t>st</a:t>
            </a:r>
            <a:br>
              <a:rPr lang="en-US" sz="4400" baseline="30000" dirty="0">
                <a:latin typeface="Copperplate Gothic Bold"/>
              </a:rPr>
            </a:br>
            <a:r>
              <a:rPr lang="en-US" sz="4400" baseline="30000" dirty="0">
                <a:latin typeface="Copperplate Gothic Bold"/>
              </a:rPr>
              <a:t>Kick off session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E556E-E564-3848-A496-C39CA05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138BE-9A57-498B-B68D-87A4EA712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9" y="2052536"/>
            <a:ext cx="8607197" cy="40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78F4-4F37-0D4D-9F6D-25C94DBD2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916" y="328945"/>
            <a:ext cx="9144000" cy="186180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Bold"/>
              </a:rPr>
              <a:t>October 1</a:t>
            </a:r>
            <a:r>
              <a:rPr lang="en-US" sz="4400" baseline="30000" dirty="0">
                <a:latin typeface="Copperplate Gothic Bold"/>
              </a:rPr>
              <a:t>st</a:t>
            </a:r>
            <a:br>
              <a:rPr lang="en-US" sz="4400" baseline="30000" dirty="0">
                <a:latin typeface="Copperplate Gothic Bold"/>
              </a:rPr>
            </a:br>
            <a:r>
              <a:rPr lang="en-US" sz="4400" baseline="30000" dirty="0">
                <a:latin typeface="Copperplate Gothic Bold"/>
              </a:rPr>
              <a:t>Kick off session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E556E-E564-3848-A496-C39CA05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99980-B879-43ED-93EE-B2BA1E21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18" y="2190750"/>
            <a:ext cx="8396531" cy="39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7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BE6D-FA07-44A4-88BB-70EDE42E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Bold"/>
              </a:rPr>
              <a:t>Questions?</a:t>
            </a:r>
            <a:endParaRPr lang="en-US" dirty="0"/>
          </a:p>
        </p:txBody>
      </p:sp>
      <p:pic>
        <p:nvPicPr>
          <p:cNvPr id="6" name="Picture 5" descr="301 Moved Permanently">
            <a:extLst>
              <a:ext uri="{FF2B5EF4-FFF2-40B4-BE49-F238E27FC236}">
                <a16:creationId xmlns:a16="http://schemas.microsoft.com/office/drawing/2014/main" id="{3006B6D7-9C38-4DC2-84CE-797730BFF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4E97-A8D5-4304-AD56-88E57BE7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8" y="1825625"/>
            <a:ext cx="51881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mbria"/>
              </a:rPr>
              <a:t>Employee Orientation</a:t>
            </a:r>
          </a:p>
          <a:p>
            <a:r>
              <a:rPr lang="en-US" dirty="0">
                <a:latin typeface="Cambria"/>
              </a:rPr>
              <a:t>Management Seminar</a:t>
            </a:r>
          </a:p>
          <a:p>
            <a:r>
              <a:rPr lang="en-US" dirty="0">
                <a:latin typeface="Cambria"/>
              </a:rPr>
              <a:t>Classified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 descr="Image result for ori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3" y="1485356"/>
            <a:ext cx="5056506" cy="39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6B8D-DA5E-48F8-B98B-9ABCD726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/>
              </a:rPr>
              <a:t>Orientation and Academies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71470-6E5A-42E8-91C4-3D26CD80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7E4344-EB4C-4C3B-8D20-B771A4524B24}"/>
              </a:ext>
            </a:extLst>
          </p:cNvPr>
          <p:cNvSpPr>
            <a:spLocks noGrp="1"/>
          </p:cNvSpPr>
          <p:nvPr/>
        </p:nvSpPr>
        <p:spPr>
          <a:xfrm>
            <a:off x="1125279" y="2095759"/>
            <a:ext cx="6240721" cy="245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ea typeface="Cambria" panose="02040503050406030204" pitchFamily="18" charset="0"/>
              </a:rPr>
              <a:t>HR Perspective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Initial HR orientation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How these orientations tie in with HR’s work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7375522-ED79-1C4D-9868-67755A22A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473" y="2022681"/>
            <a:ext cx="3444949" cy="3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9EB2-00DF-47A5-845C-55EBAB39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came up with content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03A7-A3BA-4A9D-90D7-CE74E9BAE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Polled managers on content they wanted their new employees to know.</a:t>
            </a:r>
          </a:p>
          <a:p>
            <a:r>
              <a:rPr lang="en-US" dirty="0"/>
              <a:t>Worked with the Professional Development Committee co-chair and pulled ideas from past surveys of employees.</a:t>
            </a:r>
          </a:p>
          <a:p>
            <a:r>
              <a:rPr lang="en-US" dirty="0"/>
              <a:t>Polled some of our newer employees asking about things they wish they knew when they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AD65-5F89-4AEA-8796-38A12295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Employee orientation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/>
              <a:t>One orientation a month</a:t>
            </a:r>
          </a:p>
          <a:p>
            <a:pPr marL="342900" indent="-342900"/>
            <a:r>
              <a:rPr lang="en-US" dirty="0"/>
              <a:t>All new employees</a:t>
            </a:r>
          </a:p>
          <a:p>
            <a:pPr marL="342900" indent="-342900"/>
            <a:r>
              <a:rPr lang="en-US" dirty="0"/>
              <a:t>Consistent, defined curriculum</a:t>
            </a:r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E062228-8148-3B48-8F4D-858854F8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17" y="3566265"/>
            <a:ext cx="5274514" cy="18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78F4-4F37-0D4D-9F6D-25C94DBD2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916" y="328945"/>
            <a:ext cx="9144000" cy="186180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Bold"/>
              </a:rPr>
              <a:t>Classified and management academies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E556E-E564-3848-A496-C39CA05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Why In-House Training is Important for Employees Motivation - Euspe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1" y="2931583"/>
            <a:ext cx="4593440" cy="28208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A5481F-F740-4140-8CC1-4DA137F7FE31}"/>
              </a:ext>
            </a:extLst>
          </p:cNvPr>
          <p:cNvSpPr txBox="1">
            <a:spLocks/>
          </p:cNvSpPr>
          <p:nvPr/>
        </p:nvSpPr>
        <p:spPr>
          <a:xfrm>
            <a:off x="838200" y="2005012"/>
            <a:ext cx="379780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8 sessions a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New employees start at the next session after being hired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Topics based on President’s cabinet feedback</a:t>
            </a:r>
          </a:p>
          <a:p>
            <a:pPr marL="342900" indent="-342900"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69198-5EC7-418E-BEE1-36B00152F22F}"/>
              </a:ext>
            </a:extLst>
          </p:cNvPr>
          <p:cNvSpPr/>
          <p:nvPr/>
        </p:nvSpPr>
        <p:spPr>
          <a:xfrm>
            <a:off x="2110854" y="2711108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E4097-57AB-4A59-AB53-1B4A881B5F51}"/>
              </a:ext>
            </a:extLst>
          </p:cNvPr>
          <p:cNvSpPr/>
          <p:nvPr/>
        </p:nvSpPr>
        <p:spPr>
          <a:xfrm>
            <a:off x="3212447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CBD71-FB99-4FC5-B00B-C5189A8DA50C}"/>
              </a:ext>
            </a:extLst>
          </p:cNvPr>
          <p:cNvSpPr/>
          <p:nvPr/>
        </p:nvSpPr>
        <p:spPr>
          <a:xfrm>
            <a:off x="4314040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1AABD-960F-46F7-9B51-066E4C9843A1}"/>
              </a:ext>
            </a:extLst>
          </p:cNvPr>
          <p:cNvSpPr/>
          <p:nvPr/>
        </p:nvSpPr>
        <p:spPr>
          <a:xfrm>
            <a:off x="5415633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ACF21E-68EC-4879-889E-15F96A12CD91}"/>
              </a:ext>
            </a:extLst>
          </p:cNvPr>
          <p:cNvSpPr/>
          <p:nvPr/>
        </p:nvSpPr>
        <p:spPr>
          <a:xfrm>
            <a:off x="7329715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AC6EE-6545-4773-B3A4-DFF29FE0D4A9}"/>
              </a:ext>
            </a:extLst>
          </p:cNvPr>
          <p:cNvSpPr/>
          <p:nvPr/>
        </p:nvSpPr>
        <p:spPr>
          <a:xfrm>
            <a:off x="8431308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015B8-EDE2-4D05-B406-8CBD22A3435B}"/>
              </a:ext>
            </a:extLst>
          </p:cNvPr>
          <p:cNvSpPr/>
          <p:nvPr/>
        </p:nvSpPr>
        <p:spPr>
          <a:xfrm>
            <a:off x="9532901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7A1BAD-64F8-492B-82D9-1D00D7317D5B}"/>
              </a:ext>
            </a:extLst>
          </p:cNvPr>
          <p:cNvSpPr/>
          <p:nvPr/>
        </p:nvSpPr>
        <p:spPr>
          <a:xfrm>
            <a:off x="10634494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D9DF7C-1245-4192-B936-BE7EF28C7719}"/>
              </a:ext>
            </a:extLst>
          </p:cNvPr>
          <p:cNvSpPr/>
          <p:nvPr/>
        </p:nvSpPr>
        <p:spPr>
          <a:xfrm>
            <a:off x="390177" y="2706176"/>
            <a:ext cx="128603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Employee Orientation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03954E-52F3-42DE-BE7B-6730B3B2382A}"/>
              </a:ext>
            </a:extLst>
          </p:cNvPr>
          <p:cNvSpPr/>
          <p:nvPr/>
        </p:nvSpPr>
        <p:spPr>
          <a:xfrm>
            <a:off x="390177" y="4615353"/>
            <a:ext cx="128603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Year Long Seminar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F2DE3F-18F7-485E-B8DD-1F84EE9AB888}"/>
              </a:ext>
            </a:extLst>
          </p:cNvPr>
          <p:cNvSpPr/>
          <p:nvPr/>
        </p:nvSpPr>
        <p:spPr>
          <a:xfrm>
            <a:off x="2104765" y="4620285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4AC2A4-A873-4B3D-9E7D-DED1A6350D90}"/>
              </a:ext>
            </a:extLst>
          </p:cNvPr>
          <p:cNvSpPr/>
          <p:nvPr/>
        </p:nvSpPr>
        <p:spPr>
          <a:xfrm>
            <a:off x="3206358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CE2AFE-7169-49DD-81E5-21A55733309D}"/>
              </a:ext>
            </a:extLst>
          </p:cNvPr>
          <p:cNvSpPr/>
          <p:nvPr/>
        </p:nvSpPr>
        <p:spPr>
          <a:xfrm>
            <a:off x="4307951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488122-2E8D-4944-9568-0BEBB5B89D82}"/>
              </a:ext>
            </a:extLst>
          </p:cNvPr>
          <p:cNvSpPr/>
          <p:nvPr/>
        </p:nvSpPr>
        <p:spPr>
          <a:xfrm>
            <a:off x="5409544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294174-8B9E-443F-B928-BB6333B4E0AA}"/>
              </a:ext>
            </a:extLst>
          </p:cNvPr>
          <p:cNvSpPr/>
          <p:nvPr/>
        </p:nvSpPr>
        <p:spPr>
          <a:xfrm>
            <a:off x="7323626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0D9825-1AC3-4E2F-A682-B3A0E1EAF149}"/>
              </a:ext>
            </a:extLst>
          </p:cNvPr>
          <p:cNvSpPr/>
          <p:nvPr/>
        </p:nvSpPr>
        <p:spPr>
          <a:xfrm>
            <a:off x="8425219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26635D-EE0B-4CD0-B3C2-BDE5F88F50DB}"/>
              </a:ext>
            </a:extLst>
          </p:cNvPr>
          <p:cNvSpPr/>
          <p:nvPr/>
        </p:nvSpPr>
        <p:spPr>
          <a:xfrm>
            <a:off x="9526812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F8CB63-175A-4EB1-8FC6-64380E8C8D18}"/>
              </a:ext>
            </a:extLst>
          </p:cNvPr>
          <p:cNvSpPr/>
          <p:nvPr/>
        </p:nvSpPr>
        <p:spPr>
          <a:xfrm>
            <a:off x="10628405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E5421B-F3F3-4E68-A3C6-CE101A6B0750}"/>
              </a:ext>
            </a:extLst>
          </p:cNvPr>
          <p:cNvCxnSpPr>
            <a:cxnSpLocks/>
            <a:stCxn id="9" idx="2"/>
            <a:endCxn id="22" idx="0"/>
          </p:cNvCxnSpPr>
          <p:nvPr/>
        </p:nvCxnSpPr>
        <p:spPr>
          <a:xfrm>
            <a:off x="2510349" y="3314790"/>
            <a:ext cx="1095504" cy="13005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DBEB83-ACDC-4996-B6A5-A91FA0229E19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005348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C961B6B-F607-4ACB-97A4-A47BB9127EE2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5106941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6C0059-B7A6-4DB0-8F08-8BFCE13F71B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192393" y="4917194"/>
            <a:ext cx="113123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680910B-4CFD-4B94-AB5E-FE464EC36C69}"/>
              </a:ext>
            </a:extLst>
          </p:cNvPr>
          <p:cNvCxnSpPr>
            <a:cxnSpLocks/>
          </p:cNvCxnSpPr>
          <p:nvPr/>
        </p:nvCxnSpPr>
        <p:spPr>
          <a:xfrm>
            <a:off x="8122616" y="4918676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93C37D9-27C2-450A-937E-B136348FB155}"/>
              </a:ext>
            </a:extLst>
          </p:cNvPr>
          <p:cNvCxnSpPr>
            <a:cxnSpLocks/>
          </p:cNvCxnSpPr>
          <p:nvPr/>
        </p:nvCxnSpPr>
        <p:spPr>
          <a:xfrm>
            <a:off x="9224209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818201-8F1C-4B40-9743-49085F17F360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10325802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Connector: Elbow 4100">
            <a:extLst>
              <a:ext uri="{FF2B5EF4-FFF2-40B4-BE49-F238E27FC236}">
                <a16:creationId xmlns:a16="http://schemas.microsoft.com/office/drawing/2014/main" id="{5F94ECDE-5CF6-4396-9CC0-297EF8E6EF6C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6556446" y="4917194"/>
            <a:ext cx="4870949" cy="744094"/>
          </a:xfrm>
          <a:prstGeom prst="bentConnector3">
            <a:avLst>
              <a:gd name="adj1" fmla="val -469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Connector: Elbow 4104">
            <a:extLst>
              <a:ext uri="{FF2B5EF4-FFF2-40B4-BE49-F238E27FC236}">
                <a16:creationId xmlns:a16="http://schemas.microsoft.com/office/drawing/2014/main" id="{ED6F284D-3145-4475-AE11-ADE4B04BE623}"/>
              </a:ext>
            </a:extLst>
          </p:cNvPr>
          <p:cNvCxnSpPr>
            <a:cxnSpLocks/>
            <a:endCxn id="21" idx="1"/>
          </p:cNvCxnSpPr>
          <p:nvPr/>
        </p:nvCxnSpPr>
        <p:spPr>
          <a:xfrm rot="10800000">
            <a:off x="2104766" y="4922126"/>
            <a:ext cx="4451685" cy="739162"/>
          </a:xfrm>
          <a:prstGeom prst="bentConnector3">
            <a:avLst>
              <a:gd name="adj1" fmla="val 10513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4108">
            <a:extLst>
              <a:ext uri="{FF2B5EF4-FFF2-40B4-BE49-F238E27FC236}">
                <a16:creationId xmlns:a16="http://schemas.microsoft.com/office/drawing/2014/main" id="{24AE5D14-A26B-41E1-BF02-576575B7FF93}"/>
              </a:ext>
            </a:extLst>
          </p:cNvPr>
          <p:cNvSpPr txBox="1"/>
          <p:nvPr/>
        </p:nvSpPr>
        <p:spPr>
          <a:xfrm rot="16200000">
            <a:off x="2693640" y="4790020"/>
            <a:ext cx="69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Done!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0D786587-E29F-403F-A9EA-7D340C8A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pperplate Gothic Bold"/>
              </a:rPr>
              <a:t>Flow</a:t>
            </a:r>
            <a:br>
              <a:rPr lang="en-US" dirty="0">
                <a:latin typeface="Copperplate Gothic Bold"/>
              </a:rPr>
            </a:br>
            <a:r>
              <a:rPr lang="en-US" sz="3200" dirty="0">
                <a:latin typeface="Copperplate Gothic Bold"/>
              </a:rPr>
              <a:t>(September Orientation)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3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AD5F33-C0C9-4F7F-B595-44C013D92594}"/>
              </a:ext>
            </a:extLst>
          </p:cNvPr>
          <p:cNvSpPr/>
          <p:nvPr/>
        </p:nvSpPr>
        <p:spPr>
          <a:xfrm>
            <a:off x="2110854" y="2711108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0BE2C9-ABD1-43F3-A7B9-1BC7BABB74B9}"/>
              </a:ext>
            </a:extLst>
          </p:cNvPr>
          <p:cNvSpPr/>
          <p:nvPr/>
        </p:nvSpPr>
        <p:spPr>
          <a:xfrm>
            <a:off x="3212447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7EC23F-10F0-496A-9108-81B87742F683}"/>
              </a:ext>
            </a:extLst>
          </p:cNvPr>
          <p:cNvSpPr/>
          <p:nvPr/>
        </p:nvSpPr>
        <p:spPr>
          <a:xfrm>
            <a:off x="4314040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76DE7-D29E-4E68-911F-BD75E103FDB1}"/>
              </a:ext>
            </a:extLst>
          </p:cNvPr>
          <p:cNvSpPr/>
          <p:nvPr/>
        </p:nvSpPr>
        <p:spPr>
          <a:xfrm>
            <a:off x="5415633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12C082-B57E-4975-B4E3-D89224716CDA}"/>
              </a:ext>
            </a:extLst>
          </p:cNvPr>
          <p:cNvSpPr/>
          <p:nvPr/>
        </p:nvSpPr>
        <p:spPr>
          <a:xfrm>
            <a:off x="7329715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470567-463D-4023-B53D-042B2D7C3889}"/>
              </a:ext>
            </a:extLst>
          </p:cNvPr>
          <p:cNvSpPr/>
          <p:nvPr/>
        </p:nvSpPr>
        <p:spPr>
          <a:xfrm>
            <a:off x="8431308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177AC1-E384-4285-9209-8D3CCAA326B7}"/>
              </a:ext>
            </a:extLst>
          </p:cNvPr>
          <p:cNvSpPr/>
          <p:nvPr/>
        </p:nvSpPr>
        <p:spPr>
          <a:xfrm>
            <a:off x="9532901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DDB0E2-85F6-467C-8011-8A964FA27B2D}"/>
              </a:ext>
            </a:extLst>
          </p:cNvPr>
          <p:cNvSpPr/>
          <p:nvPr/>
        </p:nvSpPr>
        <p:spPr>
          <a:xfrm>
            <a:off x="10634494" y="2706176"/>
            <a:ext cx="79899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2757F5-54AA-4D85-A918-79A46A1BFFD7}"/>
              </a:ext>
            </a:extLst>
          </p:cNvPr>
          <p:cNvSpPr/>
          <p:nvPr/>
        </p:nvSpPr>
        <p:spPr>
          <a:xfrm>
            <a:off x="390177" y="2706176"/>
            <a:ext cx="1286030" cy="603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Employee Orientation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C31066-8B5E-4474-97ED-9849AA3E0A31}"/>
              </a:ext>
            </a:extLst>
          </p:cNvPr>
          <p:cNvSpPr/>
          <p:nvPr/>
        </p:nvSpPr>
        <p:spPr>
          <a:xfrm>
            <a:off x="390177" y="4615353"/>
            <a:ext cx="128603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Year Long Seminar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3BDC21-3A73-45E3-A92C-B1888C348F17}"/>
              </a:ext>
            </a:extLst>
          </p:cNvPr>
          <p:cNvSpPr/>
          <p:nvPr/>
        </p:nvSpPr>
        <p:spPr>
          <a:xfrm>
            <a:off x="2104765" y="4620285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8563FC-C8BA-451A-AAC4-7CE90E8497B5}"/>
              </a:ext>
            </a:extLst>
          </p:cNvPr>
          <p:cNvSpPr/>
          <p:nvPr/>
        </p:nvSpPr>
        <p:spPr>
          <a:xfrm>
            <a:off x="3206358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0104FA-E2D6-48B3-8D0D-33498F0F7D5E}"/>
              </a:ext>
            </a:extLst>
          </p:cNvPr>
          <p:cNvSpPr/>
          <p:nvPr/>
        </p:nvSpPr>
        <p:spPr>
          <a:xfrm>
            <a:off x="4307951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ACE495-8C6E-4917-A4C0-26DCE89EA1BD}"/>
              </a:ext>
            </a:extLst>
          </p:cNvPr>
          <p:cNvSpPr/>
          <p:nvPr/>
        </p:nvSpPr>
        <p:spPr>
          <a:xfrm>
            <a:off x="5409544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4A843D-9D3E-4E53-86C8-9DE2788D8D8B}"/>
              </a:ext>
            </a:extLst>
          </p:cNvPr>
          <p:cNvSpPr/>
          <p:nvPr/>
        </p:nvSpPr>
        <p:spPr>
          <a:xfrm>
            <a:off x="7323626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63AF45-FC44-452A-A32B-CF6653517DB1}"/>
              </a:ext>
            </a:extLst>
          </p:cNvPr>
          <p:cNvSpPr/>
          <p:nvPr/>
        </p:nvSpPr>
        <p:spPr>
          <a:xfrm>
            <a:off x="8425219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04CFA5-8F65-4B38-BADB-71AE6527E90A}"/>
              </a:ext>
            </a:extLst>
          </p:cNvPr>
          <p:cNvSpPr/>
          <p:nvPr/>
        </p:nvSpPr>
        <p:spPr>
          <a:xfrm>
            <a:off x="9526812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B278C8-00FF-4A07-A38F-2D945AA95533}"/>
              </a:ext>
            </a:extLst>
          </p:cNvPr>
          <p:cNvSpPr/>
          <p:nvPr/>
        </p:nvSpPr>
        <p:spPr>
          <a:xfrm>
            <a:off x="10628405" y="4615353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13F939-76F3-4096-8E57-2F10075A860E}"/>
              </a:ext>
            </a:extLst>
          </p:cNvPr>
          <p:cNvCxnSpPr>
            <a:cxnSpLocks/>
          </p:cNvCxnSpPr>
          <p:nvPr/>
        </p:nvCxnSpPr>
        <p:spPr>
          <a:xfrm>
            <a:off x="4707446" y="3314790"/>
            <a:ext cx="1095504" cy="13005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3A2CB0-1963-4484-B46C-9D242522C0CD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4005348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965282-5B04-43C9-AE8B-B8A23C87EB17}"/>
              </a:ext>
            </a:extLst>
          </p:cNvPr>
          <p:cNvCxnSpPr>
            <a:cxnSpLocks/>
          </p:cNvCxnSpPr>
          <p:nvPr/>
        </p:nvCxnSpPr>
        <p:spPr>
          <a:xfrm>
            <a:off x="2903755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4DA910B-D8D9-47D6-A35A-48BEBDDC54C6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192393" y="4917194"/>
            <a:ext cx="113123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F18495-874B-48BD-AAC1-43A0ABA92E3C}"/>
              </a:ext>
            </a:extLst>
          </p:cNvPr>
          <p:cNvCxnSpPr>
            <a:cxnSpLocks/>
          </p:cNvCxnSpPr>
          <p:nvPr/>
        </p:nvCxnSpPr>
        <p:spPr>
          <a:xfrm>
            <a:off x="8122616" y="4918676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6553A9C-C8D4-4059-B3F7-CFC46594F4F9}"/>
              </a:ext>
            </a:extLst>
          </p:cNvPr>
          <p:cNvCxnSpPr>
            <a:cxnSpLocks/>
          </p:cNvCxnSpPr>
          <p:nvPr/>
        </p:nvCxnSpPr>
        <p:spPr>
          <a:xfrm>
            <a:off x="9224209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ABAD04F-3B81-405E-AD00-26FF2D135EFB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0325802" y="4917194"/>
            <a:ext cx="3026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AEEEBAD-29CF-4270-9643-CA9940E16D27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6556446" y="4917194"/>
            <a:ext cx="4870949" cy="744094"/>
          </a:xfrm>
          <a:prstGeom prst="bentConnector3">
            <a:avLst>
              <a:gd name="adj1" fmla="val -469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402E5AD9-B212-4CCD-B539-16B95B66EF62}"/>
              </a:ext>
            </a:extLst>
          </p:cNvPr>
          <p:cNvCxnSpPr>
            <a:cxnSpLocks/>
            <a:endCxn id="41" idx="1"/>
          </p:cNvCxnSpPr>
          <p:nvPr/>
        </p:nvCxnSpPr>
        <p:spPr>
          <a:xfrm rot="10800000">
            <a:off x="2104766" y="4922126"/>
            <a:ext cx="4451685" cy="739162"/>
          </a:xfrm>
          <a:prstGeom prst="bentConnector3">
            <a:avLst>
              <a:gd name="adj1" fmla="val 10513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CF761BA-2FB0-422F-9B04-685EEFA63943}"/>
              </a:ext>
            </a:extLst>
          </p:cNvPr>
          <p:cNvSpPr txBox="1"/>
          <p:nvPr/>
        </p:nvSpPr>
        <p:spPr>
          <a:xfrm rot="16200000">
            <a:off x="4902410" y="4765772"/>
            <a:ext cx="69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Done!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96E7BE9-6B7C-446D-B0C0-4535D092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pperplate Gothic Bold"/>
              </a:rPr>
              <a:t>Flow</a:t>
            </a:r>
            <a:br>
              <a:rPr lang="en-US" dirty="0">
                <a:latin typeface="Copperplate Gothic Bold"/>
              </a:rPr>
            </a:br>
            <a:r>
              <a:rPr lang="en-US" sz="3200" dirty="0">
                <a:latin typeface="Copperplate Gothic Bold"/>
              </a:rPr>
              <a:t>(November Orientation)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4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C31066-8B5E-4474-97ED-9849AA3E0A31}"/>
              </a:ext>
            </a:extLst>
          </p:cNvPr>
          <p:cNvSpPr/>
          <p:nvPr/>
        </p:nvSpPr>
        <p:spPr>
          <a:xfrm>
            <a:off x="479629" y="1941727"/>
            <a:ext cx="128603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Year Long Seminar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(Classified)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3BDC21-3A73-45E3-A92C-B1888C348F17}"/>
              </a:ext>
            </a:extLst>
          </p:cNvPr>
          <p:cNvSpPr/>
          <p:nvPr/>
        </p:nvSpPr>
        <p:spPr>
          <a:xfrm>
            <a:off x="2194217" y="1946659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8563FC-C8BA-451A-AAC4-7CE90E8497B5}"/>
              </a:ext>
            </a:extLst>
          </p:cNvPr>
          <p:cNvSpPr/>
          <p:nvPr/>
        </p:nvSpPr>
        <p:spPr>
          <a:xfrm>
            <a:off x="3295810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0104FA-E2D6-48B3-8D0D-33498F0F7D5E}"/>
              </a:ext>
            </a:extLst>
          </p:cNvPr>
          <p:cNvSpPr/>
          <p:nvPr/>
        </p:nvSpPr>
        <p:spPr>
          <a:xfrm>
            <a:off x="4397403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ACE495-8C6E-4917-A4C0-26DCE89EA1BD}"/>
              </a:ext>
            </a:extLst>
          </p:cNvPr>
          <p:cNvSpPr/>
          <p:nvPr/>
        </p:nvSpPr>
        <p:spPr>
          <a:xfrm>
            <a:off x="5498996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4A843D-9D3E-4E53-86C8-9DE2788D8D8B}"/>
              </a:ext>
            </a:extLst>
          </p:cNvPr>
          <p:cNvSpPr/>
          <p:nvPr/>
        </p:nvSpPr>
        <p:spPr>
          <a:xfrm>
            <a:off x="7413078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63AF45-FC44-452A-A32B-CF6653517DB1}"/>
              </a:ext>
            </a:extLst>
          </p:cNvPr>
          <p:cNvSpPr/>
          <p:nvPr/>
        </p:nvSpPr>
        <p:spPr>
          <a:xfrm>
            <a:off x="8514671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04CFA5-8F65-4B38-BADB-71AE6527E90A}"/>
              </a:ext>
            </a:extLst>
          </p:cNvPr>
          <p:cNvSpPr/>
          <p:nvPr/>
        </p:nvSpPr>
        <p:spPr>
          <a:xfrm>
            <a:off x="9616264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B278C8-00FF-4A07-A38F-2D945AA95533}"/>
              </a:ext>
            </a:extLst>
          </p:cNvPr>
          <p:cNvSpPr/>
          <p:nvPr/>
        </p:nvSpPr>
        <p:spPr>
          <a:xfrm>
            <a:off x="10717857" y="1941727"/>
            <a:ext cx="798990" cy="603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96E7BE9-6B7C-446D-B0C0-4535D092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pperplate Gothic Bold"/>
              </a:rPr>
              <a:t>Topic Layout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5C8D8-B585-4242-91EF-E741F391F25D}"/>
              </a:ext>
            </a:extLst>
          </p:cNvPr>
          <p:cNvSpPr txBox="1"/>
          <p:nvPr/>
        </p:nvSpPr>
        <p:spPr>
          <a:xfrm rot="5400000">
            <a:off x="1197146" y="3588438"/>
            <a:ext cx="23326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IT Security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24EB8D-91B1-485C-8EC0-223F5EAC7961}"/>
              </a:ext>
            </a:extLst>
          </p:cNvPr>
          <p:cNvSpPr txBox="1"/>
          <p:nvPr/>
        </p:nvSpPr>
        <p:spPr>
          <a:xfrm rot="5400000">
            <a:off x="1657582" y="3588438"/>
            <a:ext cx="23326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Program Review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68355D-99E5-4968-8909-BA2D42818E3F}"/>
              </a:ext>
            </a:extLst>
          </p:cNvPr>
          <p:cNvSpPr txBox="1"/>
          <p:nvPr/>
        </p:nvSpPr>
        <p:spPr>
          <a:xfrm rot="5400000">
            <a:off x="2301733" y="3588438"/>
            <a:ext cx="23326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Outlook Productivity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6C62CD-99F8-4AB2-B394-E93F993C9E24}"/>
              </a:ext>
            </a:extLst>
          </p:cNvPr>
          <p:cNvSpPr txBox="1"/>
          <p:nvPr/>
        </p:nvSpPr>
        <p:spPr>
          <a:xfrm rot="5400000">
            <a:off x="2782038" y="3594186"/>
            <a:ext cx="23326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Emergency Preparedness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EB7C-2FC3-4E2A-A228-0B9409986444}"/>
              </a:ext>
            </a:extLst>
          </p:cNvPr>
          <p:cNvSpPr txBox="1"/>
          <p:nvPr/>
        </p:nvSpPr>
        <p:spPr>
          <a:xfrm>
            <a:off x="7296898" y="3054023"/>
            <a:ext cx="421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session is approximately 90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sessions the same and some different between Classified and Management.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06098-2829-4B9F-9866-4B50D7F82168}"/>
              </a:ext>
            </a:extLst>
          </p:cNvPr>
          <p:cNvSpPr txBox="1"/>
          <p:nvPr/>
        </p:nvSpPr>
        <p:spPr>
          <a:xfrm>
            <a:off x="4482548" y="3498574"/>
            <a:ext cx="161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…etc.</a:t>
            </a:r>
          </a:p>
        </p:txBody>
      </p:sp>
    </p:spTree>
    <p:extLst>
      <p:ext uri="{BB962C8B-B14F-4D97-AF65-F5344CB8AC3E}">
        <p14:creationId xmlns:p14="http://schemas.microsoft.com/office/powerpoint/2010/main" val="41287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951FBF9111F40B0A2CBA5A18C382F" ma:contentTypeVersion="13" ma:contentTypeDescription="Create a new document." ma:contentTypeScope="" ma:versionID="d55f59f1d8a3aa9921742afb441c0662">
  <xsd:schema xmlns:xsd="http://www.w3.org/2001/XMLSchema" xmlns:xs="http://www.w3.org/2001/XMLSchema" xmlns:p="http://schemas.microsoft.com/office/2006/metadata/properties" xmlns:ns3="56df0b1a-e829-40f7-bf86-acf3901ffec9" xmlns:ns4="49773e96-e697-4b3f-82ee-f5d402a44fdd" targetNamespace="http://schemas.microsoft.com/office/2006/metadata/properties" ma:root="true" ma:fieldsID="6dd08db4c45c52f335cb68b71253e663" ns3:_="" ns4:_="">
    <xsd:import namespace="56df0b1a-e829-40f7-bf86-acf3901ffec9"/>
    <xsd:import namespace="49773e96-e697-4b3f-82ee-f5d402a44f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f0b1a-e829-40f7-bf86-acf3901ffe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73e96-e697-4b3f-82ee-f5d402a4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ECA7CC-D8E8-4D91-9581-22EC62F767CF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49773e96-e697-4b3f-82ee-f5d402a44fdd"/>
    <ds:schemaRef ds:uri="56df0b1a-e829-40f7-bf86-acf3901ff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D26E850-12ED-4EE3-92F8-E1776E580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77B0D-D007-4E61-B4C4-230ED6B37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f0b1a-e829-40f7-bf86-acf3901ffec9"/>
    <ds:schemaRef ds:uri="49773e96-e697-4b3f-82ee-f5d402a44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248</Words>
  <Application>Microsoft Office PowerPoint</Application>
  <PresentationFormat>Widescreen</PresentationFormat>
  <Paragraphs>106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Copperplate Gothic Bold</vt:lpstr>
      <vt:lpstr>Office Theme</vt:lpstr>
      <vt:lpstr>New employee orientation And year long seminars</vt:lpstr>
      <vt:lpstr>Introduction</vt:lpstr>
      <vt:lpstr>Orientation and Academies</vt:lpstr>
      <vt:lpstr>How we came up with content </vt:lpstr>
      <vt:lpstr>Employee orientation</vt:lpstr>
      <vt:lpstr>Classified and management academies</vt:lpstr>
      <vt:lpstr>Flow (September Orientation)</vt:lpstr>
      <vt:lpstr>Flow (November Orientation)</vt:lpstr>
      <vt:lpstr>Topic Layout</vt:lpstr>
      <vt:lpstr>October 1st Kick off session</vt:lpstr>
      <vt:lpstr>October 1st Kick off session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Jennifer Serratt</cp:lastModifiedBy>
  <cp:revision>138</cp:revision>
  <cp:lastPrinted>2017-01-13T00:36:57Z</cp:lastPrinted>
  <dcterms:created xsi:type="dcterms:W3CDTF">2016-12-09T18:58:31Z</dcterms:created>
  <dcterms:modified xsi:type="dcterms:W3CDTF">2019-10-03T16:59:15Z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0x01010066E951FBF9111F40B0A2CBA5A18C382F</vt:lpwstr>
  </property>
</Properties>
</file>