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7" r:id="rId2"/>
    <p:sldId id="282" r:id="rId3"/>
    <p:sldId id="285" r:id="rId4"/>
    <p:sldId id="286" r:id="rId5"/>
    <p:sldId id="287" r:id="rId6"/>
    <p:sldId id="30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aleway Light" panose="020B0604020202020204" charset="0"/>
      <p:regular r:id="rId13"/>
      <p:italic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Copperplate Gothic Bold" panose="020E0705020206020404" pitchFamily="34" charset="0"/>
      <p:regular r:id="rId19"/>
    </p:embeddedFont>
    <p:embeddedFont>
      <p:font typeface="Source Sans Pro" panose="020B0604020202020204" charset="0"/>
      <p:regular r:id="rId20"/>
      <p:bold r:id="rId21"/>
      <p:italic r:id="rId22"/>
      <p:boldItalic r:id="rId23"/>
    </p:embeddedFont>
    <p:embeddedFont>
      <p:font typeface="Raleway SemiBold" panose="020B0604020202020204" charset="0"/>
      <p:bold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767" autoAdjust="0"/>
  </p:normalViewPr>
  <p:slideViewPr>
    <p:cSldViewPr snapToGrid="0">
      <p:cViewPr varScale="1">
        <p:scale>
          <a:sx n="86" d="100"/>
          <a:sy n="86" d="100"/>
        </p:scale>
        <p:origin x="14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F73E1-D13B-46A0-A9EC-308FB49F91F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15D70-F37D-4481-B87A-937D6475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0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15D70-F37D-4481-B87A-937D6475CF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15D70-F37D-4481-B87A-937D6475CF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8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15D70-F37D-4481-B87A-937D6475C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15D70-F37D-4481-B87A-937D6475CF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7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2999-71AF-4BFB-BF29-7385838AA21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64DB-B1C8-4F0F-BFD0-5DBBC86E8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4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2999-71AF-4BFB-BF29-7385838AA21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64DB-B1C8-4F0F-BFD0-5DBBC86E8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3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2999-71AF-4BFB-BF29-7385838AA21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64DB-B1C8-4F0F-BFD0-5DBBC86E8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2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2999-71AF-4BFB-BF29-7385838AA21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64DB-B1C8-4F0F-BFD0-5DBBC86E8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8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2999-71AF-4BFB-BF29-7385838AA21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64DB-B1C8-4F0F-BFD0-5DBBC86E8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2999-71AF-4BFB-BF29-7385838AA21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64DB-B1C8-4F0F-BFD0-5DBBC86E8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2999-71AF-4BFB-BF29-7385838AA21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64DB-B1C8-4F0F-BFD0-5DBBC86E8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2999-71AF-4BFB-BF29-7385838AA21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64DB-B1C8-4F0F-BFD0-5DBBC86E8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1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2999-71AF-4BFB-BF29-7385838AA21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64DB-B1C8-4F0F-BFD0-5DBBC86E8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8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2999-71AF-4BFB-BF29-7385838AA21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64DB-B1C8-4F0F-BFD0-5DBBC86E8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2999-71AF-4BFB-BF29-7385838AA21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64DB-B1C8-4F0F-BFD0-5DBBC86E8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2999-71AF-4BFB-BF29-7385838AA21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864DB-B1C8-4F0F-BFD0-5DBBC86E8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7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92CF-008A-8E44-ADCC-AD4F8D14A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465" y="1678664"/>
            <a:ext cx="9144000" cy="86669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Measure J </a:t>
            </a:r>
            <a:r>
              <a:rPr lang="en-US" dirty="0" smtClean="0">
                <a:latin typeface="Copperplate Gothic Bold" panose="020E0705020206020404" pitchFamily="34" charset="0"/>
              </a:rPr>
              <a:t>Update</a:t>
            </a:r>
            <a:br>
              <a:rPr lang="en-US" dirty="0" smtClean="0">
                <a:latin typeface="Copperplate Gothic Bold" panose="020E0705020206020404" pitchFamily="34" charset="0"/>
              </a:rPr>
            </a:br>
            <a:r>
              <a:rPr lang="en-US" sz="4900" dirty="0" smtClean="0">
                <a:latin typeface="Copperplate Gothic Bold" panose="020E0705020206020404" pitchFamily="34" charset="0"/>
              </a:rPr>
              <a:t>College Council</a:t>
            </a:r>
            <a:br>
              <a:rPr lang="en-US" sz="4900" dirty="0" smtClean="0">
                <a:latin typeface="Copperplate Gothic Bold" panose="020E0705020206020404" pitchFamily="34" charset="0"/>
              </a:rPr>
            </a:br>
            <a:r>
              <a:rPr lang="en-US" sz="4900" dirty="0" smtClean="0">
                <a:latin typeface="Copperplate Gothic Bold" panose="020E0705020206020404" pitchFamily="34" charset="0"/>
              </a:rPr>
              <a:t>September 6, 2019</a:t>
            </a:r>
            <a:endParaRPr lang="en-US" sz="4900" dirty="0">
              <a:latin typeface="Copperplate Gothic Bold" panose="020E07050202060204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55" y="2545357"/>
            <a:ext cx="2941620" cy="38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572761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13716">
            <a:solidFill>
              <a:srgbClr val="E62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37733" y="5456314"/>
            <a:ext cx="1289291" cy="653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2131" y="3869055"/>
            <a:ext cx="491185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dirty="0">
                <a:solidFill>
                  <a:srgbClr val="91908F"/>
                </a:solidFill>
                <a:latin typeface="+mj-lt"/>
                <a:cs typeface="Raleway SemiBold"/>
              </a:rPr>
              <a:t>Bakersfield</a:t>
            </a:r>
            <a:r>
              <a:rPr sz="4400" spc="-85" dirty="0">
                <a:solidFill>
                  <a:srgbClr val="91908F"/>
                </a:solidFill>
                <a:latin typeface="+mj-lt"/>
                <a:cs typeface="Raleway SemiBold"/>
              </a:rPr>
              <a:t> </a:t>
            </a:r>
            <a:r>
              <a:rPr sz="4400" spc="-5" dirty="0">
                <a:solidFill>
                  <a:srgbClr val="91908F"/>
                </a:solidFill>
                <a:latin typeface="+mj-lt"/>
                <a:cs typeface="Raleway SemiBold"/>
              </a:rPr>
              <a:t>College</a:t>
            </a:r>
            <a:endParaRPr sz="4400" dirty="0">
              <a:latin typeface="+mj-lt"/>
              <a:cs typeface="Raleway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6586" y="4758001"/>
            <a:ext cx="5165814" cy="117737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spcBef>
                <a:spcPts val="685"/>
              </a:spcBef>
            </a:pPr>
            <a:r>
              <a:rPr sz="2000" spc="-5" dirty="0">
                <a:solidFill>
                  <a:srgbClr val="9A9A9A"/>
                </a:solidFill>
                <a:latin typeface="+mj-lt"/>
                <a:cs typeface="Source Sans Pro"/>
              </a:rPr>
              <a:t>Renewable Energy</a:t>
            </a:r>
            <a:r>
              <a:rPr sz="2000" spc="5" dirty="0">
                <a:solidFill>
                  <a:srgbClr val="9A9A9A"/>
                </a:solidFill>
                <a:latin typeface="+mj-lt"/>
                <a:cs typeface="Source Sans Pro"/>
              </a:rPr>
              <a:t> </a:t>
            </a:r>
            <a:r>
              <a:rPr sz="2000" spc="-5" dirty="0">
                <a:solidFill>
                  <a:srgbClr val="9A9A9A"/>
                </a:solidFill>
                <a:latin typeface="+mj-lt"/>
                <a:cs typeface="Source Sans Pro"/>
              </a:rPr>
              <a:t>Proposal</a:t>
            </a:r>
            <a:endParaRPr sz="2000" dirty="0">
              <a:latin typeface="+mj-lt"/>
              <a:cs typeface="Source Sans Pro"/>
            </a:endParaRPr>
          </a:p>
          <a:p>
            <a:pPr marL="12700" marR="5080">
              <a:lnSpc>
                <a:spcPct val="126899"/>
              </a:lnSpc>
              <a:spcBef>
                <a:spcPts val="10"/>
              </a:spcBef>
            </a:pPr>
            <a:r>
              <a:rPr sz="2000" dirty="0">
                <a:solidFill>
                  <a:srgbClr val="9A9A9A"/>
                </a:solidFill>
                <a:latin typeface="+mj-lt"/>
                <a:cs typeface="Source Sans Pro"/>
              </a:rPr>
              <a:t>Brian </a:t>
            </a:r>
            <a:r>
              <a:rPr sz="2000" spc="-5" dirty="0">
                <a:solidFill>
                  <a:srgbClr val="9A9A9A"/>
                </a:solidFill>
                <a:latin typeface="+mj-lt"/>
                <a:cs typeface="Source Sans Pro"/>
              </a:rPr>
              <a:t>Taylor </a:t>
            </a:r>
            <a:r>
              <a:rPr sz="2000" dirty="0">
                <a:solidFill>
                  <a:srgbClr val="9A9A9A"/>
                </a:solidFill>
                <a:latin typeface="+mj-lt"/>
                <a:cs typeface="Source Sans Pro"/>
              </a:rPr>
              <a:t>– </a:t>
            </a:r>
            <a:r>
              <a:rPr sz="2000" spc="-5" dirty="0">
                <a:solidFill>
                  <a:srgbClr val="9A9A9A"/>
                </a:solidFill>
                <a:latin typeface="+mj-lt"/>
                <a:cs typeface="Source Sans Pro"/>
              </a:rPr>
              <a:t>Director, </a:t>
            </a:r>
            <a:r>
              <a:rPr sz="2000" spc="5" dirty="0">
                <a:solidFill>
                  <a:srgbClr val="9A9A9A"/>
                </a:solidFill>
                <a:latin typeface="+mj-lt"/>
                <a:cs typeface="Source Sans Pro"/>
              </a:rPr>
              <a:t>CA </a:t>
            </a:r>
            <a:r>
              <a:rPr sz="2000" spc="-5" dirty="0">
                <a:solidFill>
                  <a:srgbClr val="9A9A9A"/>
                </a:solidFill>
                <a:latin typeface="+mj-lt"/>
                <a:cs typeface="Source Sans Pro"/>
              </a:rPr>
              <a:t>Public Sector  </a:t>
            </a:r>
            <a:r>
              <a:rPr sz="2000" dirty="0">
                <a:solidFill>
                  <a:srgbClr val="9A9A9A"/>
                </a:solidFill>
                <a:latin typeface="+mj-lt"/>
                <a:cs typeface="Source Sans Pro"/>
              </a:rPr>
              <a:t>Sam Zantzinger – Manager, </a:t>
            </a:r>
            <a:r>
              <a:rPr sz="2000" spc="5" dirty="0">
                <a:solidFill>
                  <a:srgbClr val="9A9A9A"/>
                </a:solidFill>
                <a:latin typeface="+mj-lt"/>
                <a:cs typeface="Source Sans Pro"/>
              </a:rPr>
              <a:t>CA </a:t>
            </a:r>
            <a:r>
              <a:rPr sz="2000" spc="-5" dirty="0">
                <a:solidFill>
                  <a:srgbClr val="9A9A9A"/>
                </a:solidFill>
                <a:latin typeface="+mj-lt"/>
                <a:cs typeface="Source Sans Pro"/>
              </a:rPr>
              <a:t>Public Sector  </a:t>
            </a:r>
            <a:r>
              <a:rPr sz="2000" dirty="0">
                <a:solidFill>
                  <a:srgbClr val="9A9A9A"/>
                </a:solidFill>
                <a:latin typeface="+mj-lt"/>
                <a:cs typeface="Source Sans Pro"/>
              </a:rPr>
              <a:t>July</a:t>
            </a:r>
            <a:r>
              <a:rPr sz="2000" spc="-10" dirty="0">
                <a:solidFill>
                  <a:srgbClr val="9A9A9A"/>
                </a:solidFill>
                <a:latin typeface="+mj-lt"/>
                <a:cs typeface="Source Sans Pro"/>
              </a:rPr>
              <a:t> </a:t>
            </a:r>
            <a:r>
              <a:rPr sz="2000" dirty="0">
                <a:solidFill>
                  <a:srgbClr val="9A9A9A"/>
                </a:solidFill>
                <a:latin typeface="+mj-lt"/>
                <a:cs typeface="Source Sans Pro"/>
              </a:rPr>
              <a:t>2019</a:t>
            </a:r>
            <a:endParaRPr sz="2000" dirty="0">
              <a:latin typeface="+mj-lt"/>
              <a:cs typeface="Source Sans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1595" y="4839122"/>
            <a:ext cx="1781568" cy="443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34629" y="3944008"/>
            <a:ext cx="2095500" cy="704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2275" y="170009"/>
            <a:ext cx="10218793" cy="3487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435969"/>
            <a:ext cx="12192000" cy="4220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1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3782" y="399006"/>
            <a:ext cx="898683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1908F"/>
                </a:solidFill>
              </a:rPr>
              <a:t>Backed by </a:t>
            </a:r>
            <a:r>
              <a:rPr spc="-5" dirty="0">
                <a:solidFill>
                  <a:srgbClr val="91908F"/>
                </a:solidFill>
              </a:rPr>
              <a:t>global energy </a:t>
            </a:r>
            <a:r>
              <a:rPr spc="-5" dirty="0" smtClean="0">
                <a:solidFill>
                  <a:srgbClr val="91908F"/>
                </a:solidFill>
              </a:rPr>
              <a:t>expertise</a:t>
            </a:r>
            <a:endParaRPr spc="-5" dirty="0">
              <a:solidFill>
                <a:srgbClr val="91908F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93771"/>
              </p:ext>
            </p:extLst>
          </p:nvPr>
        </p:nvGraphicFramePr>
        <p:xfrm>
          <a:off x="2153285" y="2586611"/>
          <a:ext cx="8514080" cy="3975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723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E62B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6509"/>
                        </a:lnSpc>
                      </a:pPr>
                      <a:r>
                        <a:rPr sz="5500" dirty="0">
                          <a:solidFill>
                            <a:srgbClr val="14C1E0"/>
                          </a:solidFill>
                          <a:latin typeface="Source Sans Pro"/>
                          <a:cs typeface="Source Sans Pro"/>
                        </a:rPr>
                        <a:t>400</a:t>
                      </a:r>
                      <a:endParaRPr sz="5500">
                        <a:latin typeface="Source Sans Pro"/>
                        <a:cs typeface="Source Sans Pro"/>
                      </a:endParaRPr>
                    </a:p>
                    <a:p>
                      <a:pPr marL="406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900" spc="-5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years </a:t>
                      </a:r>
                      <a:r>
                        <a:rPr sz="1900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of</a:t>
                      </a:r>
                      <a:r>
                        <a:rPr sz="1900" spc="-15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900" spc="-5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leadership</a:t>
                      </a:r>
                      <a:endParaRPr sz="1900">
                        <a:latin typeface="Source Sans Pro"/>
                        <a:cs typeface="Source Sans Pro"/>
                      </a:endParaRPr>
                    </a:p>
                  </a:txBody>
                  <a:tcPr marL="0" marR="0" marT="0" marB="0">
                    <a:lnB w="12700">
                      <a:solidFill>
                        <a:srgbClr val="94C8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6509"/>
                        </a:lnSpc>
                      </a:pPr>
                      <a:r>
                        <a:rPr sz="5500" dirty="0">
                          <a:solidFill>
                            <a:srgbClr val="14C1E0"/>
                          </a:solidFill>
                          <a:latin typeface="Source Sans Pro"/>
                          <a:cs typeface="Source Sans Pro"/>
                        </a:rPr>
                        <a:t>$104</a:t>
                      </a:r>
                      <a:endParaRPr sz="5500">
                        <a:latin typeface="Source Sans Pro"/>
                        <a:cs typeface="Source Sans Pro"/>
                      </a:endParaRPr>
                    </a:p>
                    <a:p>
                      <a:pPr marL="4699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900" spc="-5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billion in total</a:t>
                      </a:r>
                      <a:r>
                        <a:rPr sz="1900" spc="-20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900" spc="-10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assets</a:t>
                      </a:r>
                      <a:endParaRPr sz="1900">
                        <a:latin typeface="Source Sans Pro"/>
                        <a:cs typeface="Source Sans Pro"/>
                      </a:endParaRPr>
                    </a:p>
                  </a:txBody>
                  <a:tcPr marL="0" marR="0" marT="0" marB="0">
                    <a:lnB w="12700">
                      <a:solidFill>
                        <a:srgbClr val="94C8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8665" algn="ctr">
                        <a:lnSpc>
                          <a:spcPts val="6509"/>
                        </a:lnSpc>
                      </a:pPr>
                      <a:r>
                        <a:rPr sz="5500" dirty="0">
                          <a:solidFill>
                            <a:srgbClr val="14C1E0"/>
                          </a:solidFill>
                          <a:latin typeface="Source Sans Pro"/>
                          <a:cs typeface="Source Sans Pro"/>
                        </a:rPr>
                        <a:t>$29.9</a:t>
                      </a:r>
                      <a:endParaRPr sz="5500">
                        <a:latin typeface="Source Sans Pro"/>
                        <a:cs typeface="Source Sans Pro"/>
                      </a:endParaRPr>
                    </a:p>
                    <a:p>
                      <a:pPr marR="7493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900" spc="-5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billion in total</a:t>
                      </a:r>
                      <a:r>
                        <a:rPr sz="1900" spc="-30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900" spc="-5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equity</a:t>
                      </a:r>
                      <a:endParaRPr sz="1900">
                        <a:latin typeface="Source Sans Pro"/>
                        <a:cs typeface="Source Sans Pro"/>
                      </a:endParaRPr>
                    </a:p>
                  </a:txBody>
                  <a:tcPr marL="0" marR="0" marT="0" marB="0">
                    <a:lnB w="12700">
                      <a:solidFill>
                        <a:srgbClr val="94C83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3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E62B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3920"/>
                        </a:spcBef>
                      </a:pPr>
                      <a:r>
                        <a:rPr sz="5500" spc="5" dirty="0">
                          <a:solidFill>
                            <a:srgbClr val="14C1E0"/>
                          </a:solidFill>
                          <a:latin typeface="Source Sans Pro"/>
                          <a:cs typeface="Source Sans Pro"/>
                        </a:rPr>
                        <a:t>‘A’</a:t>
                      </a:r>
                      <a:endParaRPr sz="5500">
                        <a:latin typeface="Source Sans Pro"/>
                        <a:cs typeface="Source Sans Pro"/>
                      </a:endParaRPr>
                    </a:p>
                    <a:p>
                      <a:pPr marL="4381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900" spc="-5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credit rating –</a:t>
                      </a:r>
                      <a:r>
                        <a:rPr sz="1900" spc="-10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900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S&amp;P</a:t>
                      </a:r>
                      <a:endParaRPr sz="1900">
                        <a:latin typeface="Source Sans Pro"/>
                        <a:cs typeface="Source Sans Pro"/>
                      </a:endParaRPr>
                    </a:p>
                  </a:txBody>
                  <a:tcPr marL="0" marR="0" marT="497840" marB="0">
                    <a:lnT w="12700">
                      <a:solidFill>
                        <a:srgbClr val="94C83C"/>
                      </a:solidFill>
                      <a:prstDash val="solid"/>
                    </a:lnT>
                    <a:lnB w="19050">
                      <a:solidFill>
                        <a:srgbClr val="E62B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920"/>
                        </a:spcBef>
                      </a:pPr>
                      <a:r>
                        <a:rPr sz="5500" dirty="0">
                          <a:solidFill>
                            <a:srgbClr val="14C1E0"/>
                          </a:solidFill>
                          <a:latin typeface="Source Sans Pro"/>
                          <a:cs typeface="Source Sans Pro"/>
                        </a:rPr>
                        <a:t>$42.1</a:t>
                      </a:r>
                      <a:endParaRPr sz="5500">
                        <a:latin typeface="Source Sans Pro"/>
                        <a:cs typeface="Source Sans Pro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900" spc="-5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billion in</a:t>
                      </a:r>
                      <a:r>
                        <a:rPr sz="1900" spc="-25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1900" spc="-10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revenue</a:t>
                      </a:r>
                      <a:endParaRPr sz="1900">
                        <a:latin typeface="Source Sans Pro"/>
                        <a:cs typeface="Source Sans Pro"/>
                      </a:endParaRPr>
                    </a:p>
                  </a:txBody>
                  <a:tcPr marL="0" marR="0" marT="497840" marB="0">
                    <a:lnT w="12700">
                      <a:solidFill>
                        <a:srgbClr val="94C83C"/>
                      </a:solidFill>
                      <a:prstDash val="solid"/>
                    </a:lnT>
                    <a:lnB w="19050">
                      <a:solidFill>
                        <a:srgbClr val="E62B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8030" algn="ctr">
                        <a:lnSpc>
                          <a:spcPct val="100000"/>
                        </a:lnSpc>
                        <a:spcBef>
                          <a:spcPts val="3920"/>
                        </a:spcBef>
                      </a:pPr>
                      <a:r>
                        <a:rPr sz="5500" spc="-5" dirty="0">
                          <a:solidFill>
                            <a:srgbClr val="14C1E0"/>
                          </a:solidFill>
                          <a:latin typeface="Source Sans Pro"/>
                          <a:cs typeface="Source Sans Pro"/>
                        </a:rPr>
                        <a:t>41</a:t>
                      </a:r>
                      <a:r>
                        <a:rPr sz="5500" spc="-20" dirty="0">
                          <a:solidFill>
                            <a:srgbClr val="14C1E0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5500" spc="30" dirty="0">
                          <a:solidFill>
                            <a:srgbClr val="14C1E0"/>
                          </a:solidFill>
                          <a:latin typeface="Source Sans Pro"/>
                          <a:cs typeface="Source Sans Pro"/>
                        </a:rPr>
                        <a:t>GW</a:t>
                      </a:r>
                      <a:endParaRPr sz="5500">
                        <a:latin typeface="Source Sans Pro"/>
                        <a:cs typeface="Source Sans Pro"/>
                      </a:endParaRPr>
                    </a:p>
                    <a:p>
                      <a:pPr marR="74866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900" spc="-10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power </a:t>
                      </a:r>
                      <a:r>
                        <a:rPr sz="1900" spc="-5" dirty="0">
                          <a:solidFill>
                            <a:srgbClr val="79797A"/>
                          </a:solidFill>
                          <a:latin typeface="Source Sans Pro"/>
                          <a:cs typeface="Source Sans Pro"/>
                        </a:rPr>
                        <a:t>assets</a:t>
                      </a:r>
                      <a:endParaRPr sz="1900">
                        <a:latin typeface="Source Sans Pro"/>
                        <a:cs typeface="Source Sans Pro"/>
                      </a:endParaRPr>
                    </a:p>
                  </a:txBody>
                  <a:tcPr marL="0" marR="0" marT="497840" marB="0">
                    <a:lnT w="12700">
                      <a:solidFill>
                        <a:srgbClr val="94C83C"/>
                      </a:solidFill>
                      <a:prstDash val="solid"/>
                    </a:lnT>
                    <a:lnB w="19050">
                      <a:solidFill>
                        <a:srgbClr val="E62B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E62B7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E62B7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E62B7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11835" algn="r">
                        <a:lnSpc>
                          <a:spcPts val="2490"/>
                        </a:lnSpc>
                        <a:spcBef>
                          <a:spcPts val="280"/>
                        </a:spcBef>
                      </a:pPr>
                      <a:r>
                        <a:rPr sz="2100" b="0" dirty="0">
                          <a:solidFill>
                            <a:srgbClr val="79797A"/>
                          </a:solidFill>
                          <a:latin typeface="Raleway Light"/>
                          <a:cs typeface="Raleway Light"/>
                        </a:rPr>
                        <a:t>4</a:t>
                      </a:r>
                      <a:endParaRPr sz="2100" dirty="0">
                        <a:latin typeface="Raleway Light"/>
                        <a:cs typeface="Raleway Light"/>
                      </a:endParaRPr>
                    </a:p>
                  </a:txBody>
                  <a:tcPr marL="0" marR="0" marT="35560" marB="0">
                    <a:lnT w="19050">
                      <a:solidFill>
                        <a:srgbClr val="E62B7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72031" y="320211"/>
            <a:ext cx="579132" cy="929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7199" y="1345542"/>
            <a:ext cx="940779" cy="1144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189785"/>
            <a:ext cx="12192000" cy="6682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1192" y="6255511"/>
            <a:ext cx="1701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dirty="0">
                <a:solidFill>
                  <a:srgbClr val="79797A"/>
                </a:solidFill>
                <a:latin typeface="Raleway Light"/>
                <a:cs typeface="Raleway Light"/>
              </a:rPr>
              <a:t>5</a:t>
            </a:r>
            <a:endParaRPr sz="2100">
              <a:latin typeface="Raleway Light"/>
              <a:cs typeface="Raleway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897" y="268090"/>
            <a:ext cx="579132" cy="929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4922" y="1566995"/>
            <a:ext cx="3713479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spcBef>
                <a:spcPts val="105"/>
              </a:spcBef>
              <a:buClr>
                <a:srgbClr val="14C1E0"/>
              </a:buClr>
              <a:buFont typeface="Wingdings"/>
              <a:buChar char=""/>
              <a:tabLst>
                <a:tab pos="185420" algn="l"/>
              </a:tabLst>
            </a:pP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No upfront cost / No</a:t>
            </a:r>
            <a:r>
              <a:rPr sz="1950" b="1" spc="-85" dirty="0">
                <a:solidFill>
                  <a:srgbClr val="79797A"/>
                </a:solidFill>
                <a:latin typeface="+mj-lt"/>
                <a:cs typeface="Raleway SemiBold"/>
              </a:rPr>
              <a:t> </a:t>
            </a: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Bonding</a:t>
            </a:r>
            <a:endParaRPr sz="1950" dirty="0">
              <a:latin typeface="+mj-lt"/>
              <a:cs typeface="Raleway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4921" y="2245175"/>
            <a:ext cx="316611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spcBef>
                <a:spcPts val="105"/>
              </a:spcBef>
              <a:buClr>
                <a:srgbClr val="14C1E0"/>
              </a:buClr>
              <a:buFont typeface="Wingdings"/>
              <a:buChar char=""/>
              <a:tabLst>
                <a:tab pos="185420" algn="l"/>
              </a:tabLst>
            </a:pP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0% Escalator </a:t>
            </a:r>
            <a:r>
              <a:rPr sz="1950" b="1" spc="-5" dirty="0">
                <a:solidFill>
                  <a:srgbClr val="79797A"/>
                </a:solidFill>
                <a:latin typeface="+mj-lt"/>
                <a:cs typeface="Raleway SemiBold"/>
              </a:rPr>
              <a:t>for 20</a:t>
            </a:r>
            <a:r>
              <a:rPr sz="1950" b="1" spc="-70" dirty="0">
                <a:solidFill>
                  <a:srgbClr val="79797A"/>
                </a:solidFill>
                <a:latin typeface="+mj-lt"/>
                <a:cs typeface="Raleway SemiBold"/>
              </a:rPr>
              <a:t> </a:t>
            </a: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Years</a:t>
            </a:r>
            <a:endParaRPr sz="1950">
              <a:latin typeface="+mj-lt"/>
              <a:cs typeface="Raleway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4921" y="2925006"/>
            <a:ext cx="235585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spcBef>
                <a:spcPts val="105"/>
              </a:spcBef>
              <a:buClr>
                <a:srgbClr val="14C1E0"/>
              </a:buClr>
              <a:buFont typeface="Wingdings"/>
              <a:buChar char=""/>
              <a:tabLst>
                <a:tab pos="185420" algn="l"/>
              </a:tabLst>
            </a:pP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Utility Rate</a:t>
            </a:r>
            <a:r>
              <a:rPr sz="1950" b="1" spc="-105" dirty="0">
                <a:solidFill>
                  <a:srgbClr val="79797A"/>
                </a:solidFill>
                <a:latin typeface="+mj-lt"/>
                <a:cs typeface="Raleway SemiBold"/>
              </a:rPr>
              <a:t> </a:t>
            </a:r>
            <a:r>
              <a:rPr sz="1950" b="1" spc="5" dirty="0">
                <a:solidFill>
                  <a:srgbClr val="79797A"/>
                </a:solidFill>
                <a:latin typeface="+mj-lt"/>
                <a:cs typeface="Raleway SemiBold"/>
              </a:rPr>
              <a:t>Hedge</a:t>
            </a:r>
            <a:endParaRPr sz="1950">
              <a:latin typeface="+mj-lt"/>
              <a:cs typeface="Raleway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4922" y="3603060"/>
            <a:ext cx="308165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spcBef>
                <a:spcPts val="105"/>
              </a:spcBef>
              <a:buClr>
                <a:srgbClr val="14C1E0"/>
              </a:buClr>
              <a:buFont typeface="Wingdings"/>
              <a:buChar char=""/>
              <a:tabLst>
                <a:tab pos="185420" algn="l"/>
              </a:tabLst>
            </a:pP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Monetize </a:t>
            </a:r>
            <a:r>
              <a:rPr sz="1950" b="1" spc="-5" dirty="0">
                <a:solidFill>
                  <a:srgbClr val="79797A"/>
                </a:solidFill>
                <a:latin typeface="+mj-lt"/>
                <a:cs typeface="Raleway SemiBold"/>
              </a:rPr>
              <a:t>30% </a:t>
            </a: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Tax</a:t>
            </a:r>
            <a:r>
              <a:rPr sz="1950" b="1" spc="-60" dirty="0">
                <a:solidFill>
                  <a:srgbClr val="79797A"/>
                </a:solidFill>
                <a:latin typeface="+mj-lt"/>
                <a:cs typeface="Raleway SemiBold"/>
              </a:rPr>
              <a:t> </a:t>
            </a: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Credit</a:t>
            </a:r>
            <a:endParaRPr sz="1950" dirty="0">
              <a:latin typeface="+mj-lt"/>
              <a:cs typeface="Raleway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4922" y="4281240"/>
            <a:ext cx="252285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spcBef>
                <a:spcPts val="105"/>
              </a:spcBef>
              <a:buClr>
                <a:srgbClr val="14C1E0"/>
              </a:buClr>
              <a:buFont typeface="Wingdings"/>
              <a:buChar char=""/>
              <a:tabLst>
                <a:tab pos="185420" algn="l"/>
              </a:tabLst>
            </a:pP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Aligned</a:t>
            </a:r>
            <a:r>
              <a:rPr sz="1950" b="1" spc="-95" dirty="0">
                <a:solidFill>
                  <a:srgbClr val="79797A"/>
                </a:solidFill>
                <a:latin typeface="+mj-lt"/>
                <a:cs typeface="Raleway SemiBold"/>
              </a:rPr>
              <a:t> </a:t>
            </a: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Partnership</a:t>
            </a:r>
            <a:endParaRPr sz="1950">
              <a:latin typeface="+mj-lt"/>
              <a:cs typeface="Raleway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4921" y="5639250"/>
            <a:ext cx="318262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spcBef>
                <a:spcPts val="105"/>
              </a:spcBef>
              <a:buClr>
                <a:srgbClr val="14C1E0"/>
              </a:buClr>
              <a:buFont typeface="Wingdings"/>
              <a:buChar char=""/>
              <a:tabLst>
                <a:tab pos="185420" algn="l"/>
              </a:tabLst>
            </a:pP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Guaranteed</a:t>
            </a:r>
            <a:r>
              <a:rPr sz="1950" b="1" spc="-75" dirty="0">
                <a:solidFill>
                  <a:srgbClr val="79797A"/>
                </a:solidFill>
                <a:latin typeface="+mj-lt"/>
                <a:cs typeface="Raleway SemiBold"/>
              </a:rPr>
              <a:t> </a:t>
            </a: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Performance</a:t>
            </a:r>
            <a:endParaRPr sz="1950">
              <a:latin typeface="+mj-lt"/>
              <a:cs typeface="Raleway SemiBol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70649" y="346885"/>
            <a:ext cx="687425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1908F"/>
                </a:solidFill>
              </a:rPr>
              <a:t>Power Purchase</a:t>
            </a:r>
            <a:r>
              <a:rPr spc="-65" dirty="0">
                <a:solidFill>
                  <a:srgbClr val="91908F"/>
                </a:solidFill>
              </a:rPr>
              <a:t> </a:t>
            </a:r>
            <a:r>
              <a:rPr spc="-5" dirty="0">
                <a:solidFill>
                  <a:srgbClr val="91908F"/>
                </a:solidFill>
              </a:rPr>
              <a:t>Agreement</a:t>
            </a:r>
          </a:p>
        </p:txBody>
      </p:sp>
      <p:sp>
        <p:nvSpPr>
          <p:cNvPr id="11" name="object 11"/>
          <p:cNvSpPr/>
          <p:nvPr/>
        </p:nvSpPr>
        <p:spPr>
          <a:xfrm>
            <a:off x="8139684" y="4969065"/>
            <a:ext cx="2221865" cy="0"/>
          </a:xfrm>
          <a:custGeom>
            <a:avLst/>
            <a:gdLst/>
            <a:ahLst/>
            <a:cxnLst/>
            <a:rect l="l" t="t" r="r" b="b"/>
            <a:pathLst>
              <a:path w="2221865">
                <a:moveTo>
                  <a:pt x="0" y="0"/>
                </a:moveTo>
                <a:lnTo>
                  <a:pt x="2221865" y="0"/>
                </a:lnTo>
              </a:path>
            </a:pathLst>
          </a:custGeom>
          <a:ln w="7493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74410" y="4969065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5">
                <a:moveTo>
                  <a:pt x="0" y="0"/>
                </a:moveTo>
                <a:lnTo>
                  <a:pt x="327787" y="0"/>
                </a:lnTo>
              </a:path>
            </a:pathLst>
          </a:custGeom>
          <a:ln w="7493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33889" y="4080573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660" y="0"/>
                </a:lnTo>
              </a:path>
            </a:pathLst>
          </a:custGeom>
          <a:ln w="7747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39684" y="4080573"/>
            <a:ext cx="657225" cy="0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844" y="0"/>
                </a:lnTo>
              </a:path>
            </a:pathLst>
          </a:custGeom>
          <a:ln w="7747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4410" y="4080573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5">
                <a:moveTo>
                  <a:pt x="0" y="0"/>
                </a:moveTo>
                <a:lnTo>
                  <a:pt x="327787" y="0"/>
                </a:lnTo>
              </a:path>
            </a:pathLst>
          </a:custGeom>
          <a:ln w="7747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33889" y="3192081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660" y="0"/>
                </a:lnTo>
              </a:path>
            </a:pathLst>
          </a:custGeom>
          <a:ln w="7746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39684" y="3192081"/>
            <a:ext cx="657225" cy="0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844" y="0"/>
                </a:lnTo>
              </a:path>
            </a:pathLst>
          </a:custGeom>
          <a:ln w="7746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74410" y="3192081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5">
                <a:moveTo>
                  <a:pt x="0" y="0"/>
                </a:moveTo>
                <a:lnTo>
                  <a:pt x="327787" y="0"/>
                </a:lnTo>
              </a:path>
            </a:pathLst>
          </a:custGeom>
          <a:ln w="7746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33889" y="2303526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660" y="0"/>
                </a:lnTo>
              </a:path>
            </a:pathLst>
          </a:custGeom>
          <a:ln w="762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39684" y="2303526"/>
            <a:ext cx="657225" cy="0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844" y="0"/>
                </a:lnTo>
              </a:path>
            </a:pathLst>
          </a:custGeom>
          <a:ln w="762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4410" y="2303526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5">
                <a:moveTo>
                  <a:pt x="0" y="0"/>
                </a:moveTo>
                <a:lnTo>
                  <a:pt x="327787" y="0"/>
                </a:lnTo>
              </a:path>
            </a:pathLst>
          </a:custGeom>
          <a:ln w="7620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4409" y="1414399"/>
            <a:ext cx="3787140" cy="0"/>
          </a:xfrm>
          <a:custGeom>
            <a:avLst/>
            <a:gdLst/>
            <a:ahLst/>
            <a:cxnLst/>
            <a:rect l="l" t="t" r="r" b="b"/>
            <a:pathLst>
              <a:path w="3787140">
                <a:moveTo>
                  <a:pt x="0" y="0"/>
                </a:moveTo>
                <a:lnTo>
                  <a:pt x="3787140" y="0"/>
                </a:lnTo>
              </a:path>
            </a:pathLst>
          </a:custGeom>
          <a:ln w="6096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96529" y="2746248"/>
            <a:ext cx="1237615" cy="2222500"/>
          </a:xfrm>
          <a:custGeom>
            <a:avLst/>
            <a:gdLst/>
            <a:ahLst/>
            <a:cxnLst/>
            <a:rect l="l" t="t" r="r" b="b"/>
            <a:pathLst>
              <a:path w="1237615" h="2222500">
                <a:moveTo>
                  <a:pt x="0" y="0"/>
                </a:moveTo>
                <a:lnTo>
                  <a:pt x="1237360" y="0"/>
                </a:lnTo>
                <a:lnTo>
                  <a:pt x="1237360" y="2221992"/>
                </a:lnTo>
                <a:lnTo>
                  <a:pt x="0" y="2221992"/>
                </a:lnTo>
                <a:lnTo>
                  <a:pt x="0" y="0"/>
                </a:lnTo>
                <a:close/>
              </a:path>
            </a:pathLst>
          </a:custGeom>
          <a:solidFill>
            <a:srgbClr val="14C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91956" y="2741676"/>
            <a:ext cx="1248410" cy="2232660"/>
          </a:xfrm>
          <a:custGeom>
            <a:avLst/>
            <a:gdLst/>
            <a:ahLst/>
            <a:cxnLst/>
            <a:rect l="l" t="t" r="r" b="b"/>
            <a:pathLst>
              <a:path w="1248409" h="2232660">
                <a:moveTo>
                  <a:pt x="1245108" y="0"/>
                </a:moveTo>
                <a:lnTo>
                  <a:pt x="2921" y="0"/>
                </a:lnTo>
                <a:lnTo>
                  <a:pt x="0" y="3175"/>
                </a:lnTo>
                <a:lnTo>
                  <a:pt x="0" y="2229739"/>
                </a:lnTo>
                <a:lnTo>
                  <a:pt x="2921" y="2232660"/>
                </a:lnTo>
                <a:lnTo>
                  <a:pt x="1245108" y="2232660"/>
                </a:lnTo>
                <a:lnTo>
                  <a:pt x="1248028" y="2229739"/>
                </a:lnTo>
                <a:lnTo>
                  <a:pt x="1248028" y="2226564"/>
                </a:lnTo>
                <a:lnTo>
                  <a:pt x="10668" y="2226564"/>
                </a:lnTo>
                <a:lnTo>
                  <a:pt x="4572" y="2221992"/>
                </a:lnTo>
                <a:lnTo>
                  <a:pt x="10668" y="2221992"/>
                </a:lnTo>
                <a:lnTo>
                  <a:pt x="10668" y="10668"/>
                </a:lnTo>
                <a:lnTo>
                  <a:pt x="4572" y="10668"/>
                </a:lnTo>
                <a:lnTo>
                  <a:pt x="10668" y="4572"/>
                </a:lnTo>
                <a:lnTo>
                  <a:pt x="1248028" y="4572"/>
                </a:lnTo>
                <a:lnTo>
                  <a:pt x="1248028" y="3175"/>
                </a:lnTo>
                <a:lnTo>
                  <a:pt x="1245108" y="0"/>
                </a:lnTo>
                <a:close/>
              </a:path>
              <a:path w="1248409" h="2232660">
                <a:moveTo>
                  <a:pt x="10668" y="2221992"/>
                </a:moveTo>
                <a:lnTo>
                  <a:pt x="4572" y="2221992"/>
                </a:lnTo>
                <a:lnTo>
                  <a:pt x="10668" y="2226564"/>
                </a:lnTo>
                <a:lnTo>
                  <a:pt x="10668" y="2221992"/>
                </a:lnTo>
                <a:close/>
              </a:path>
              <a:path w="1248409" h="2232660">
                <a:moveTo>
                  <a:pt x="1237361" y="2221992"/>
                </a:moveTo>
                <a:lnTo>
                  <a:pt x="10668" y="2221992"/>
                </a:lnTo>
                <a:lnTo>
                  <a:pt x="10668" y="2226564"/>
                </a:lnTo>
                <a:lnTo>
                  <a:pt x="1237361" y="2226564"/>
                </a:lnTo>
                <a:lnTo>
                  <a:pt x="1237361" y="2221992"/>
                </a:lnTo>
                <a:close/>
              </a:path>
              <a:path w="1248409" h="2232660">
                <a:moveTo>
                  <a:pt x="1237361" y="4572"/>
                </a:moveTo>
                <a:lnTo>
                  <a:pt x="1237361" y="2226564"/>
                </a:lnTo>
                <a:lnTo>
                  <a:pt x="1241933" y="2221992"/>
                </a:lnTo>
                <a:lnTo>
                  <a:pt x="1248028" y="2221992"/>
                </a:lnTo>
                <a:lnTo>
                  <a:pt x="1248028" y="10668"/>
                </a:lnTo>
                <a:lnTo>
                  <a:pt x="1241933" y="10668"/>
                </a:lnTo>
                <a:lnTo>
                  <a:pt x="1237361" y="4572"/>
                </a:lnTo>
                <a:close/>
              </a:path>
              <a:path w="1248409" h="2232660">
                <a:moveTo>
                  <a:pt x="1248028" y="2221992"/>
                </a:moveTo>
                <a:lnTo>
                  <a:pt x="1241933" y="2221992"/>
                </a:lnTo>
                <a:lnTo>
                  <a:pt x="1237361" y="2226564"/>
                </a:lnTo>
                <a:lnTo>
                  <a:pt x="1248028" y="2226564"/>
                </a:lnTo>
                <a:lnTo>
                  <a:pt x="1248028" y="2221992"/>
                </a:lnTo>
                <a:close/>
              </a:path>
              <a:path w="1248409" h="2232660">
                <a:moveTo>
                  <a:pt x="10668" y="4572"/>
                </a:moveTo>
                <a:lnTo>
                  <a:pt x="4572" y="10668"/>
                </a:lnTo>
                <a:lnTo>
                  <a:pt x="10668" y="10668"/>
                </a:lnTo>
                <a:lnTo>
                  <a:pt x="10668" y="4572"/>
                </a:lnTo>
                <a:close/>
              </a:path>
              <a:path w="1248409" h="2232660">
                <a:moveTo>
                  <a:pt x="1237361" y="4572"/>
                </a:moveTo>
                <a:lnTo>
                  <a:pt x="10668" y="4572"/>
                </a:lnTo>
                <a:lnTo>
                  <a:pt x="10668" y="10668"/>
                </a:lnTo>
                <a:lnTo>
                  <a:pt x="1237361" y="10668"/>
                </a:lnTo>
                <a:lnTo>
                  <a:pt x="1237361" y="4572"/>
                </a:lnTo>
                <a:close/>
              </a:path>
              <a:path w="1248409" h="2232660">
                <a:moveTo>
                  <a:pt x="1248028" y="4572"/>
                </a:moveTo>
                <a:lnTo>
                  <a:pt x="1237361" y="4572"/>
                </a:lnTo>
                <a:lnTo>
                  <a:pt x="1241933" y="10668"/>
                </a:lnTo>
                <a:lnTo>
                  <a:pt x="1248028" y="10668"/>
                </a:lnTo>
                <a:lnTo>
                  <a:pt x="1248028" y="4572"/>
                </a:lnTo>
                <a:close/>
              </a:path>
            </a:pathLst>
          </a:custGeom>
          <a:solidFill>
            <a:srgbClr val="14C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90431" y="2696083"/>
            <a:ext cx="13970" cy="50165"/>
          </a:xfrm>
          <a:custGeom>
            <a:avLst/>
            <a:gdLst/>
            <a:ahLst/>
            <a:cxnLst/>
            <a:rect l="l" t="t" r="r" b="b"/>
            <a:pathLst>
              <a:path w="13970" h="50164">
                <a:moveTo>
                  <a:pt x="13589" y="0"/>
                </a:moveTo>
                <a:lnTo>
                  <a:pt x="0" y="0"/>
                </a:lnTo>
                <a:lnTo>
                  <a:pt x="0" y="50164"/>
                </a:lnTo>
                <a:lnTo>
                  <a:pt x="13589" y="50164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90431" y="2607691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9" y="0"/>
                </a:moveTo>
                <a:lnTo>
                  <a:pt x="0" y="0"/>
                </a:lnTo>
                <a:lnTo>
                  <a:pt x="0" y="50292"/>
                </a:lnTo>
                <a:lnTo>
                  <a:pt x="13589" y="50292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90431" y="2517649"/>
            <a:ext cx="13970" cy="52069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589" y="0"/>
                </a:moveTo>
                <a:lnTo>
                  <a:pt x="0" y="0"/>
                </a:lnTo>
                <a:lnTo>
                  <a:pt x="0" y="51942"/>
                </a:lnTo>
                <a:lnTo>
                  <a:pt x="13589" y="51942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90431" y="2429383"/>
            <a:ext cx="13970" cy="50165"/>
          </a:xfrm>
          <a:custGeom>
            <a:avLst/>
            <a:gdLst/>
            <a:ahLst/>
            <a:cxnLst/>
            <a:rect l="l" t="t" r="r" b="b"/>
            <a:pathLst>
              <a:path w="13970" h="50164">
                <a:moveTo>
                  <a:pt x="13589" y="0"/>
                </a:moveTo>
                <a:lnTo>
                  <a:pt x="0" y="0"/>
                </a:lnTo>
                <a:lnTo>
                  <a:pt x="0" y="50164"/>
                </a:lnTo>
                <a:lnTo>
                  <a:pt x="13589" y="50164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90431" y="2340991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9" y="0"/>
                </a:moveTo>
                <a:lnTo>
                  <a:pt x="0" y="0"/>
                </a:lnTo>
                <a:lnTo>
                  <a:pt x="0" y="50292"/>
                </a:lnTo>
                <a:lnTo>
                  <a:pt x="13589" y="50292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90431" y="2250949"/>
            <a:ext cx="13970" cy="52069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589" y="0"/>
                </a:moveTo>
                <a:lnTo>
                  <a:pt x="0" y="0"/>
                </a:lnTo>
                <a:lnTo>
                  <a:pt x="0" y="51942"/>
                </a:lnTo>
                <a:lnTo>
                  <a:pt x="13589" y="51942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90431" y="2162683"/>
            <a:ext cx="13970" cy="50165"/>
          </a:xfrm>
          <a:custGeom>
            <a:avLst/>
            <a:gdLst/>
            <a:ahLst/>
            <a:cxnLst/>
            <a:rect l="l" t="t" r="r" b="b"/>
            <a:pathLst>
              <a:path w="13970" h="50164">
                <a:moveTo>
                  <a:pt x="13589" y="0"/>
                </a:moveTo>
                <a:lnTo>
                  <a:pt x="0" y="0"/>
                </a:lnTo>
                <a:lnTo>
                  <a:pt x="0" y="50164"/>
                </a:lnTo>
                <a:lnTo>
                  <a:pt x="13589" y="50164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90431" y="2074291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9" y="0"/>
                </a:moveTo>
                <a:lnTo>
                  <a:pt x="0" y="0"/>
                </a:lnTo>
                <a:lnTo>
                  <a:pt x="0" y="50292"/>
                </a:lnTo>
                <a:lnTo>
                  <a:pt x="13589" y="50292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90431" y="1984249"/>
            <a:ext cx="13970" cy="52069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589" y="0"/>
                </a:moveTo>
                <a:lnTo>
                  <a:pt x="0" y="0"/>
                </a:lnTo>
                <a:lnTo>
                  <a:pt x="0" y="51942"/>
                </a:lnTo>
                <a:lnTo>
                  <a:pt x="13589" y="51942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90431" y="1895983"/>
            <a:ext cx="13970" cy="50165"/>
          </a:xfrm>
          <a:custGeom>
            <a:avLst/>
            <a:gdLst/>
            <a:ahLst/>
            <a:cxnLst/>
            <a:rect l="l" t="t" r="r" b="b"/>
            <a:pathLst>
              <a:path w="13970" h="50164">
                <a:moveTo>
                  <a:pt x="13589" y="0"/>
                </a:moveTo>
                <a:lnTo>
                  <a:pt x="0" y="0"/>
                </a:lnTo>
                <a:lnTo>
                  <a:pt x="0" y="50164"/>
                </a:lnTo>
                <a:lnTo>
                  <a:pt x="13589" y="50164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90431" y="1807591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9" y="0"/>
                </a:moveTo>
                <a:lnTo>
                  <a:pt x="0" y="0"/>
                </a:lnTo>
                <a:lnTo>
                  <a:pt x="0" y="50292"/>
                </a:lnTo>
                <a:lnTo>
                  <a:pt x="13589" y="50292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90431" y="1717549"/>
            <a:ext cx="13970" cy="52069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589" y="0"/>
                </a:moveTo>
                <a:lnTo>
                  <a:pt x="0" y="0"/>
                </a:lnTo>
                <a:lnTo>
                  <a:pt x="0" y="51942"/>
                </a:lnTo>
                <a:lnTo>
                  <a:pt x="13589" y="51942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90431" y="1629283"/>
            <a:ext cx="13970" cy="50165"/>
          </a:xfrm>
          <a:custGeom>
            <a:avLst/>
            <a:gdLst/>
            <a:ahLst/>
            <a:cxnLst/>
            <a:rect l="l" t="t" r="r" b="b"/>
            <a:pathLst>
              <a:path w="13970" h="50164">
                <a:moveTo>
                  <a:pt x="13589" y="0"/>
                </a:moveTo>
                <a:lnTo>
                  <a:pt x="0" y="0"/>
                </a:lnTo>
                <a:lnTo>
                  <a:pt x="0" y="50164"/>
                </a:lnTo>
                <a:lnTo>
                  <a:pt x="13589" y="50164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90431" y="1540891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9" y="0"/>
                </a:moveTo>
                <a:lnTo>
                  <a:pt x="0" y="0"/>
                </a:lnTo>
                <a:lnTo>
                  <a:pt x="0" y="50292"/>
                </a:lnTo>
                <a:lnTo>
                  <a:pt x="13589" y="50292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90431" y="1450848"/>
            <a:ext cx="13970" cy="52069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589" y="0"/>
                </a:moveTo>
                <a:lnTo>
                  <a:pt x="0" y="0"/>
                </a:lnTo>
                <a:lnTo>
                  <a:pt x="0" y="51942"/>
                </a:lnTo>
                <a:lnTo>
                  <a:pt x="13589" y="51942"/>
                </a:lnTo>
                <a:lnTo>
                  <a:pt x="1358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98053" y="1413002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5" h="7619">
                <a:moveTo>
                  <a:pt x="50165" y="0"/>
                </a:moveTo>
                <a:lnTo>
                  <a:pt x="0" y="0"/>
                </a:lnTo>
                <a:lnTo>
                  <a:pt x="0" y="7365"/>
                </a:lnTo>
                <a:lnTo>
                  <a:pt x="50165" y="7365"/>
                </a:lnTo>
                <a:lnTo>
                  <a:pt x="50165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86318" y="1413002"/>
            <a:ext cx="52069" cy="7620"/>
          </a:xfrm>
          <a:custGeom>
            <a:avLst/>
            <a:gdLst/>
            <a:ahLst/>
            <a:cxnLst/>
            <a:rect l="l" t="t" r="r" b="b"/>
            <a:pathLst>
              <a:path w="52070" h="7619">
                <a:moveTo>
                  <a:pt x="51942" y="0"/>
                </a:moveTo>
                <a:lnTo>
                  <a:pt x="0" y="0"/>
                </a:lnTo>
                <a:lnTo>
                  <a:pt x="0" y="7365"/>
                </a:lnTo>
                <a:lnTo>
                  <a:pt x="51942" y="7365"/>
                </a:lnTo>
                <a:lnTo>
                  <a:pt x="5194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76359" y="1413002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19">
                <a:moveTo>
                  <a:pt x="50292" y="0"/>
                </a:moveTo>
                <a:lnTo>
                  <a:pt x="0" y="0"/>
                </a:lnTo>
                <a:lnTo>
                  <a:pt x="0" y="7365"/>
                </a:lnTo>
                <a:lnTo>
                  <a:pt x="50292" y="7365"/>
                </a:lnTo>
                <a:lnTo>
                  <a:pt x="5029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64753" y="1413002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5" h="7619">
                <a:moveTo>
                  <a:pt x="50165" y="0"/>
                </a:moveTo>
                <a:lnTo>
                  <a:pt x="0" y="0"/>
                </a:lnTo>
                <a:lnTo>
                  <a:pt x="0" y="7365"/>
                </a:lnTo>
                <a:lnTo>
                  <a:pt x="50165" y="7365"/>
                </a:lnTo>
                <a:lnTo>
                  <a:pt x="50165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53018" y="1413002"/>
            <a:ext cx="52069" cy="7620"/>
          </a:xfrm>
          <a:custGeom>
            <a:avLst/>
            <a:gdLst/>
            <a:ahLst/>
            <a:cxnLst/>
            <a:rect l="l" t="t" r="r" b="b"/>
            <a:pathLst>
              <a:path w="52070" h="7619">
                <a:moveTo>
                  <a:pt x="51942" y="0"/>
                </a:moveTo>
                <a:lnTo>
                  <a:pt x="0" y="0"/>
                </a:lnTo>
                <a:lnTo>
                  <a:pt x="0" y="7365"/>
                </a:lnTo>
                <a:lnTo>
                  <a:pt x="51942" y="7365"/>
                </a:lnTo>
                <a:lnTo>
                  <a:pt x="5194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43059" y="1413002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19">
                <a:moveTo>
                  <a:pt x="50292" y="0"/>
                </a:moveTo>
                <a:lnTo>
                  <a:pt x="0" y="0"/>
                </a:lnTo>
                <a:lnTo>
                  <a:pt x="0" y="7365"/>
                </a:lnTo>
                <a:lnTo>
                  <a:pt x="50292" y="7365"/>
                </a:lnTo>
                <a:lnTo>
                  <a:pt x="5029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31453" y="1413002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5" h="7619">
                <a:moveTo>
                  <a:pt x="50165" y="0"/>
                </a:moveTo>
                <a:lnTo>
                  <a:pt x="0" y="0"/>
                </a:lnTo>
                <a:lnTo>
                  <a:pt x="0" y="7365"/>
                </a:lnTo>
                <a:lnTo>
                  <a:pt x="50165" y="7365"/>
                </a:lnTo>
                <a:lnTo>
                  <a:pt x="50165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419718" y="1413002"/>
            <a:ext cx="52069" cy="7620"/>
          </a:xfrm>
          <a:custGeom>
            <a:avLst/>
            <a:gdLst/>
            <a:ahLst/>
            <a:cxnLst/>
            <a:rect l="l" t="t" r="r" b="b"/>
            <a:pathLst>
              <a:path w="52070" h="7619">
                <a:moveTo>
                  <a:pt x="51942" y="0"/>
                </a:moveTo>
                <a:lnTo>
                  <a:pt x="0" y="0"/>
                </a:lnTo>
                <a:lnTo>
                  <a:pt x="0" y="7365"/>
                </a:lnTo>
                <a:lnTo>
                  <a:pt x="51942" y="7365"/>
                </a:lnTo>
                <a:lnTo>
                  <a:pt x="5194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09759" y="1413002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19">
                <a:moveTo>
                  <a:pt x="50292" y="0"/>
                </a:moveTo>
                <a:lnTo>
                  <a:pt x="0" y="0"/>
                </a:lnTo>
                <a:lnTo>
                  <a:pt x="0" y="7365"/>
                </a:lnTo>
                <a:lnTo>
                  <a:pt x="50292" y="7365"/>
                </a:lnTo>
                <a:lnTo>
                  <a:pt x="5029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98153" y="1413002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5" h="7619">
                <a:moveTo>
                  <a:pt x="50165" y="0"/>
                </a:moveTo>
                <a:lnTo>
                  <a:pt x="0" y="0"/>
                </a:lnTo>
                <a:lnTo>
                  <a:pt x="0" y="7365"/>
                </a:lnTo>
                <a:lnTo>
                  <a:pt x="50165" y="7365"/>
                </a:lnTo>
                <a:lnTo>
                  <a:pt x="50165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686418" y="1413002"/>
            <a:ext cx="52069" cy="7620"/>
          </a:xfrm>
          <a:custGeom>
            <a:avLst/>
            <a:gdLst/>
            <a:ahLst/>
            <a:cxnLst/>
            <a:rect l="l" t="t" r="r" b="b"/>
            <a:pathLst>
              <a:path w="52070" h="7619">
                <a:moveTo>
                  <a:pt x="51942" y="0"/>
                </a:moveTo>
                <a:lnTo>
                  <a:pt x="0" y="0"/>
                </a:lnTo>
                <a:lnTo>
                  <a:pt x="0" y="7365"/>
                </a:lnTo>
                <a:lnTo>
                  <a:pt x="51942" y="7365"/>
                </a:lnTo>
                <a:lnTo>
                  <a:pt x="5194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76459" y="1413002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19">
                <a:moveTo>
                  <a:pt x="50292" y="0"/>
                </a:moveTo>
                <a:lnTo>
                  <a:pt x="0" y="0"/>
                </a:lnTo>
                <a:lnTo>
                  <a:pt x="0" y="7365"/>
                </a:lnTo>
                <a:lnTo>
                  <a:pt x="50292" y="7365"/>
                </a:lnTo>
                <a:lnTo>
                  <a:pt x="5029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864853" y="1413002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5" h="7619">
                <a:moveTo>
                  <a:pt x="50165" y="0"/>
                </a:moveTo>
                <a:lnTo>
                  <a:pt x="0" y="0"/>
                </a:lnTo>
                <a:lnTo>
                  <a:pt x="0" y="7365"/>
                </a:lnTo>
                <a:lnTo>
                  <a:pt x="50165" y="7365"/>
                </a:lnTo>
                <a:lnTo>
                  <a:pt x="50165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53118" y="1412875"/>
            <a:ext cx="52069" cy="7620"/>
          </a:xfrm>
          <a:custGeom>
            <a:avLst/>
            <a:gdLst/>
            <a:ahLst/>
            <a:cxnLst/>
            <a:rect l="l" t="t" r="r" b="b"/>
            <a:pathLst>
              <a:path w="52070" h="7619">
                <a:moveTo>
                  <a:pt x="51942" y="0"/>
                </a:moveTo>
                <a:lnTo>
                  <a:pt x="0" y="0"/>
                </a:lnTo>
                <a:lnTo>
                  <a:pt x="0" y="7492"/>
                </a:lnTo>
                <a:lnTo>
                  <a:pt x="51942" y="7492"/>
                </a:lnTo>
                <a:lnTo>
                  <a:pt x="5194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027919" y="1422019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8" y="0"/>
                </a:moveTo>
                <a:lnTo>
                  <a:pt x="0" y="0"/>
                </a:lnTo>
                <a:lnTo>
                  <a:pt x="0" y="50291"/>
                </a:lnTo>
                <a:lnTo>
                  <a:pt x="13588" y="50291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027919" y="1510412"/>
            <a:ext cx="13970" cy="52069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588" y="0"/>
                </a:moveTo>
                <a:lnTo>
                  <a:pt x="0" y="0"/>
                </a:lnTo>
                <a:lnTo>
                  <a:pt x="0" y="51688"/>
                </a:lnTo>
                <a:lnTo>
                  <a:pt x="13588" y="51688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27919" y="1600200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8" y="0"/>
                </a:moveTo>
                <a:lnTo>
                  <a:pt x="0" y="0"/>
                </a:lnTo>
                <a:lnTo>
                  <a:pt x="0" y="50419"/>
                </a:lnTo>
                <a:lnTo>
                  <a:pt x="13588" y="50419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027919" y="1688719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8" y="0"/>
                </a:moveTo>
                <a:lnTo>
                  <a:pt x="0" y="0"/>
                </a:lnTo>
                <a:lnTo>
                  <a:pt x="0" y="50291"/>
                </a:lnTo>
                <a:lnTo>
                  <a:pt x="13588" y="50291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027919" y="1777111"/>
            <a:ext cx="13970" cy="52069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588" y="0"/>
                </a:moveTo>
                <a:lnTo>
                  <a:pt x="0" y="0"/>
                </a:lnTo>
                <a:lnTo>
                  <a:pt x="0" y="51688"/>
                </a:lnTo>
                <a:lnTo>
                  <a:pt x="13588" y="51688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027919" y="1866900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8" y="0"/>
                </a:moveTo>
                <a:lnTo>
                  <a:pt x="0" y="0"/>
                </a:lnTo>
                <a:lnTo>
                  <a:pt x="0" y="50419"/>
                </a:lnTo>
                <a:lnTo>
                  <a:pt x="13588" y="50419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027919" y="1955419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8" y="0"/>
                </a:moveTo>
                <a:lnTo>
                  <a:pt x="0" y="0"/>
                </a:lnTo>
                <a:lnTo>
                  <a:pt x="0" y="50291"/>
                </a:lnTo>
                <a:lnTo>
                  <a:pt x="13588" y="50291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27919" y="2043811"/>
            <a:ext cx="13970" cy="52069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588" y="0"/>
                </a:moveTo>
                <a:lnTo>
                  <a:pt x="0" y="0"/>
                </a:lnTo>
                <a:lnTo>
                  <a:pt x="0" y="51688"/>
                </a:lnTo>
                <a:lnTo>
                  <a:pt x="13588" y="51688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027919" y="2133600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8" y="0"/>
                </a:moveTo>
                <a:lnTo>
                  <a:pt x="0" y="0"/>
                </a:lnTo>
                <a:lnTo>
                  <a:pt x="0" y="50419"/>
                </a:lnTo>
                <a:lnTo>
                  <a:pt x="13588" y="50419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027919" y="2222119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8" y="0"/>
                </a:moveTo>
                <a:lnTo>
                  <a:pt x="0" y="0"/>
                </a:lnTo>
                <a:lnTo>
                  <a:pt x="0" y="50291"/>
                </a:lnTo>
                <a:lnTo>
                  <a:pt x="13588" y="50291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027919" y="2310511"/>
            <a:ext cx="13970" cy="52069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588" y="0"/>
                </a:moveTo>
                <a:lnTo>
                  <a:pt x="0" y="0"/>
                </a:lnTo>
                <a:lnTo>
                  <a:pt x="0" y="51688"/>
                </a:lnTo>
                <a:lnTo>
                  <a:pt x="13588" y="51688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027919" y="2400300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8" y="0"/>
                </a:moveTo>
                <a:lnTo>
                  <a:pt x="0" y="0"/>
                </a:lnTo>
                <a:lnTo>
                  <a:pt x="0" y="50419"/>
                </a:lnTo>
                <a:lnTo>
                  <a:pt x="13588" y="50419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027919" y="2488819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8" y="0"/>
                </a:moveTo>
                <a:lnTo>
                  <a:pt x="0" y="0"/>
                </a:lnTo>
                <a:lnTo>
                  <a:pt x="0" y="50291"/>
                </a:lnTo>
                <a:lnTo>
                  <a:pt x="13588" y="50291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027919" y="2577211"/>
            <a:ext cx="13970" cy="52069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588" y="0"/>
                </a:moveTo>
                <a:lnTo>
                  <a:pt x="0" y="0"/>
                </a:lnTo>
                <a:lnTo>
                  <a:pt x="0" y="51688"/>
                </a:lnTo>
                <a:lnTo>
                  <a:pt x="13588" y="51688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027919" y="2667000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588" y="0"/>
                </a:moveTo>
                <a:lnTo>
                  <a:pt x="0" y="0"/>
                </a:lnTo>
                <a:lnTo>
                  <a:pt x="0" y="50419"/>
                </a:lnTo>
                <a:lnTo>
                  <a:pt x="13588" y="50419"/>
                </a:lnTo>
                <a:lnTo>
                  <a:pt x="135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975977" y="2740279"/>
            <a:ext cx="50800" cy="13970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419" y="0"/>
                </a:moveTo>
                <a:lnTo>
                  <a:pt x="0" y="0"/>
                </a:lnTo>
                <a:lnTo>
                  <a:pt x="0" y="13588"/>
                </a:lnTo>
                <a:lnTo>
                  <a:pt x="50419" y="13588"/>
                </a:lnTo>
                <a:lnTo>
                  <a:pt x="5041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886189" y="2740279"/>
            <a:ext cx="52069" cy="13970"/>
          </a:xfrm>
          <a:custGeom>
            <a:avLst/>
            <a:gdLst/>
            <a:ahLst/>
            <a:cxnLst/>
            <a:rect l="l" t="t" r="r" b="b"/>
            <a:pathLst>
              <a:path w="52070" h="13969">
                <a:moveTo>
                  <a:pt x="51688" y="0"/>
                </a:moveTo>
                <a:lnTo>
                  <a:pt x="0" y="0"/>
                </a:lnTo>
                <a:lnTo>
                  <a:pt x="0" y="13588"/>
                </a:lnTo>
                <a:lnTo>
                  <a:pt x="51688" y="13588"/>
                </a:lnTo>
                <a:lnTo>
                  <a:pt x="516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797795" y="2740279"/>
            <a:ext cx="50800" cy="13970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292" y="0"/>
                </a:moveTo>
                <a:lnTo>
                  <a:pt x="0" y="0"/>
                </a:lnTo>
                <a:lnTo>
                  <a:pt x="0" y="13588"/>
                </a:lnTo>
                <a:lnTo>
                  <a:pt x="50292" y="13588"/>
                </a:lnTo>
                <a:lnTo>
                  <a:pt x="5029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09277" y="2740279"/>
            <a:ext cx="50800" cy="13970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419" y="0"/>
                </a:moveTo>
                <a:lnTo>
                  <a:pt x="0" y="0"/>
                </a:lnTo>
                <a:lnTo>
                  <a:pt x="0" y="13588"/>
                </a:lnTo>
                <a:lnTo>
                  <a:pt x="50419" y="13588"/>
                </a:lnTo>
                <a:lnTo>
                  <a:pt x="5041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619489" y="2740279"/>
            <a:ext cx="52069" cy="13970"/>
          </a:xfrm>
          <a:custGeom>
            <a:avLst/>
            <a:gdLst/>
            <a:ahLst/>
            <a:cxnLst/>
            <a:rect l="l" t="t" r="r" b="b"/>
            <a:pathLst>
              <a:path w="52070" h="13969">
                <a:moveTo>
                  <a:pt x="51688" y="0"/>
                </a:moveTo>
                <a:lnTo>
                  <a:pt x="0" y="0"/>
                </a:lnTo>
                <a:lnTo>
                  <a:pt x="0" y="13588"/>
                </a:lnTo>
                <a:lnTo>
                  <a:pt x="51688" y="13588"/>
                </a:lnTo>
                <a:lnTo>
                  <a:pt x="516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531095" y="2740279"/>
            <a:ext cx="50800" cy="13970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292" y="0"/>
                </a:moveTo>
                <a:lnTo>
                  <a:pt x="0" y="0"/>
                </a:lnTo>
                <a:lnTo>
                  <a:pt x="0" y="13588"/>
                </a:lnTo>
                <a:lnTo>
                  <a:pt x="50292" y="13588"/>
                </a:lnTo>
                <a:lnTo>
                  <a:pt x="5029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442577" y="2740279"/>
            <a:ext cx="50800" cy="13970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419" y="0"/>
                </a:moveTo>
                <a:lnTo>
                  <a:pt x="0" y="0"/>
                </a:lnTo>
                <a:lnTo>
                  <a:pt x="0" y="13588"/>
                </a:lnTo>
                <a:lnTo>
                  <a:pt x="50419" y="13588"/>
                </a:lnTo>
                <a:lnTo>
                  <a:pt x="5041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52789" y="2740279"/>
            <a:ext cx="52069" cy="13970"/>
          </a:xfrm>
          <a:custGeom>
            <a:avLst/>
            <a:gdLst/>
            <a:ahLst/>
            <a:cxnLst/>
            <a:rect l="l" t="t" r="r" b="b"/>
            <a:pathLst>
              <a:path w="52070" h="13969">
                <a:moveTo>
                  <a:pt x="51688" y="0"/>
                </a:moveTo>
                <a:lnTo>
                  <a:pt x="0" y="0"/>
                </a:lnTo>
                <a:lnTo>
                  <a:pt x="0" y="13588"/>
                </a:lnTo>
                <a:lnTo>
                  <a:pt x="51688" y="13588"/>
                </a:lnTo>
                <a:lnTo>
                  <a:pt x="516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264395" y="2740279"/>
            <a:ext cx="50800" cy="13970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292" y="0"/>
                </a:moveTo>
                <a:lnTo>
                  <a:pt x="0" y="0"/>
                </a:lnTo>
                <a:lnTo>
                  <a:pt x="0" y="13588"/>
                </a:lnTo>
                <a:lnTo>
                  <a:pt x="50292" y="13588"/>
                </a:lnTo>
                <a:lnTo>
                  <a:pt x="5029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175877" y="2740279"/>
            <a:ext cx="50800" cy="13970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419" y="0"/>
                </a:moveTo>
                <a:lnTo>
                  <a:pt x="0" y="0"/>
                </a:lnTo>
                <a:lnTo>
                  <a:pt x="0" y="13588"/>
                </a:lnTo>
                <a:lnTo>
                  <a:pt x="50419" y="13588"/>
                </a:lnTo>
                <a:lnTo>
                  <a:pt x="5041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086089" y="2740279"/>
            <a:ext cx="52069" cy="13970"/>
          </a:xfrm>
          <a:custGeom>
            <a:avLst/>
            <a:gdLst/>
            <a:ahLst/>
            <a:cxnLst/>
            <a:rect l="l" t="t" r="r" b="b"/>
            <a:pathLst>
              <a:path w="52070" h="13969">
                <a:moveTo>
                  <a:pt x="51688" y="0"/>
                </a:moveTo>
                <a:lnTo>
                  <a:pt x="0" y="0"/>
                </a:lnTo>
                <a:lnTo>
                  <a:pt x="0" y="13588"/>
                </a:lnTo>
                <a:lnTo>
                  <a:pt x="51688" y="13588"/>
                </a:lnTo>
                <a:lnTo>
                  <a:pt x="516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97695" y="2740279"/>
            <a:ext cx="50800" cy="13970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292" y="0"/>
                </a:moveTo>
                <a:lnTo>
                  <a:pt x="0" y="0"/>
                </a:lnTo>
                <a:lnTo>
                  <a:pt x="0" y="13588"/>
                </a:lnTo>
                <a:lnTo>
                  <a:pt x="50292" y="13588"/>
                </a:lnTo>
                <a:lnTo>
                  <a:pt x="50292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909177" y="2740279"/>
            <a:ext cx="50800" cy="13970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419" y="0"/>
                </a:moveTo>
                <a:lnTo>
                  <a:pt x="0" y="0"/>
                </a:lnTo>
                <a:lnTo>
                  <a:pt x="0" y="13588"/>
                </a:lnTo>
                <a:lnTo>
                  <a:pt x="50419" y="13588"/>
                </a:lnTo>
                <a:lnTo>
                  <a:pt x="50419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19389" y="2740279"/>
            <a:ext cx="52069" cy="13970"/>
          </a:xfrm>
          <a:custGeom>
            <a:avLst/>
            <a:gdLst/>
            <a:ahLst/>
            <a:cxnLst/>
            <a:rect l="l" t="t" r="r" b="b"/>
            <a:pathLst>
              <a:path w="52070" h="13969">
                <a:moveTo>
                  <a:pt x="51688" y="0"/>
                </a:moveTo>
                <a:lnTo>
                  <a:pt x="0" y="0"/>
                </a:lnTo>
                <a:lnTo>
                  <a:pt x="0" y="13588"/>
                </a:lnTo>
                <a:lnTo>
                  <a:pt x="51688" y="13588"/>
                </a:lnTo>
                <a:lnTo>
                  <a:pt x="51688" y="0"/>
                </a:lnTo>
                <a:close/>
              </a:path>
            </a:pathLst>
          </a:custGeom>
          <a:solidFill>
            <a:srgbClr val="94C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74535" y="1414273"/>
            <a:ext cx="0" cy="4444365"/>
          </a:xfrm>
          <a:custGeom>
            <a:avLst/>
            <a:gdLst/>
            <a:ahLst/>
            <a:cxnLst/>
            <a:rect l="l" t="t" r="r" b="b"/>
            <a:pathLst>
              <a:path h="4444365">
                <a:moveTo>
                  <a:pt x="0" y="0"/>
                </a:moveTo>
                <a:lnTo>
                  <a:pt x="0" y="4443984"/>
                </a:lnTo>
              </a:path>
            </a:pathLst>
          </a:custGeom>
          <a:ln w="6096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36309" y="5855208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0"/>
                </a:moveTo>
                <a:lnTo>
                  <a:pt x="0" y="0"/>
                </a:lnTo>
                <a:lnTo>
                  <a:pt x="0" y="6095"/>
                </a:lnTo>
                <a:lnTo>
                  <a:pt x="38100" y="6095"/>
                </a:lnTo>
                <a:lnTo>
                  <a:pt x="38100" y="0"/>
                </a:lnTo>
                <a:close/>
              </a:path>
            </a:pathLst>
          </a:custGeom>
          <a:solidFill>
            <a:srgbClr val="A9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36309" y="4965319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38100" y="0"/>
                </a:moveTo>
                <a:lnTo>
                  <a:pt x="0" y="0"/>
                </a:lnTo>
                <a:lnTo>
                  <a:pt x="0" y="7492"/>
                </a:lnTo>
                <a:lnTo>
                  <a:pt x="38100" y="7492"/>
                </a:lnTo>
                <a:lnTo>
                  <a:pt x="38100" y="0"/>
                </a:lnTo>
                <a:close/>
              </a:path>
            </a:pathLst>
          </a:custGeom>
          <a:solidFill>
            <a:srgbClr val="A9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36309" y="4076701"/>
            <a:ext cx="38100" cy="8255"/>
          </a:xfrm>
          <a:custGeom>
            <a:avLst/>
            <a:gdLst/>
            <a:ahLst/>
            <a:cxnLst/>
            <a:rect l="l" t="t" r="r" b="b"/>
            <a:pathLst>
              <a:path w="38100" h="8254">
                <a:moveTo>
                  <a:pt x="38100" y="0"/>
                </a:moveTo>
                <a:lnTo>
                  <a:pt x="0" y="0"/>
                </a:lnTo>
                <a:lnTo>
                  <a:pt x="0" y="7747"/>
                </a:lnTo>
                <a:lnTo>
                  <a:pt x="38100" y="7747"/>
                </a:lnTo>
                <a:lnTo>
                  <a:pt x="38100" y="0"/>
                </a:lnTo>
                <a:close/>
              </a:path>
            </a:pathLst>
          </a:custGeom>
          <a:solidFill>
            <a:srgbClr val="A9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36309" y="3188208"/>
            <a:ext cx="38100" cy="8255"/>
          </a:xfrm>
          <a:custGeom>
            <a:avLst/>
            <a:gdLst/>
            <a:ahLst/>
            <a:cxnLst/>
            <a:rect l="l" t="t" r="r" b="b"/>
            <a:pathLst>
              <a:path w="38100" h="8255">
                <a:moveTo>
                  <a:pt x="38100" y="0"/>
                </a:moveTo>
                <a:lnTo>
                  <a:pt x="0" y="0"/>
                </a:lnTo>
                <a:lnTo>
                  <a:pt x="0" y="7746"/>
                </a:lnTo>
                <a:lnTo>
                  <a:pt x="38100" y="7746"/>
                </a:lnTo>
                <a:lnTo>
                  <a:pt x="38100" y="0"/>
                </a:lnTo>
                <a:close/>
              </a:path>
            </a:pathLst>
          </a:custGeom>
          <a:solidFill>
            <a:srgbClr val="A9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36309" y="2299716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19">
                <a:moveTo>
                  <a:pt x="38100" y="0"/>
                </a:moveTo>
                <a:lnTo>
                  <a:pt x="0" y="0"/>
                </a:lnTo>
                <a:lnTo>
                  <a:pt x="0" y="7620"/>
                </a:lnTo>
                <a:lnTo>
                  <a:pt x="38100" y="7620"/>
                </a:lnTo>
                <a:lnTo>
                  <a:pt x="38100" y="0"/>
                </a:lnTo>
                <a:close/>
              </a:path>
            </a:pathLst>
          </a:custGeom>
          <a:solidFill>
            <a:srgbClr val="A9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36309" y="1411350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0"/>
                </a:move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lnTo>
                  <a:pt x="38100" y="0"/>
                </a:lnTo>
                <a:close/>
              </a:path>
            </a:pathLst>
          </a:custGeom>
          <a:solidFill>
            <a:srgbClr val="A9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74409" y="5858255"/>
            <a:ext cx="3787140" cy="0"/>
          </a:xfrm>
          <a:custGeom>
            <a:avLst/>
            <a:gdLst/>
            <a:ahLst/>
            <a:cxnLst/>
            <a:rect l="l" t="t" r="r" b="b"/>
            <a:pathLst>
              <a:path w="3787140">
                <a:moveTo>
                  <a:pt x="0" y="0"/>
                </a:moveTo>
                <a:lnTo>
                  <a:pt x="3787013" y="0"/>
                </a:lnTo>
              </a:path>
            </a:pathLst>
          </a:custGeom>
          <a:ln w="6096">
            <a:solidFill>
              <a:srgbClr val="A9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71488" y="5858383"/>
            <a:ext cx="6350" cy="53340"/>
          </a:xfrm>
          <a:custGeom>
            <a:avLst/>
            <a:gdLst/>
            <a:ahLst/>
            <a:cxnLst/>
            <a:rect l="l" t="t" r="r" b="b"/>
            <a:pathLst>
              <a:path w="6350" h="53339">
                <a:moveTo>
                  <a:pt x="6096" y="0"/>
                </a:moveTo>
                <a:lnTo>
                  <a:pt x="0" y="0"/>
                </a:lnTo>
                <a:lnTo>
                  <a:pt x="0" y="53339"/>
                </a:lnTo>
                <a:lnTo>
                  <a:pt x="6096" y="53339"/>
                </a:lnTo>
                <a:lnTo>
                  <a:pt x="6096" y="0"/>
                </a:lnTo>
                <a:close/>
              </a:path>
            </a:pathLst>
          </a:custGeom>
          <a:solidFill>
            <a:srgbClr val="A9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64295" y="5858383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7493" y="0"/>
                </a:moveTo>
                <a:lnTo>
                  <a:pt x="0" y="0"/>
                </a:lnTo>
                <a:lnTo>
                  <a:pt x="0" y="53339"/>
                </a:lnTo>
                <a:lnTo>
                  <a:pt x="7493" y="53339"/>
                </a:lnTo>
                <a:lnTo>
                  <a:pt x="7493" y="0"/>
                </a:lnTo>
                <a:close/>
              </a:path>
            </a:pathLst>
          </a:custGeom>
          <a:solidFill>
            <a:srgbClr val="A9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358628" y="5858383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7493" y="0"/>
                </a:moveTo>
                <a:lnTo>
                  <a:pt x="0" y="0"/>
                </a:lnTo>
                <a:lnTo>
                  <a:pt x="0" y="53339"/>
                </a:lnTo>
                <a:lnTo>
                  <a:pt x="7493" y="53339"/>
                </a:lnTo>
                <a:lnTo>
                  <a:pt x="7493" y="0"/>
                </a:lnTo>
                <a:close/>
              </a:path>
            </a:pathLst>
          </a:custGeom>
          <a:solidFill>
            <a:srgbClr val="A9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305689" y="5758689"/>
            <a:ext cx="1397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5" dirty="0">
                <a:solidFill>
                  <a:srgbClr val="94C83C"/>
                </a:solidFill>
                <a:latin typeface="Arial"/>
                <a:cs typeface="Arial"/>
              </a:rPr>
              <a:t>$</a:t>
            </a:r>
            <a:r>
              <a:rPr sz="1000" spc="-5" dirty="0">
                <a:solidFill>
                  <a:srgbClr val="94C83C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084922" y="4961071"/>
            <a:ext cx="412559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spcBef>
                <a:spcPts val="105"/>
              </a:spcBef>
              <a:buClr>
                <a:srgbClr val="14C1E0"/>
              </a:buClr>
              <a:buFont typeface="Wingdings"/>
              <a:buChar char=""/>
              <a:tabLst>
                <a:tab pos="185420" algn="l"/>
              </a:tabLst>
            </a:pPr>
            <a:r>
              <a:rPr sz="1950" b="1" dirty="0">
                <a:solidFill>
                  <a:srgbClr val="79797A"/>
                </a:solidFill>
                <a:latin typeface="+mj-lt"/>
                <a:cs typeface="Raleway SemiBold"/>
              </a:rPr>
              <a:t>Free Operations &amp;</a:t>
            </a:r>
            <a:r>
              <a:rPr sz="1950" b="1" spc="-100" dirty="0">
                <a:solidFill>
                  <a:srgbClr val="79797A"/>
                </a:solidFill>
                <a:latin typeface="+mj-lt"/>
                <a:cs typeface="Raleway SemiBold"/>
              </a:rPr>
              <a:t> </a:t>
            </a:r>
            <a:r>
              <a:rPr sz="1950" b="1" spc="5" dirty="0" smtClean="0">
                <a:solidFill>
                  <a:srgbClr val="79797A"/>
                </a:solidFill>
                <a:latin typeface="+mj-lt"/>
                <a:cs typeface="Raleway SemiBold"/>
              </a:rPr>
              <a:t>Maintenance</a:t>
            </a:r>
            <a:endParaRPr sz="1500" baseline="2777" dirty="0">
              <a:latin typeface="+mj-lt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206628" y="3981831"/>
            <a:ext cx="2374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5" dirty="0">
                <a:solidFill>
                  <a:srgbClr val="94C83C"/>
                </a:solidFill>
                <a:latin typeface="Arial"/>
                <a:cs typeface="Arial"/>
              </a:rPr>
              <a:t>$</a:t>
            </a:r>
            <a:r>
              <a:rPr sz="1000" spc="-10" dirty="0">
                <a:solidFill>
                  <a:srgbClr val="94C83C"/>
                </a:solidFill>
                <a:latin typeface="Arial"/>
                <a:cs typeface="Arial"/>
              </a:rPr>
              <a:t>4</a:t>
            </a:r>
            <a:r>
              <a:rPr sz="1000" spc="-5" dirty="0">
                <a:solidFill>
                  <a:srgbClr val="94C83C"/>
                </a:solidFill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206628" y="3093212"/>
            <a:ext cx="2374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5" dirty="0">
                <a:solidFill>
                  <a:srgbClr val="94C83C"/>
                </a:solidFill>
                <a:latin typeface="Arial"/>
                <a:cs typeface="Arial"/>
              </a:rPr>
              <a:t>$</a:t>
            </a:r>
            <a:r>
              <a:rPr sz="1000" spc="-10" dirty="0">
                <a:solidFill>
                  <a:srgbClr val="94C83C"/>
                </a:solidFill>
                <a:latin typeface="Arial"/>
                <a:cs typeface="Arial"/>
              </a:rPr>
              <a:t>6</a:t>
            </a:r>
            <a:r>
              <a:rPr sz="1000" spc="-5" dirty="0">
                <a:solidFill>
                  <a:srgbClr val="94C83C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206628" y="2204720"/>
            <a:ext cx="2374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5" dirty="0">
                <a:solidFill>
                  <a:srgbClr val="94C83C"/>
                </a:solidFill>
                <a:latin typeface="Arial"/>
                <a:cs typeface="Arial"/>
              </a:rPr>
              <a:t>$</a:t>
            </a:r>
            <a:r>
              <a:rPr sz="1000" spc="-10" dirty="0">
                <a:solidFill>
                  <a:srgbClr val="94C83C"/>
                </a:solidFill>
                <a:latin typeface="Arial"/>
                <a:cs typeface="Arial"/>
              </a:rPr>
              <a:t>8</a:t>
            </a:r>
            <a:r>
              <a:rPr sz="1000" spc="-5" dirty="0">
                <a:solidFill>
                  <a:srgbClr val="94C83C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135002" y="1314831"/>
            <a:ext cx="30797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5" dirty="0">
                <a:solidFill>
                  <a:srgbClr val="94C83C"/>
                </a:solidFill>
                <a:latin typeface="Arial"/>
                <a:cs typeface="Arial"/>
              </a:rPr>
              <a:t>$</a:t>
            </a:r>
            <a:r>
              <a:rPr sz="1000" spc="-10" dirty="0">
                <a:solidFill>
                  <a:srgbClr val="94C83C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94C83C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902197" y="1417448"/>
            <a:ext cx="1237615" cy="2723823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>
              <a:latin typeface="Times New Roman"/>
              <a:cs typeface="Times New Roman"/>
            </a:endParaRPr>
          </a:p>
          <a:p>
            <a:pPr marL="276860" marR="288925" algn="ctr"/>
            <a:r>
              <a:rPr b="1" spc="-5" dirty="0">
                <a:solidFill>
                  <a:srgbClr val="FFFFFF"/>
                </a:solidFill>
                <a:latin typeface="Raleway"/>
                <a:cs typeface="Raleway"/>
              </a:rPr>
              <a:t>Old  </a:t>
            </a:r>
            <a:r>
              <a:rPr b="1" dirty="0">
                <a:solidFill>
                  <a:srgbClr val="FFFFFF"/>
                </a:solidFill>
                <a:latin typeface="Raleway"/>
                <a:cs typeface="Raleway"/>
              </a:rPr>
              <a:t>Ut</a:t>
            </a:r>
            <a:r>
              <a:rPr b="1" spc="-5" dirty="0">
                <a:solidFill>
                  <a:srgbClr val="FFFFFF"/>
                </a:solidFill>
                <a:latin typeface="Raleway"/>
                <a:cs typeface="Raleway"/>
              </a:rPr>
              <a:t>i</a:t>
            </a:r>
            <a:r>
              <a:rPr b="1" spc="5" dirty="0">
                <a:solidFill>
                  <a:srgbClr val="FFFFFF"/>
                </a:solidFill>
                <a:latin typeface="Raleway"/>
                <a:cs typeface="Raleway"/>
              </a:rPr>
              <a:t>l</a:t>
            </a:r>
            <a:r>
              <a:rPr b="1" spc="-5" dirty="0">
                <a:solidFill>
                  <a:srgbClr val="FFFFFF"/>
                </a:solidFill>
                <a:latin typeface="Raleway"/>
                <a:cs typeface="Raleway"/>
              </a:rPr>
              <a:t>i</a:t>
            </a:r>
            <a:r>
              <a:rPr b="1" dirty="0">
                <a:solidFill>
                  <a:srgbClr val="FFFFFF"/>
                </a:solidFill>
                <a:latin typeface="Raleway"/>
                <a:cs typeface="Raleway"/>
              </a:rPr>
              <a:t>ty  </a:t>
            </a:r>
            <a:r>
              <a:rPr b="1" spc="-5" dirty="0">
                <a:solidFill>
                  <a:srgbClr val="FFFFFF"/>
                </a:solidFill>
                <a:latin typeface="Raleway"/>
                <a:cs typeface="Raleway"/>
              </a:rPr>
              <a:t>Bill</a:t>
            </a:r>
            <a:endParaRPr>
              <a:latin typeface="Raleway"/>
              <a:cs typeface="Raleway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797227" y="3401186"/>
            <a:ext cx="123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ts val="2160"/>
              </a:lnSpc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Raleway"/>
                <a:cs typeface="Raleway"/>
              </a:rPr>
              <a:t>PPA</a:t>
            </a:r>
            <a:endParaRPr>
              <a:latin typeface="Raleway"/>
              <a:cs typeface="Raleway"/>
            </a:endParaRPr>
          </a:p>
          <a:p>
            <a:pPr marL="13970" algn="ctr"/>
            <a:r>
              <a:rPr b="1" spc="-5" dirty="0">
                <a:solidFill>
                  <a:srgbClr val="FFFFFF"/>
                </a:solidFill>
                <a:latin typeface="Raleway"/>
                <a:cs typeface="Raleway"/>
              </a:rPr>
              <a:t>Payment</a:t>
            </a:r>
            <a:endParaRPr>
              <a:latin typeface="Raleway"/>
              <a:cs typeface="Raleway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804020" y="1816101"/>
            <a:ext cx="1224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5880" indent="-113030">
              <a:spcBef>
                <a:spcPts val="100"/>
              </a:spcBef>
            </a:pPr>
            <a:r>
              <a:rPr b="1" dirty="0">
                <a:solidFill>
                  <a:srgbClr val="94C83C"/>
                </a:solidFill>
                <a:latin typeface="Raleway"/>
                <a:cs typeface="Raleway"/>
              </a:rPr>
              <a:t>C</a:t>
            </a:r>
            <a:r>
              <a:rPr b="1" spc="5" dirty="0">
                <a:solidFill>
                  <a:srgbClr val="94C83C"/>
                </a:solidFill>
                <a:latin typeface="Raleway"/>
                <a:cs typeface="Raleway"/>
              </a:rPr>
              <a:t>us</a:t>
            </a:r>
            <a:r>
              <a:rPr b="1" dirty="0">
                <a:solidFill>
                  <a:srgbClr val="94C83C"/>
                </a:solidFill>
                <a:latin typeface="Raleway"/>
                <a:cs typeface="Raleway"/>
              </a:rPr>
              <a:t>tomer  </a:t>
            </a:r>
            <a:r>
              <a:rPr b="1" spc="-5" dirty="0">
                <a:solidFill>
                  <a:srgbClr val="94C83C"/>
                </a:solidFill>
                <a:latin typeface="Raleway"/>
                <a:cs typeface="Raleway"/>
              </a:rPr>
              <a:t>Savings</a:t>
            </a:r>
            <a:endParaRPr>
              <a:latin typeface="Raleway"/>
              <a:cs typeface="Raleway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797227" y="4972811"/>
            <a:ext cx="1237615" cy="88265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31750" rIns="0" bIns="0" rtlCol="0">
            <a:spAutoFit/>
          </a:bodyPr>
          <a:lstStyle/>
          <a:p>
            <a:pPr marL="285115" marR="280670" algn="ctr">
              <a:spcBef>
                <a:spcPts val="250"/>
              </a:spcBef>
            </a:pPr>
            <a:r>
              <a:rPr b="1" spc="-5" dirty="0">
                <a:solidFill>
                  <a:srgbClr val="FFFFFF"/>
                </a:solidFill>
                <a:latin typeface="Raleway"/>
                <a:cs typeface="Raleway"/>
              </a:rPr>
              <a:t>New  </a:t>
            </a:r>
            <a:r>
              <a:rPr b="1" spc="5" dirty="0">
                <a:solidFill>
                  <a:srgbClr val="FFFFFF"/>
                </a:solidFill>
                <a:latin typeface="Raleway"/>
                <a:cs typeface="Raleway"/>
              </a:rPr>
              <a:t>U</a:t>
            </a:r>
            <a:r>
              <a:rPr b="1" dirty="0">
                <a:solidFill>
                  <a:srgbClr val="FFFFFF"/>
                </a:solidFill>
                <a:latin typeface="Raleway"/>
                <a:cs typeface="Raleway"/>
              </a:rPr>
              <a:t>t</a:t>
            </a:r>
            <a:r>
              <a:rPr b="1" spc="-5" dirty="0">
                <a:solidFill>
                  <a:srgbClr val="FFFFFF"/>
                </a:solidFill>
                <a:latin typeface="Raleway"/>
                <a:cs typeface="Raleway"/>
              </a:rPr>
              <a:t>i</a:t>
            </a:r>
            <a:r>
              <a:rPr b="1" dirty="0">
                <a:solidFill>
                  <a:srgbClr val="FFFFFF"/>
                </a:solidFill>
                <a:latin typeface="Raleway"/>
                <a:cs typeface="Raleway"/>
              </a:rPr>
              <a:t>lity  Bill</a:t>
            </a:r>
            <a:endParaRPr>
              <a:latin typeface="Raleway"/>
              <a:cs typeface="Raleway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038721" y="5918708"/>
            <a:ext cx="9385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94C83C"/>
                </a:solidFill>
                <a:latin typeface="Raleway"/>
                <a:cs typeface="Raleway"/>
              </a:rPr>
              <a:t>Before</a:t>
            </a:r>
            <a:r>
              <a:rPr sz="1200" b="1" spc="-60" dirty="0">
                <a:solidFill>
                  <a:srgbClr val="94C83C"/>
                </a:solidFill>
                <a:latin typeface="Raleway"/>
                <a:cs typeface="Raleway"/>
              </a:rPr>
              <a:t> </a:t>
            </a:r>
            <a:r>
              <a:rPr sz="1200" b="1" spc="-5" dirty="0">
                <a:solidFill>
                  <a:srgbClr val="94C83C"/>
                </a:solidFill>
                <a:latin typeface="Raleway"/>
                <a:cs typeface="Raleway"/>
              </a:rPr>
              <a:t>Solar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899653" y="5918708"/>
            <a:ext cx="8134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94C83C"/>
                </a:solidFill>
                <a:latin typeface="Raleway"/>
                <a:cs typeface="Raleway"/>
              </a:rPr>
              <a:t>After</a:t>
            </a:r>
            <a:r>
              <a:rPr sz="1200" b="1" spc="-30" dirty="0">
                <a:solidFill>
                  <a:srgbClr val="94C83C"/>
                </a:solidFill>
                <a:latin typeface="Raleway"/>
                <a:cs typeface="Raleway"/>
              </a:rPr>
              <a:t> </a:t>
            </a:r>
            <a:r>
              <a:rPr sz="1200" b="1" spc="-5" dirty="0">
                <a:solidFill>
                  <a:srgbClr val="94C83C"/>
                </a:solidFill>
                <a:latin typeface="Raleway"/>
                <a:cs typeface="Raleway"/>
              </a:rPr>
              <a:t>Solar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435969"/>
            <a:ext cx="12192000" cy="4220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7" name="object 96"/>
          <p:cNvSpPr txBox="1"/>
          <p:nvPr/>
        </p:nvSpPr>
        <p:spPr>
          <a:xfrm>
            <a:off x="6218642" y="4859166"/>
            <a:ext cx="2374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5" dirty="0" smtClean="0">
                <a:solidFill>
                  <a:srgbClr val="94C83C"/>
                </a:solidFill>
                <a:latin typeface="Arial"/>
                <a:cs typeface="Arial"/>
              </a:rPr>
              <a:t>$</a:t>
            </a:r>
            <a:r>
              <a:rPr lang="en-US" sz="1000" spc="-10" dirty="0">
                <a:solidFill>
                  <a:srgbClr val="94C83C"/>
                </a:solidFill>
                <a:latin typeface="Arial"/>
                <a:cs typeface="Arial"/>
              </a:rPr>
              <a:t>2</a:t>
            </a:r>
            <a:r>
              <a:rPr sz="1000" spc="-5" dirty="0" smtClean="0">
                <a:solidFill>
                  <a:srgbClr val="94C83C"/>
                </a:solidFill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53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5952" y="6255511"/>
            <a:ext cx="1854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dirty="0">
                <a:solidFill>
                  <a:srgbClr val="79797A"/>
                </a:solidFill>
                <a:latin typeface="Raleway Light"/>
                <a:cs typeface="Raleway Light"/>
              </a:rPr>
              <a:t>6</a:t>
            </a:r>
            <a:endParaRPr sz="2100">
              <a:latin typeface="Raleway Light"/>
              <a:cs typeface="Raleway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98236" y="1429511"/>
            <a:ext cx="0" cy="4646930"/>
          </a:xfrm>
          <a:custGeom>
            <a:avLst/>
            <a:gdLst/>
            <a:ahLst/>
            <a:cxnLst/>
            <a:rect l="l" t="t" r="r" b="b"/>
            <a:pathLst>
              <a:path h="4646930">
                <a:moveTo>
                  <a:pt x="0" y="0"/>
                </a:moveTo>
                <a:lnTo>
                  <a:pt x="0" y="4646676"/>
                </a:lnTo>
              </a:path>
            </a:pathLst>
          </a:custGeom>
          <a:ln w="12191">
            <a:solidFill>
              <a:srgbClr val="94C8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8460" y="331894"/>
            <a:ext cx="9022002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91908F"/>
                </a:solidFill>
              </a:rPr>
              <a:t>Bakersfield College Renewable</a:t>
            </a:r>
            <a:r>
              <a:rPr spc="90" dirty="0">
                <a:solidFill>
                  <a:srgbClr val="91908F"/>
                </a:solidFill>
              </a:rPr>
              <a:t> </a:t>
            </a:r>
            <a:r>
              <a:rPr spc="-5" dirty="0">
                <a:solidFill>
                  <a:srgbClr val="91908F"/>
                </a:solidFill>
              </a:rPr>
              <a:t>Strategy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86509" y="216316"/>
            <a:ext cx="576059" cy="92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51964" y="6461379"/>
            <a:ext cx="402462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" dirty="0">
                <a:solidFill>
                  <a:srgbClr val="79797A"/>
                </a:solidFill>
                <a:latin typeface="Source Sans Pro"/>
                <a:cs typeface="Source Sans Pro"/>
              </a:rPr>
              <a:t>Assumes 2.7% Annual </a:t>
            </a:r>
            <a:r>
              <a:rPr sz="900" spc="-10" dirty="0">
                <a:solidFill>
                  <a:srgbClr val="79797A"/>
                </a:solidFill>
                <a:latin typeface="Source Sans Pro"/>
                <a:cs typeface="Source Sans Pro"/>
              </a:rPr>
              <a:t>Utility </a:t>
            </a:r>
            <a:r>
              <a:rPr sz="900" dirty="0">
                <a:solidFill>
                  <a:srgbClr val="79797A"/>
                </a:solidFill>
                <a:latin typeface="Source Sans Pro"/>
                <a:cs typeface="Source Sans Pro"/>
              </a:rPr>
              <a:t>Energy </a:t>
            </a:r>
            <a:r>
              <a:rPr sz="900" spc="-5" dirty="0">
                <a:solidFill>
                  <a:srgbClr val="79797A"/>
                </a:solidFill>
                <a:latin typeface="Source Sans Pro"/>
                <a:cs typeface="Source Sans Pro"/>
              </a:rPr>
              <a:t>Escalator, 5% Annual Demand Charge</a:t>
            </a:r>
            <a:r>
              <a:rPr sz="900" dirty="0">
                <a:solidFill>
                  <a:srgbClr val="79797A"/>
                </a:solidFill>
                <a:latin typeface="Source Sans Pro"/>
                <a:cs typeface="Source Sans Pro"/>
              </a:rPr>
              <a:t> </a:t>
            </a:r>
            <a:r>
              <a:rPr sz="900" spc="-5" dirty="0">
                <a:solidFill>
                  <a:srgbClr val="79797A"/>
                </a:solidFill>
                <a:latin typeface="Source Sans Pro"/>
                <a:cs typeface="Source Sans Pro"/>
              </a:rPr>
              <a:t>Escalator</a:t>
            </a:r>
            <a:endParaRPr sz="9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251964" y="1132550"/>
            <a:ext cx="10515600" cy="5180263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393440" indent="-172085">
              <a:lnSpc>
                <a:spcPct val="100000"/>
              </a:lnSpc>
              <a:spcBef>
                <a:spcPts val="254"/>
              </a:spcBef>
              <a:buClr>
                <a:srgbClr val="14C1E0"/>
              </a:buClr>
              <a:buFont typeface="Wingdings"/>
              <a:buChar char=""/>
              <a:tabLst>
                <a:tab pos="3394075" algn="l"/>
              </a:tabLst>
            </a:pPr>
            <a:r>
              <a:rPr dirty="0">
                <a:latin typeface="+mj-lt"/>
              </a:rPr>
              <a:t>On-Site Solar</a:t>
            </a:r>
          </a:p>
          <a:p>
            <a:pPr marL="3647440" lvl="1" indent="-16700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3648075" algn="l"/>
              </a:tabLst>
            </a:pPr>
            <a:r>
              <a:rPr sz="2000" dirty="0">
                <a:solidFill>
                  <a:srgbClr val="91908F"/>
                </a:solidFill>
                <a:latin typeface="Raleway"/>
                <a:cs typeface="Raleway"/>
              </a:rPr>
              <a:t>2,583 kW Total System</a:t>
            </a:r>
            <a:r>
              <a:rPr sz="2000" spc="-60" dirty="0">
                <a:solidFill>
                  <a:srgbClr val="91908F"/>
                </a:solidFill>
                <a:latin typeface="Raleway"/>
                <a:cs typeface="Raleway"/>
              </a:rPr>
              <a:t> </a:t>
            </a:r>
            <a:r>
              <a:rPr sz="2000" spc="-5" dirty="0">
                <a:solidFill>
                  <a:srgbClr val="91908F"/>
                </a:solidFill>
                <a:latin typeface="Raleway"/>
                <a:cs typeface="Raleway"/>
              </a:rPr>
              <a:t>Size</a:t>
            </a:r>
            <a:endParaRPr sz="2000" dirty="0">
              <a:latin typeface="Raleway"/>
              <a:cs typeface="Raleway"/>
            </a:endParaRPr>
          </a:p>
          <a:p>
            <a:pPr marL="3993515" lvl="2" indent="-173355">
              <a:lnSpc>
                <a:spcPct val="100000"/>
              </a:lnSpc>
              <a:spcBef>
                <a:spcPts val="219"/>
              </a:spcBef>
              <a:buClr>
                <a:srgbClr val="79797A"/>
              </a:buClr>
              <a:buFont typeface="Arial"/>
              <a:buChar char="•"/>
              <a:tabLst>
                <a:tab pos="3994150" algn="l"/>
              </a:tabLst>
            </a:pPr>
            <a:r>
              <a:rPr sz="1700" dirty="0">
                <a:solidFill>
                  <a:srgbClr val="94C83C"/>
                </a:solidFill>
                <a:latin typeface="Raleway Light"/>
                <a:cs typeface="Raleway Light"/>
              </a:rPr>
              <a:t>2,000 kW Solar </a:t>
            </a:r>
            <a:r>
              <a:rPr sz="1700" spc="-5" dirty="0">
                <a:solidFill>
                  <a:srgbClr val="94C83C"/>
                </a:solidFill>
                <a:latin typeface="Raleway Light"/>
                <a:cs typeface="Raleway Light"/>
              </a:rPr>
              <a:t>Parking</a:t>
            </a:r>
            <a:r>
              <a:rPr sz="1700" spc="-110" dirty="0">
                <a:solidFill>
                  <a:srgbClr val="94C83C"/>
                </a:solidFill>
                <a:latin typeface="Raleway Light"/>
                <a:cs typeface="Raleway Light"/>
              </a:rPr>
              <a:t> </a:t>
            </a:r>
            <a:r>
              <a:rPr sz="1700" dirty="0">
                <a:solidFill>
                  <a:srgbClr val="94C83C"/>
                </a:solidFill>
                <a:latin typeface="Raleway Light"/>
                <a:cs typeface="Raleway Light"/>
              </a:rPr>
              <a:t>Canopies</a:t>
            </a:r>
            <a:endParaRPr sz="1700" dirty="0">
              <a:latin typeface="Raleway Light"/>
              <a:cs typeface="Raleway Light"/>
            </a:endParaRPr>
          </a:p>
          <a:p>
            <a:pPr marL="3993515" lvl="2" indent="-173355">
              <a:lnSpc>
                <a:spcPct val="100000"/>
              </a:lnSpc>
              <a:spcBef>
                <a:spcPts val="190"/>
              </a:spcBef>
              <a:buClr>
                <a:srgbClr val="79797A"/>
              </a:buClr>
              <a:buFont typeface="Arial"/>
              <a:buChar char="•"/>
              <a:tabLst>
                <a:tab pos="3994150" algn="l"/>
              </a:tabLst>
            </a:pPr>
            <a:r>
              <a:rPr sz="1700" dirty="0">
                <a:solidFill>
                  <a:srgbClr val="94C83C"/>
                </a:solidFill>
                <a:latin typeface="Raleway Light"/>
                <a:cs typeface="Raleway Light"/>
              </a:rPr>
              <a:t>583 kW </a:t>
            </a:r>
            <a:r>
              <a:rPr sz="1700" spc="-5" dirty="0">
                <a:solidFill>
                  <a:srgbClr val="94C83C"/>
                </a:solidFill>
                <a:latin typeface="Raleway Light"/>
                <a:cs typeface="Raleway Light"/>
              </a:rPr>
              <a:t>Ground</a:t>
            </a:r>
            <a:r>
              <a:rPr sz="1700" spc="-30" dirty="0">
                <a:solidFill>
                  <a:srgbClr val="94C83C"/>
                </a:solidFill>
                <a:latin typeface="Raleway Light"/>
                <a:cs typeface="Raleway Light"/>
              </a:rPr>
              <a:t> </a:t>
            </a:r>
            <a:r>
              <a:rPr sz="1700" dirty="0">
                <a:solidFill>
                  <a:srgbClr val="94C83C"/>
                </a:solidFill>
                <a:latin typeface="Raleway Light"/>
                <a:cs typeface="Raleway Light"/>
              </a:rPr>
              <a:t>Mount</a:t>
            </a:r>
            <a:endParaRPr sz="1700" dirty="0">
              <a:latin typeface="Raleway Light"/>
              <a:cs typeface="Raleway Light"/>
            </a:endParaRPr>
          </a:p>
          <a:p>
            <a:pPr marL="3647440" lvl="1" indent="-16700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3648075" algn="l"/>
              </a:tabLst>
            </a:pPr>
            <a:r>
              <a:rPr sz="2000" dirty="0">
                <a:solidFill>
                  <a:srgbClr val="91908F"/>
                </a:solidFill>
                <a:latin typeface="Raleway"/>
                <a:cs typeface="Raleway"/>
              </a:rPr>
              <a:t>75% Energy</a:t>
            </a:r>
            <a:r>
              <a:rPr sz="2000" spc="-40" dirty="0">
                <a:solidFill>
                  <a:srgbClr val="91908F"/>
                </a:solidFill>
                <a:latin typeface="Raleway"/>
                <a:cs typeface="Raleway"/>
              </a:rPr>
              <a:t> </a:t>
            </a:r>
            <a:r>
              <a:rPr sz="2000" spc="-5" dirty="0">
                <a:solidFill>
                  <a:srgbClr val="91908F"/>
                </a:solidFill>
                <a:latin typeface="Raleway"/>
                <a:cs typeface="Raleway"/>
              </a:rPr>
              <a:t>Offset</a:t>
            </a:r>
            <a:endParaRPr sz="2000" dirty="0">
              <a:latin typeface="Raleway"/>
              <a:cs typeface="Raleway"/>
            </a:endParaRPr>
          </a:p>
          <a:p>
            <a:pPr marL="3393440" indent="-172085">
              <a:lnSpc>
                <a:spcPct val="100000"/>
              </a:lnSpc>
              <a:spcBef>
                <a:spcPts val="565"/>
              </a:spcBef>
              <a:buClr>
                <a:srgbClr val="14C1E0"/>
              </a:buClr>
              <a:buFont typeface="Wingdings"/>
              <a:buChar char=""/>
              <a:tabLst>
                <a:tab pos="3394075" algn="l"/>
              </a:tabLst>
            </a:pPr>
            <a:r>
              <a:rPr spc="-5" dirty="0">
                <a:latin typeface="+mj-lt"/>
              </a:rPr>
              <a:t>Battery</a:t>
            </a:r>
            <a:r>
              <a:rPr spc="10" dirty="0">
                <a:latin typeface="+mj-lt"/>
              </a:rPr>
              <a:t> </a:t>
            </a:r>
            <a:r>
              <a:rPr dirty="0">
                <a:latin typeface="+mj-lt"/>
              </a:rPr>
              <a:t>Storage</a:t>
            </a:r>
          </a:p>
          <a:p>
            <a:pPr marL="3647440" lvl="1" indent="-16700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3648075" algn="l"/>
              </a:tabLst>
            </a:pPr>
            <a:r>
              <a:rPr sz="2000" dirty="0">
                <a:solidFill>
                  <a:srgbClr val="91908F"/>
                </a:solidFill>
                <a:latin typeface="Raleway"/>
                <a:cs typeface="Raleway"/>
              </a:rPr>
              <a:t>750 kW</a:t>
            </a:r>
            <a:r>
              <a:rPr sz="2000" spc="-25" dirty="0">
                <a:solidFill>
                  <a:srgbClr val="91908F"/>
                </a:solidFill>
                <a:latin typeface="Raleway"/>
                <a:cs typeface="Raleway"/>
              </a:rPr>
              <a:t> </a:t>
            </a:r>
            <a:r>
              <a:rPr sz="2000" dirty="0">
                <a:solidFill>
                  <a:srgbClr val="91908F"/>
                </a:solidFill>
                <a:latin typeface="Raleway"/>
                <a:cs typeface="Raleway"/>
              </a:rPr>
              <a:t>system</a:t>
            </a:r>
            <a:endParaRPr sz="2000" dirty="0">
              <a:latin typeface="Raleway"/>
              <a:cs typeface="Raleway"/>
            </a:endParaRPr>
          </a:p>
          <a:p>
            <a:pPr marL="3647440" lvl="1" indent="-16700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3648075" algn="l"/>
              </a:tabLst>
            </a:pPr>
            <a:r>
              <a:rPr sz="2000" spc="-5" dirty="0">
                <a:solidFill>
                  <a:srgbClr val="91908F"/>
                </a:solidFill>
                <a:latin typeface="Raleway"/>
                <a:cs typeface="Raleway"/>
              </a:rPr>
              <a:t>Demand</a:t>
            </a:r>
            <a:r>
              <a:rPr sz="2000" spc="-10" dirty="0">
                <a:solidFill>
                  <a:srgbClr val="91908F"/>
                </a:solidFill>
                <a:latin typeface="Raleway"/>
                <a:cs typeface="Raleway"/>
              </a:rPr>
              <a:t> </a:t>
            </a:r>
            <a:r>
              <a:rPr sz="2000" spc="-5" dirty="0">
                <a:solidFill>
                  <a:srgbClr val="91908F"/>
                </a:solidFill>
                <a:latin typeface="Raleway"/>
                <a:cs typeface="Raleway"/>
              </a:rPr>
              <a:t>Shaving</a:t>
            </a:r>
            <a:endParaRPr sz="2000" dirty="0">
              <a:latin typeface="Raleway"/>
              <a:cs typeface="Raleway"/>
            </a:endParaRPr>
          </a:p>
          <a:p>
            <a:pPr marL="3393440" indent="-172085">
              <a:lnSpc>
                <a:spcPct val="100000"/>
              </a:lnSpc>
              <a:spcBef>
                <a:spcPts val="555"/>
              </a:spcBef>
              <a:buClr>
                <a:srgbClr val="14C1E0"/>
              </a:buClr>
              <a:buFont typeface="Wingdings"/>
              <a:buChar char=""/>
              <a:tabLst>
                <a:tab pos="3394075" algn="l"/>
              </a:tabLst>
            </a:pPr>
            <a:r>
              <a:rPr dirty="0" smtClean="0">
                <a:latin typeface="+mj-lt"/>
              </a:rPr>
              <a:t>Save</a:t>
            </a:r>
          </a:p>
          <a:p>
            <a:pPr marL="3657600">
              <a:lnSpc>
                <a:spcPct val="100000"/>
              </a:lnSpc>
              <a:spcBef>
                <a:spcPts val="165"/>
              </a:spcBef>
            </a:pPr>
            <a:r>
              <a:rPr b="0" dirty="0" smtClean="0">
                <a:solidFill>
                  <a:srgbClr val="91908F"/>
                </a:solidFill>
                <a:latin typeface="Raleway"/>
                <a:cs typeface="Raleway"/>
              </a:rPr>
              <a:t>+$</a:t>
            </a:r>
            <a:r>
              <a:rPr b="0" dirty="0">
                <a:solidFill>
                  <a:srgbClr val="91908F"/>
                </a:solidFill>
                <a:latin typeface="Raleway"/>
                <a:cs typeface="Raleway"/>
              </a:rPr>
              <a:t>2.7 </a:t>
            </a:r>
            <a:r>
              <a:rPr spc="-5" dirty="0">
                <a:solidFill>
                  <a:srgbClr val="91908F"/>
                </a:solidFill>
                <a:latin typeface="Raleway"/>
                <a:cs typeface="Raleway"/>
              </a:rPr>
              <a:t>million </a:t>
            </a:r>
            <a:r>
              <a:rPr b="0" dirty="0">
                <a:solidFill>
                  <a:srgbClr val="91908F"/>
                </a:solidFill>
                <a:latin typeface="Raleway"/>
                <a:cs typeface="Raleway"/>
              </a:rPr>
              <a:t>over 20</a:t>
            </a:r>
            <a:r>
              <a:rPr spc="35" dirty="0">
                <a:solidFill>
                  <a:srgbClr val="91908F"/>
                </a:solidFill>
                <a:latin typeface="Raleway"/>
                <a:cs typeface="Raleway"/>
              </a:rPr>
              <a:t> </a:t>
            </a:r>
            <a:r>
              <a:rPr b="0" dirty="0">
                <a:solidFill>
                  <a:srgbClr val="91908F"/>
                </a:solidFill>
                <a:latin typeface="Raleway"/>
                <a:cs typeface="Raleway"/>
              </a:rPr>
              <a:t>years</a:t>
            </a:r>
          </a:p>
          <a:p>
            <a:pPr marL="3997325" lvl="1" indent="-166688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3997325" algn="l"/>
              </a:tabLst>
            </a:pPr>
            <a:r>
              <a:rPr sz="2000" dirty="0" smtClean="0">
                <a:solidFill>
                  <a:srgbClr val="91908F"/>
                </a:solidFill>
                <a:latin typeface="Raleway"/>
                <a:cs typeface="Raleway"/>
              </a:rPr>
              <a:t>PPA</a:t>
            </a:r>
            <a:r>
              <a:rPr sz="2000" dirty="0">
                <a:solidFill>
                  <a:srgbClr val="91908F"/>
                </a:solidFill>
                <a:latin typeface="Raleway"/>
                <a:cs typeface="Raleway"/>
              </a:rPr>
              <a:t>: 0%</a:t>
            </a:r>
            <a:r>
              <a:rPr sz="2000" spc="-60" dirty="0">
                <a:solidFill>
                  <a:srgbClr val="91908F"/>
                </a:solidFill>
                <a:latin typeface="Raleway"/>
                <a:cs typeface="Raleway"/>
              </a:rPr>
              <a:t> </a:t>
            </a:r>
            <a:r>
              <a:rPr sz="2000" spc="-5" dirty="0">
                <a:solidFill>
                  <a:srgbClr val="91908F"/>
                </a:solidFill>
                <a:latin typeface="Raleway"/>
                <a:cs typeface="Raleway"/>
              </a:rPr>
              <a:t>Escalation</a:t>
            </a:r>
            <a:endParaRPr sz="2000" dirty="0">
              <a:latin typeface="Raleway"/>
              <a:cs typeface="Raleway"/>
            </a:endParaRPr>
          </a:p>
          <a:p>
            <a:pPr marL="3393440" indent="-172085">
              <a:lnSpc>
                <a:spcPct val="100000"/>
              </a:lnSpc>
              <a:spcBef>
                <a:spcPts val="560"/>
              </a:spcBef>
              <a:buClr>
                <a:srgbClr val="14C1E0"/>
              </a:buClr>
              <a:buFont typeface="Wingdings"/>
              <a:buChar char=""/>
              <a:tabLst>
                <a:tab pos="3394075" algn="l"/>
              </a:tabLst>
            </a:pPr>
            <a:r>
              <a:rPr dirty="0">
                <a:latin typeface="+mj-lt"/>
              </a:rPr>
              <a:t>DSA </a:t>
            </a:r>
            <a:r>
              <a:rPr spc="-5" dirty="0">
                <a:latin typeface="+mj-lt"/>
              </a:rPr>
              <a:t>Pre-Check</a:t>
            </a:r>
            <a:r>
              <a:rPr spc="-60" dirty="0">
                <a:latin typeface="+mj-lt"/>
              </a:rPr>
              <a:t> </a:t>
            </a:r>
            <a:r>
              <a:rPr dirty="0">
                <a:latin typeface="+mj-lt"/>
              </a:rPr>
              <a:t>Design</a:t>
            </a:r>
          </a:p>
          <a:p>
            <a:pPr marL="3393440" indent="-172085">
              <a:lnSpc>
                <a:spcPct val="100000"/>
              </a:lnSpc>
              <a:spcBef>
                <a:spcPts val="555"/>
              </a:spcBef>
              <a:buClr>
                <a:srgbClr val="14C1E0"/>
              </a:buClr>
              <a:buFont typeface="Wingdings"/>
              <a:buChar char=""/>
              <a:tabLst>
                <a:tab pos="3394075" algn="l"/>
              </a:tabLst>
            </a:pPr>
            <a:r>
              <a:rPr dirty="0">
                <a:latin typeface="+mj-lt"/>
              </a:rPr>
              <a:t>Timing: As </a:t>
            </a:r>
            <a:r>
              <a:rPr spc="-5" dirty="0">
                <a:latin typeface="+mj-lt"/>
              </a:rPr>
              <a:t>early </a:t>
            </a:r>
            <a:r>
              <a:rPr dirty="0">
                <a:latin typeface="+mj-lt"/>
              </a:rPr>
              <a:t>as 2020</a:t>
            </a:r>
            <a:r>
              <a:rPr spc="-20" dirty="0">
                <a:latin typeface="+mj-lt"/>
              </a:rPr>
              <a:t> </a:t>
            </a:r>
            <a:r>
              <a:rPr spc="-5" dirty="0">
                <a:latin typeface="+mj-lt"/>
              </a:rPr>
              <a:t>Q2</a:t>
            </a:r>
          </a:p>
        </p:txBody>
      </p:sp>
      <p:sp>
        <p:nvSpPr>
          <p:cNvPr id="9" name="object 9"/>
          <p:cNvSpPr/>
          <p:nvPr/>
        </p:nvSpPr>
        <p:spPr>
          <a:xfrm>
            <a:off x="2965691" y="4646726"/>
            <a:ext cx="1380718" cy="1380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5691" y="1266483"/>
            <a:ext cx="1380718" cy="1386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5691" y="2962681"/>
            <a:ext cx="1380718" cy="13852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435969"/>
            <a:ext cx="12192000" cy="4220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5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2553" y="270043"/>
            <a:ext cx="579132" cy="929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4305" y="348838"/>
            <a:ext cx="36411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1908F"/>
                </a:solidFill>
              </a:rPr>
              <a:t>Master</a:t>
            </a:r>
            <a:r>
              <a:rPr spc="-100" dirty="0">
                <a:solidFill>
                  <a:srgbClr val="91908F"/>
                </a:solidFill>
              </a:rPr>
              <a:t> </a:t>
            </a:r>
            <a:r>
              <a:rPr dirty="0">
                <a:solidFill>
                  <a:srgbClr val="91908F"/>
                </a:solidFill>
              </a:rPr>
              <a:t>Plan</a:t>
            </a:r>
          </a:p>
        </p:txBody>
      </p:sp>
      <p:sp>
        <p:nvSpPr>
          <p:cNvPr id="5" name="object 5"/>
          <p:cNvSpPr/>
          <p:nvPr/>
        </p:nvSpPr>
        <p:spPr>
          <a:xfrm>
            <a:off x="2122860" y="1281710"/>
            <a:ext cx="7946279" cy="4911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435969"/>
            <a:ext cx="12192000" cy="4220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3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196</Words>
  <Application>Microsoft Office PowerPoint</Application>
  <PresentationFormat>Widescreen</PresentationFormat>
  <Paragraphs>67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Calibri</vt:lpstr>
      <vt:lpstr>Raleway Light</vt:lpstr>
      <vt:lpstr>Wingdings</vt:lpstr>
      <vt:lpstr>Raleway</vt:lpstr>
      <vt:lpstr>Copperplate Gothic Bold</vt:lpstr>
      <vt:lpstr>Source Sans Pro</vt:lpstr>
      <vt:lpstr>Raleway SemiBold</vt:lpstr>
      <vt:lpstr>Times New Roman</vt:lpstr>
      <vt:lpstr>Calibri Light</vt:lpstr>
      <vt:lpstr>Arial</vt:lpstr>
      <vt:lpstr>Office Theme</vt:lpstr>
      <vt:lpstr>Measure J Update College Council September 6, 2019</vt:lpstr>
      <vt:lpstr>PowerPoint Presentation</vt:lpstr>
      <vt:lpstr>Backed by global energy expertise</vt:lpstr>
      <vt:lpstr>Power Purchase Agreement</vt:lpstr>
      <vt:lpstr>Bakersfield College Renewable Strategy</vt:lpstr>
      <vt:lpstr>Master Plan</vt:lpstr>
    </vt:vector>
  </TitlesOfParts>
  <Company>Bakersfield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J Update College Council September 6, 2019</dc:title>
  <dc:creator>Tamara Baker</dc:creator>
  <cp:lastModifiedBy>Jennifer Serratt</cp:lastModifiedBy>
  <cp:revision>7</cp:revision>
  <dcterms:created xsi:type="dcterms:W3CDTF">2019-09-05T16:23:03Z</dcterms:created>
  <dcterms:modified xsi:type="dcterms:W3CDTF">2019-09-06T00:22:50Z</dcterms:modified>
</cp:coreProperties>
</file>