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00069974\AppData\Roaming\Microsoft\Excel\Pathway%20Demographics.Fall%202018%20(version%201).xlsb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00069974\Documents\Pathways\Behavorial%20&amp;%20Social%20Sciences\Data%20Reports\Spring%202019\Pathway%20Demographic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00069974\Documents\Pathways\Behavorial%20&amp;%20Social%20Sciences\Data%20Reports\Spring%202019\Pathway%20Demographic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00069974\Documents\Pathways\Behavorial%20&amp;%20Social%20Sciences\Data%20Reports\Spring%202019\Pathway%20Demographic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00069974\Documents\Pathways\Behavorial%20&amp;%20Social%20Sciences\Data%20Reports\Spring%202019\Pathway%20Demographic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Majors within Pathway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shade val="41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C1C-4BE3-B588-CE9443B7EBFB}"/>
              </c:ext>
            </c:extLst>
          </c:dPt>
          <c:dPt>
            <c:idx val="1"/>
            <c:bubble3D val="0"/>
            <c:spPr>
              <a:solidFill>
                <a:schemeClr val="accent6">
                  <a:shade val="5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C1C-4BE3-B588-CE9443B7EBFB}"/>
              </c:ext>
            </c:extLst>
          </c:dPt>
          <c:dPt>
            <c:idx val="2"/>
            <c:bubble3D val="0"/>
            <c:spPr>
              <a:solidFill>
                <a:schemeClr val="accent6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C1C-4BE3-B588-CE9443B7EBFB}"/>
              </c:ext>
            </c:extLst>
          </c:dPt>
          <c:dPt>
            <c:idx val="3"/>
            <c:bubble3D val="0"/>
            <c:spPr>
              <a:solidFill>
                <a:schemeClr val="accent6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C1C-4BE3-B588-CE9443B7EBFB}"/>
              </c:ext>
            </c:extLst>
          </c:dPt>
          <c:dPt>
            <c:idx val="4"/>
            <c:bubble3D val="0"/>
            <c:spPr>
              <a:solidFill>
                <a:schemeClr val="accent6">
                  <a:shade val="8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C1C-4BE3-B588-CE9443B7EBF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C1C-4BE3-B588-CE9443B7EBFB}"/>
              </c:ext>
            </c:extLst>
          </c:dPt>
          <c:dPt>
            <c:idx val="6"/>
            <c:bubble3D val="0"/>
            <c:spPr>
              <a:solidFill>
                <a:schemeClr val="accent6">
                  <a:tint val="89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C1C-4BE3-B588-CE9443B7EBFB}"/>
              </c:ext>
            </c:extLst>
          </c:dPt>
          <c:dPt>
            <c:idx val="7"/>
            <c:bubble3D val="0"/>
            <c:spPr>
              <a:solidFill>
                <a:schemeClr val="accent6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7C1C-4BE3-B588-CE9443B7EBFB}"/>
              </c:ext>
            </c:extLst>
          </c:dPt>
          <c:dPt>
            <c:idx val="8"/>
            <c:bubble3D val="0"/>
            <c:spPr>
              <a:solidFill>
                <a:schemeClr val="accent6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7C1C-4BE3-B588-CE9443B7EBFB}"/>
              </c:ext>
            </c:extLst>
          </c:dPt>
          <c:dPt>
            <c:idx val="9"/>
            <c:bubble3D val="0"/>
            <c:spPr>
              <a:solidFill>
                <a:schemeClr val="accent6">
                  <a:tint val="5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7C1C-4BE3-B588-CE9443B7EBFB}"/>
              </c:ext>
            </c:extLst>
          </c:dPt>
          <c:dPt>
            <c:idx val="10"/>
            <c:bubble3D val="0"/>
            <c:spPr>
              <a:solidFill>
                <a:schemeClr val="accent6">
                  <a:tint val="4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7C1C-4BE3-B588-CE9443B7EBFB}"/>
              </c:ext>
            </c:extLst>
          </c:dPt>
          <c:dPt>
            <c:idx val="11"/>
            <c:bubble3D val="0"/>
            <c:spPr>
              <a:solidFill>
                <a:schemeClr val="accent6">
                  <a:tint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7C1C-4BE3-B588-CE9443B7EBFB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BC!$N$49:$N$59</c:f>
              <c:strCache>
                <c:ptCount val="11"/>
                <c:pt idx="0">
                  <c:v>Admin of Justice</c:v>
                </c:pt>
                <c:pt idx="1">
                  <c:v>Anthropology </c:v>
                </c:pt>
                <c:pt idx="2">
                  <c:v>Criminal Justice</c:v>
                </c:pt>
                <c:pt idx="3">
                  <c:v>Economics</c:v>
                </c:pt>
                <c:pt idx="4">
                  <c:v>History</c:v>
                </c:pt>
                <c:pt idx="5">
                  <c:v>Human Services</c:v>
                </c:pt>
                <c:pt idx="6">
                  <c:v>Philosophy</c:v>
                </c:pt>
                <c:pt idx="7">
                  <c:v>Political Science</c:v>
                </c:pt>
                <c:pt idx="8">
                  <c:v>Psychology</c:v>
                </c:pt>
                <c:pt idx="9">
                  <c:v>Sociology</c:v>
                </c:pt>
                <c:pt idx="10">
                  <c:v>Social Science</c:v>
                </c:pt>
              </c:strCache>
            </c:strRef>
          </c:cat>
          <c:val>
            <c:numRef>
              <c:f>BC!$O$49:$O$59</c:f>
              <c:numCache>
                <c:formatCode>0.0%</c:formatCode>
                <c:ptCount val="11"/>
                <c:pt idx="0">
                  <c:v>0.150920245398773</c:v>
                </c:pt>
                <c:pt idx="1">
                  <c:v>1.2515337423312883E-2</c:v>
                </c:pt>
                <c:pt idx="2">
                  <c:v>0.23141104294478529</c:v>
                </c:pt>
                <c:pt idx="3">
                  <c:v>1.1533742331288344E-2</c:v>
                </c:pt>
                <c:pt idx="4">
                  <c:v>7.0429447852760729E-2</c:v>
                </c:pt>
                <c:pt idx="5">
                  <c:v>7.3128834355828218E-2</c:v>
                </c:pt>
                <c:pt idx="6">
                  <c:v>8.8343558282208585E-3</c:v>
                </c:pt>
                <c:pt idx="7">
                  <c:v>3.8773006134969326E-2</c:v>
                </c:pt>
                <c:pt idx="8">
                  <c:v>0.29006134969325154</c:v>
                </c:pt>
                <c:pt idx="9">
                  <c:v>7.7791411042944791E-2</c:v>
                </c:pt>
                <c:pt idx="10">
                  <c:v>2.2085889570552146E-3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7C1C-4BE3-B588-CE9443B7EBFB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First-time Students by Major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Graphs!$D$8:$D$18</c:f>
              <c:strCache>
                <c:ptCount val="11"/>
                <c:pt idx="0">
                  <c:v>Admin of Justice</c:v>
                </c:pt>
                <c:pt idx="1">
                  <c:v>Anthropology </c:v>
                </c:pt>
                <c:pt idx="2">
                  <c:v>Criminal Justice</c:v>
                </c:pt>
                <c:pt idx="3">
                  <c:v>Economics</c:v>
                </c:pt>
                <c:pt idx="4">
                  <c:v>History</c:v>
                </c:pt>
                <c:pt idx="5">
                  <c:v>Human Services</c:v>
                </c:pt>
                <c:pt idx="6">
                  <c:v>Philosophy</c:v>
                </c:pt>
                <c:pt idx="7">
                  <c:v>Political Science</c:v>
                </c:pt>
                <c:pt idx="8">
                  <c:v>Psychology</c:v>
                </c:pt>
                <c:pt idx="9">
                  <c:v>Social Science</c:v>
                </c:pt>
                <c:pt idx="10">
                  <c:v>Sociology</c:v>
                </c:pt>
              </c:strCache>
            </c:strRef>
          </c:cat>
          <c:val>
            <c:numRef>
              <c:f>Graphs!$F$8:$F$18</c:f>
              <c:numCache>
                <c:formatCode>General</c:formatCode>
                <c:ptCount val="11"/>
                <c:pt idx="0">
                  <c:v>139</c:v>
                </c:pt>
                <c:pt idx="1">
                  <c:v>11</c:v>
                </c:pt>
                <c:pt idx="2">
                  <c:v>286</c:v>
                </c:pt>
                <c:pt idx="3">
                  <c:v>8</c:v>
                </c:pt>
                <c:pt idx="4">
                  <c:v>67</c:v>
                </c:pt>
                <c:pt idx="5">
                  <c:v>48</c:v>
                </c:pt>
                <c:pt idx="6">
                  <c:v>4</c:v>
                </c:pt>
                <c:pt idx="7">
                  <c:v>43</c:v>
                </c:pt>
                <c:pt idx="8">
                  <c:v>253</c:v>
                </c:pt>
                <c:pt idx="9">
                  <c:v>1</c:v>
                </c:pt>
                <c:pt idx="10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14-48A9-BA8C-732CDCE23E2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44541352"/>
        <c:axId val="244538400"/>
      </c:barChart>
      <c:catAx>
        <c:axId val="244541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538400"/>
        <c:crosses val="autoZero"/>
        <c:auto val="1"/>
        <c:lblAlgn val="ctr"/>
        <c:lblOffset val="100"/>
        <c:noMultiLvlLbl val="0"/>
      </c:catAx>
      <c:valAx>
        <c:axId val="2445384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44541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/>
              <a:t>14.9 units or Less Attempted in First Semester</a:t>
            </a:r>
            <a:endParaRPr lang="en-US"/>
          </a:p>
        </c:rich>
      </c:tx>
      <c:layout>
        <c:manualLayout>
          <c:xMode val="edge"/>
          <c:yMode val="edge"/>
          <c:x val="0.14351377952755903"/>
          <c:y val="4.16666666666666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Graphs!$D$24:$D$34</c:f>
              <c:strCache>
                <c:ptCount val="11"/>
                <c:pt idx="0">
                  <c:v>Admin of Justice</c:v>
                </c:pt>
                <c:pt idx="1">
                  <c:v>Anthropology </c:v>
                </c:pt>
                <c:pt idx="2">
                  <c:v>Criminal Justice</c:v>
                </c:pt>
                <c:pt idx="3">
                  <c:v>Economics</c:v>
                </c:pt>
                <c:pt idx="4">
                  <c:v>History</c:v>
                </c:pt>
                <c:pt idx="5">
                  <c:v>Human Services</c:v>
                </c:pt>
                <c:pt idx="6">
                  <c:v>Philosophy</c:v>
                </c:pt>
                <c:pt idx="7">
                  <c:v>Political Science</c:v>
                </c:pt>
                <c:pt idx="8">
                  <c:v>Psychology</c:v>
                </c:pt>
                <c:pt idx="9">
                  <c:v>Social Science</c:v>
                </c:pt>
                <c:pt idx="10">
                  <c:v>Sociology</c:v>
                </c:pt>
              </c:strCache>
            </c:strRef>
          </c:cat>
          <c:val>
            <c:numRef>
              <c:f>Graphs!$F$24:$F$34</c:f>
              <c:numCache>
                <c:formatCode>General</c:formatCode>
                <c:ptCount val="11"/>
                <c:pt idx="0">
                  <c:v>97</c:v>
                </c:pt>
                <c:pt idx="1">
                  <c:v>9</c:v>
                </c:pt>
                <c:pt idx="2">
                  <c:v>258</c:v>
                </c:pt>
                <c:pt idx="3">
                  <c:v>4</c:v>
                </c:pt>
                <c:pt idx="4">
                  <c:v>57</c:v>
                </c:pt>
                <c:pt idx="5">
                  <c:v>45</c:v>
                </c:pt>
                <c:pt idx="6">
                  <c:v>3</c:v>
                </c:pt>
                <c:pt idx="7">
                  <c:v>31</c:v>
                </c:pt>
                <c:pt idx="8">
                  <c:v>193</c:v>
                </c:pt>
                <c:pt idx="9">
                  <c:v>1</c:v>
                </c:pt>
                <c:pt idx="10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D5-482B-B3B6-1F3D6FE7AD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9953392"/>
        <c:axId val="1029953720"/>
      </c:barChart>
      <c:catAx>
        <c:axId val="1029953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9953720"/>
        <c:crosses val="autoZero"/>
        <c:auto val="1"/>
        <c:lblAlgn val="ctr"/>
        <c:lblOffset val="100"/>
        <c:noMultiLvlLbl val="0"/>
      </c:catAx>
      <c:valAx>
        <c:axId val="10299537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29953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>
                <a:effectLst/>
              </a:rPr>
              <a:t>15 units or more Attempted in First Semester</a:t>
            </a:r>
            <a:endParaRPr lang="en-US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1214719735375543E-2"/>
          <c:y val="0.1850696267133275"/>
          <c:w val="0.89367112501348289"/>
          <c:h val="0.516846019247594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Graphs!$D$40:$D$50</c:f>
              <c:strCache>
                <c:ptCount val="11"/>
                <c:pt idx="0">
                  <c:v>Admin of Justice</c:v>
                </c:pt>
                <c:pt idx="1">
                  <c:v>Anthropology </c:v>
                </c:pt>
                <c:pt idx="2">
                  <c:v>Criminal Justice</c:v>
                </c:pt>
                <c:pt idx="3">
                  <c:v>Economics</c:v>
                </c:pt>
                <c:pt idx="4">
                  <c:v>History</c:v>
                </c:pt>
                <c:pt idx="5">
                  <c:v>Human Services</c:v>
                </c:pt>
                <c:pt idx="6">
                  <c:v>Philosophy</c:v>
                </c:pt>
                <c:pt idx="7">
                  <c:v>Political Science</c:v>
                </c:pt>
                <c:pt idx="8">
                  <c:v>Psychology</c:v>
                </c:pt>
                <c:pt idx="9">
                  <c:v>Social Science</c:v>
                </c:pt>
                <c:pt idx="10">
                  <c:v>Sociology</c:v>
                </c:pt>
              </c:strCache>
            </c:strRef>
          </c:cat>
          <c:val>
            <c:numRef>
              <c:f>Graphs!$F$40:$F$50</c:f>
              <c:numCache>
                <c:formatCode>General</c:formatCode>
                <c:ptCount val="11"/>
                <c:pt idx="0">
                  <c:v>40</c:v>
                </c:pt>
                <c:pt idx="1">
                  <c:v>2</c:v>
                </c:pt>
                <c:pt idx="2">
                  <c:v>26</c:v>
                </c:pt>
                <c:pt idx="3">
                  <c:v>4</c:v>
                </c:pt>
                <c:pt idx="4">
                  <c:v>9</c:v>
                </c:pt>
                <c:pt idx="5">
                  <c:v>3</c:v>
                </c:pt>
                <c:pt idx="6">
                  <c:v>1</c:v>
                </c:pt>
                <c:pt idx="7">
                  <c:v>12</c:v>
                </c:pt>
                <c:pt idx="8">
                  <c:v>57</c:v>
                </c:pt>
                <c:pt idx="10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96-46E9-8668-0DC413EC9B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71045608"/>
        <c:axId val="971043312"/>
      </c:barChart>
      <c:catAx>
        <c:axId val="971045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1043312"/>
        <c:crosses val="autoZero"/>
        <c:auto val="1"/>
        <c:lblAlgn val="ctr"/>
        <c:lblOffset val="100"/>
        <c:noMultiLvlLbl val="0"/>
      </c:catAx>
      <c:valAx>
        <c:axId val="9710433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7104560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First-time Students who attempted course</a:t>
            </a:r>
            <a:r>
              <a:rPr lang="en-US" baseline="0"/>
              <a:t> in First Semester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894762680828162"/>
          <c:y val="0.11196805889556999"/>
          <c:w val="0.7826668179487859"/>
          <c:h val="0.7171297072232820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Graphs!$V$86</c:f>
              <c:strCache>
                <c:ptCount val="1"/>
                <c:pt idx="0">
                  <c:v>English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1.1958140857483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6BD-48E7-8D13-654508926E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Graphs!$T$87:$U$94</c:f>
              <c:strCache>
                <c:ptCount val="8"/>
                <c:pt idx="0">
                  <c:v>Sociology</c:v>
                </c:pt>
                <c:pt idx="1">
                  <c:v>Psychology</c:v>
                </c:pt>
                <c:pt idx="2">
                  <c:v>Political Science</c:v>
                </c:pt>
                <c:pt idx="3">
                  <c:v>Human Services</c:v>
                </c:pt>
                <c:pt idx="4">
                  <c:v>History</c:v>
                </c:pt>
                <c:pt idx="5">
                  <c:v>Economics</c:v>
                </c:pt>
                <c:pt idx="6">
                  <c:v>Anthropology </c:v>
                </c:pt>
                <c:pt idx="7">
                  <c:v>Admin of Justice</c:v>
                </c:pt>
              </c:strCache>
            </c:strRef>
          </c:cat>
          <c:val>
            <c:numRef>
              <c:f>Graphs!$V$87:$V$94</c:f>
              <c:numCache>
                <c:formatCode>0.0%</c:formatCode>
                <c:ptCount val="8"/>
                <c:pt idx="0">
                  <c:v>8.9999999999999993E-3</c:v>
                </c:pt>
                <c:pt idx="1">
                  <c:v>0.442</c:v>
                </c:pt>
                <c:pt idx="2">
                  <c:v>3.5000000000000003E-2</c:v>
                </c:pt>
                <c:pt idx="3">
                  <c:v>8.7999999999999995E-2</c:v>
                </c:pt>
                <c:pt idx="4">
                  <c:v>0.115</c:v>
                </c:pt>
                <c:pt idx="5">
                  <c:v>1.7999999999999999E-2</c:v>
                </c:pt>
                <c:pt idx="6">
                  <c:v>2.7E-2</c:v>
                </c:pt>
                <c:pt idx="7">
                  <c:v>0.26500000000000001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BD-48E7-8D13-654508926E26}"/>
            </c:ext>
          </c:extLst>
        </c:ser>
        <c:ser>
          <c:idx val="1"/>
          <c:order val="1"/>
          <c:tx>
            <c:strRef>
              <c:f>Graphs!$W$86</c:f>
              <c:strCache>
                <c:ptCount val="1"/>
                <c:pt idx="0">
                  <c:v>Math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2.5324467243998052E-3"/>
                  <c:y val="-7.9720939049889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6BD-48E7-8D13-654508926E26}"/>
                </c:ext>
              </c:extLst>
            </c:dLbl>
            <c:dLbl>
              <c:idx val="2"/>
              <c:layout>
                <c:manualLayout>
                  <c:x val="0"/>
                  <c:y val="-1.19581408574834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6BD-48E7-8D13-654508926E26}"/>
                </c:ext>
              </c:extLst>
            </c:dLbl>
            <c:dLbl>
              <c:idx val="3"/>
              <c:layout>
                <c:manualLayout>
                  <c:x val="-7.5973401731994619E-3"/>
                  <c:y val="-1.1958140857483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6BD-48E7-8D13-654508926E26}"/>
                </c:ext>
              </c:extLst>
            </c:dLbl>
            <c:dLbl>
              <c:idx val="4"/>
              <c:layout>
                <c:manualLayout>
                  <c:x val="0"/>
                  <c:y val="-1.59441878099779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6BD-48E7-8D13-654508926E26}"/>
                </c:ext>
              </c:extLst>
            </c:dLbl>
            <c:dLbl>
              <c:idx val="5"/>
              <c:layout>
                <c:manualLayout>
                  <c:x val="-4.6427653611113421E-17"/>
                  <c:y val="-1.1958140857483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6BD-48E7-8D13-654508926E26}"/>
                </c:ext>
              </c:extLst>
            </c:dLbl>
            <c:dLbl>
              <c:idx val="6"/>
              <c:layout>
                <c:manualLayout>
                  <c:x val="0"/>
                  <c:y val="-1.19581408574834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6BD-48E7-8D13-654508926E26}"/>
                </c:ext>
              </c:extLst>
            </c:dLbl>
            <c:dLbl>
              <c:idx val="7"/>
              <c:layout>
                <c:manualLayout>
                  <c:x val="0"/>
                  <c:y val="-1.19581408574834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D6BD-48E7-8D13-654508926E26}"/>
                </c:ext>
              </c:extLst>
            </c:dLbl>
            <c:dLbl>
              <c:idx val="8"/>
              <c:layout>
                <c:manualLayout>
                  <c:x val="-4.6427653611113421E-17"/>
                  <c:y val="-7.97209390498897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6BD-48E7-8D13-654508926E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Graphs!$T$87:$U$94</c:f>
              <c:strCache>
                <c:ptCount val="8"/>
                <c:pt idx="0">
                  <c:v>Sociology</c:v>
                </c:pt>
                <c:pt idx="1">
                  <c:v>Psychology</c:v>
                </c:pt>
                <c:pt idx="2">
                  <c:v>Political Science</c:v>
                </c:pt>
                <c:pt idx="3">
                  <c:v>Human Services</c:v>
                </c:pt>
                <c:pt idx="4">
                  <c:v>History</c:v>
                </c:pt>
                <c:pt idx="5">
                  <c:v>Economics</c:v>
                </c:pt>
                <c:pt idx="6">
                  <c:v>Anthropology </c:v>
                </c:pt>
                <c:pt idx="7">
                  <c:v>Admin of Justice</c:v>
                </c:pt>
              </c:strCache>
            </c:strRef>
          </c:cat>
          <c:val>
            <c:numRef>
              <c:f>Graphs!$W$87:$W$94</c:f>
              <c:numCache>
                <c:formatCode>0.0%</c:formatCode>
                <c:ptCount val="8"/>
                <c:pt idx="0">
                  <c:v>7.4999999999999997E-2</c:v>
                </c:pt>
                <c:pt idx="1">
                  <c:v>0.55000000000000004</c:v>
                </c:pt>
                <c:pt idx="2">
                  <c:v>0.05</c:v>
                </c:pt>
                <c:pt idx="3">
                  <c:v>4.4999999999999998E-2</c:v>
                </c:pt>
                <c:pt idx="4">
                  <c:v>0.125</c:v>
                </c:pt>
                <c:pt idx="5">
                  <c:v>2.5000000000000001E-2</c:v>
                </c:pt>
                <c:pt idx="6">
                  <c:v>2.5000000000000001E-2</c:v>
                </c:pt>
                <c:pt idx="7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6BD-48E7-8D13-654508926E2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857307696"/>
        <c:axId val="857310320"/>
      </c:barChart>
      <c:catAx>
        <c:axId val="857307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7310320"/>
        <c:crosses val="autoZero"/>
        <c:auto val="1"/>
        <c:lblAlgn val="ctr"/>
        <c:lblOffset val="100"/>
        <c:noMultiLvlLbl val="0"/>
      </c:catAx>
      <c:valAx>
        <c:axId val="857310320"/>
        <c:scaling>
          <c:orientation val="minMax"/>
        </c:scaling>
        <c:delete val="1"/>
        <c:axPos val="b"/>
        <c:numFmt formatCode="0.0%" sourceLinked="1"/>
        <c:majorTickMark val="none"/>
        <c:minorTickMark val="none"/>
        <c:tickLblPos val="nextTo"/>
        <c:crossAx val="857307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097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59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819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942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782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164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088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348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601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612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046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553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8000" dirty="0" smtClean="0"/>
              <a:t>Social, Behavioral &amp; Human Services Pathway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Presented by Yvonne Armendariz</a:t>
            </a:r>
          </a:p>
          <a:p>
            <a:endParaRPr lang="en-US" dirty="0"/>
          </a:p>
          <a:p>
            <a:r>
              <a:rPr lang="en-US" dirty="0" smtClean="0"/>
              <a:t>May 3,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48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842932"/>
          </a:xfrm>
        </p:spPr>
        <p:txBody>
          <a:bodyPr/>
          <a:lstStyle/>
          <a:p>
            <a:r>
              <a:rPr lang="en-US" sz="4400" dirty="0" smtClean="0"/>
              <a:t>Student Demographics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6835" y="1766194"/>
            <a:ext cx="3867974" cy="2263356"/>
          </a:xfrm>
          <a:prstGeom prst="rect">
            <a:avLst/>
          </a:prstGeom>
        </p:spPr>
      </p:pic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2038394"/>
              </p:ext>
            </p:extLst>
          </p:nvPr>
        </p:nvGraphicFramePr>
        <p:xfrm>
          <a:off x="5818816" y="1766194"/>
          <a:ext cx="4513904" cy="4152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8591" y="4175207"/>
            <a:ext cx="2071355" cy="2271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0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Students by Major </a:t>
            </a:r>
            <a:r>
              <a:rPr lang="en-US" sz="2800" dirty="0" smtClean="0"/>
              <a:t>(F’18)</a:t>
            </a:r>
            <a:endParaRPr lang="en-US" sz="28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6052546"/>
              </p:ext>
            </p:extLst>
          </p:nvPr>
        </p:nvGraphicFramePr>
        <p:xfrm>
          <a:off x="2409245" y="1930012"/>
          <a:ext cx="6313335" cy="3946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69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14.9 units or less </a:t>
            </a:r>
            <a:br>
              <a:rPr lang="en-US" sz="3600" dirty="0" smtClean="0"/>
            </a:br>
            <a:r>
              <a:rPr lang="en-US" sz="3600" dirty="0" smtClean="0"/>
              <a:t>attempted in first semester </a:t>
            </a:r>
            <a:r>
              <a:rPr lang="en-US" sz="2800" dirty="0" smtClean="0"/>
              <a:t>(F’18)</a:t>
            </a:r>
            <a:endParaRPr lang="en-US" sz="28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2434498"/>
              </p:ext>
            </p:extLst>
          </p:nvPr>
        </p:nvGraphicFramePr>
        <p:xfrm>
          <a:off x="1733384" y="2152649"/>
          <a:ext cx="6562891" cy="3731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119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15 units or more</a:t>
            </a:r>
            <a:br>
              <a:rPr lang="en-US" sz="3600" dirty="0" smtClean="0"/>
            </a:br>
            <a:r>
              <a:rPr lang="en-US" sz="3600" dirty="0" smtClean="0"/>
              <a:t>attempted in first semester </a:t>
            </a:r>
            <a:r>
              <a:rPr lang="en-US" sz="2800" dirty="0" smtClean="0"/>
              <a:t>(F’18)</a:t>
            </a:r>
            <a:endParaRPr lang="en-US" sz="28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1151731"/>
              </p:ext>
            </p:extLst>
          </p:nvPr>
        </p:nvGraphicFramePr>
        <p:xfrm>
          <a:off x="1550503" y="2248065"/>
          <a:ext cx="7513983" cy="3683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79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Math/English attempted in first term </a:t>
            </a:r>
            <a:r>
              <a:rPr lang="en-US" sz="2400" dirty="0" smtClean="0"/>
              <a:t>(F’18)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First-time Students who are currently enrolled and either Math or English (or both) in their first semester </a:t>
            </a:r>
            <a:r>
              <a:rPr lang="en-US" sz="1000" dirty="0" smtClean="0"/>
              <a:t>(Fall 2018) </a:t>
            </a:r>
            <a:r>
              <a:rPr lang="en-US" dirty="0" smtClean="0"/>
              <a:t>at Bakersfield College. </a:t>
            </a:r>
            <a:endParaRPr lang="en-US" dirty="0"/>
          </a:p>
        </p:txBody>
      </p:sp>
      <p:sp>
        <p:nvSpPr>
          <p:cNvPr id="9" name="TextBox 13"/>
          <p:cNvSpPr txBox="1"/>
          <p:nvPr/>
        </p:nvSpPr>
        <p:spPr>
          <a:xfrm>
            <a:off x="6549707" y="6066500"/>
            <a:ext cx="872836" cy="50019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</a:t>
            </a:r>
            <a:r>
              <a:rPr lang="en-US" sz="8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Math = 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40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English = 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113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25469"/>
              </p:ext>
            </p:extLst>
          </p:nvPr>
        </p:nvGraphicFramePr>
        <p:xfrm>
          <a:off x="795317" y="827722"/>
          <a:ext cx="6535786" cy="5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541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213902" y="492945"/>
            <a:ext cx="5555396" cy="1609344"/>
          </a:xfrm>
        </p:spPr>
        <p:txBody>
          <a:bodyPr/>
          <a:lstStyle/>
          <a:p>
            <a:r>
              <a:rPr lang="en-US" dirty="0" smtClean="0"/>
              <a:t>Awards by major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half" idx="4294967295"/>
          </p:nvPr>
        </p:nvSpPr>
        <p:spPr>
          <a:xfrm>
            <a:off x="8568898" y="2397587"/>
            <a:ext cx="3200400" cy="2573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Top 5 Majors awarded: </a:t>
            </a:r>
          </a:p>
          <a:p>
            <a:pPr marL="342900" indent="-342900">
              <a:buAutoNum type="arabicParenR"/>
            </a:pPr>
            <a:r>
              <a:rPr lang="en-US" dirty="0" smtClean="0"/>
              <a:t>Psychology </a:t>
            </a:r>
            <a:r>
              <a:rPr lang="en-US" sz="1000" dirty="0" smtClean="0"/>
              <a:t>(N=503)</a:t>
            </a:r>
          </a:p>
          <a:p>
            <a:pPr marL="342900" indent="-342900">
              <a:buFont typeface="Wingdings" pitchFamily="2" charset="2"/>
              <a:buAutoNum type="arabicParenR"/>
            </a:pPr>
            <a:r>
              <a:rPr lang="en-US" dirty="0" smtClean="0"/>
              <a:t>Criminal Justice </a:t>
            </a:r>
            <a:r>
              <a:rPr lang="en-US" sz="1000" dirty="0"/>
              <a:t>(</a:t>
            </a:r>
            <a:r>
              <a:rPr lang="en-US" sz="1000" dirty="0" smtClean="0"/>
              <a:t>N=249)</a:t>
            </a:r>
          </a:p>
          <a:p>
            <a:pPr marL="342900" indent="-342900">
              <a:buAutoNum type="arabicParenR"/>
            </a:pPr>
            <a:r>
              <a:rPr lang="en-US" dirty="0" smtClean="0"/>
              <a:t>Human Services </a:t>
            </a:r>
            <a:r>
              <a:rPr lang="en-US" sz="1000" dirty="0" smtClean="0"/>
              <a:t>(N=231)</a:t>
            </a:r>
          </a:p>
          <a:p>
            <a:pPr marL="342900" indent="-342900">
              <a:buAutoNum type="arabicParenR"/>
            </a:pPr>
            <a:r>
              <a:rPr lang="en-US" dirty="0" smtClean="0"/>
              <a:t>Sociology </a:t>
            </a:r>
            <a:r>
              <a:rPr lang="en-US" sz="1000" dirty="0" smtClean="0"/>
              <a:t>(N=131)</a:t>
            </a:r>
          </a:p>
          <a:p>
            <a:pPr marL="342900" indent="-342900">
              <a:buAutoNum type="arabicParenR"/>
            </a:pPr>
            <a:r>
              <a:rPr lang="en-US" dirty="0" smtClean="0"/>
              <a:t>History </a:t>
            </a:r>
            <a:r>
              <a:rPr lang="en-US" sz="1000" dirty="0" smtClean="0"/>
              <a:t>(N=128)</a:t>
            </a:r>
            <a:endParaRPr lang="en-US" sz="1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318" y="141315"/>
            <a:ext cx="5412441" cy="6601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5557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2823</TotalTime>
  <Words>143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Rockwell</vt:lpstr>
      <vt:lpstr>Rockwell Condensed</vt:lpstr>
      <vt:lpstr>Wingdings</vt:lpstr>
      <vt:lpstr>Wood Type</vt:lpstr>
      <vt:lpstr>Social, Behavioral &amp; Human Services Pathway</vt:lpstr>
      <vt:lpstr>Student Demographics</vt:lpstr>
      <vt:lpstr>Students by Major (F’18)</vt:lpstr>
      <vt:lpstr>14.9 units or less  attempted in first semester (F’18)</vt:lpstr>
      <vt:lpstr>15 units or more attempted in first semester (F’18)</vt:lpstr>
      <vt:lpstr>Math/English attempted in first term (F’18)</vt:lpstr>
      <vt:lpstr>Awards by major</vt:lpstr>
    </vt:vector>
  </TitlesOfParts>
  <Company>Bakersfield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Social, Behavioral &amp; Human Services Pathway</dc:title>
  <dc:creator>Yvonne Armendariz</dc:creator>
  <cp:lastModifiedBy>Yvonne Armendariz</cp:lastModifiedBy>
  <cp:revision>17</cp:revision>
  <cp:lastPrinted>2018-11-13T18:22:37Z</cp:lastPrinted>
  <dcterms:created xsi:type="dcterms:W3CDTF">2018-11-08T01:11:48Z</dcterms:created>
  <dcterms:modified xsi:type="dcterms:W3CDTF">2019-05-02T20:48:35Z</dcterms:modified>
</cp:coreProperties>
</file>