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7"/>
  </p:handoutMasterIdLst>
  <p:sldIdLst>
    <p:sldId id="256" r:id="rId2"/>
    <p:sldId id="258" r:id="rId3"/>
    <p:sldId id="276" r:id="rId4"/>
    <p:sldId id="264" r:id="rId5"/>
    <p:sldId id="265" r:id="rId6"/>
    <p:sldId id="266" r:id="rId7"/>
    <p:sldId id="267" r:id="rId8"/>
    <p:sldId id="270" r:id="rId9"/>
    <p:sldId id="271" r:id="rId10"/>
    <p:sldId id="272" r:id="rId11"/>
    <p:sldId id="273" r:id="rId12"/>
    <p:sldId id="274" r:id="rId13"/>
    <p:sldId id="268" r:id="rId14"/>
    <p:sldId id="275" r:id="rId15"/>
    <p:sldId id="269" r:id="rId16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58209011278034"/>
          <c:y val="0.22187156784228029"/>
          <c:w val="0.60833058562992126"/>
          <c:h val="0.631549050716716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 2015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First Time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E-48A5-A368-0486C94390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Fall 2016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First Time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FE-48A5-A368-0486C94390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Fall 2017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First Time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FE-48A5-A368-0486C943904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Fall 2018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DFE-48A5-A368-0486C94390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First Time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FE-48A5-A368-0486C9439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522672"/>
        <c:axId val="550523000"/>
      </c:barChart>
      <c:catAx>
        <c:axId val="550522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0523000"/>
        <c:crosses val="autoZero"/>
        <c:auto val="1"/>
        <c:lblAlgn val="ctr"/>
        <c:lblOffset val="100"/>
        <c:noMultiLvlLbl val="0"/>
      </c:catAx>
      <c:valAx>
        <c:axId val="550523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52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31951664295703"/>
          <c:y val="0.88939050794250296"/>
          <c:w val="0.49031470367607821"/>
          <c:h val="5.88474777679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080359292332E-2"/>
          <c:y val="2.4356031658063094E-2"/>
          <c:w val="0.89157227398629091"/>
          <c:h val="0.82971202734940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 2015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00-4EAD-84F0-DF648C4352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Fall 2016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00-4EAD-84F0-DF648C4352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Fall 2017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0.00%</c:formatCode>
                <c:ptCount val="1"/>
                <c:pt idx="0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00-4EAD-84F0-DF648C4352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Fall 2018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0.00%</c:formatCode>
                <c:ptCount val="1"/>
                <c:pt idx="0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00-4EAD-84F0-DF648C435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2"/>
        <c:overlap val="-15"/>
        <c:axId val="560367968"/>
        <c:axId val="560370264"/>
      </c:barChart>
      <c:catAx>
        <c:axId val="560367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0370264"/>
        <c:crosses val="autoZero"/>
        <c:auto val="1"/>
        <c:lblAlgn val="ctr"/>
        <c:lblOffset val="100"/>
        <c:noMultiLvlLbl val="0"/>
      </c:catAx>
      <c:valAx>
        <c:axId val="560370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036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865671681084324"/>
          <c:y val="0.86728307146324413"/>
          <c:w val="0.54079621391185784"/>
          <c:h val="8.11592609814296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 2015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30 u in yr 1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B-4BDC-85B5-B3C5DE6139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Fall 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30 u in yr 1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4B-4BDC-85B5-B3C5DE6139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Fall 2017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30 u in yr 1</c:v>
                </c:pt>
              </c:strCache>
            </c:strRef>
          </c:cat>
          <c:val>
            <c:numRef>
              <c:f>Sheet1!$D$2</c:f>
              <c:numCache>
                <c:formatCode>0.00%</c:formatCode>
                <c:ptCount val="1"/>
                <c:pt idx="0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4B-4BDC-85B5-B3C5DE613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7"/>
        <c:overlap val="-10"/>
        <c:axId val="425458600"/>
        <c:axId val="425455976"/>
      </c:barChart>
      <c:catAx>
        <c:axId val="425458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5455976"/>
        <c:crosses val="autoZero"/>
        <c:auto val="1"/>
        <c:lblAlgn val="ctr"/>
        <c:lblOffset val="100"/>
        <c:noMultiLvlLbl val="0"/>
      </c:catAx>
      <c:valAx>
        <c:axId val="425455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58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351599859130696"/>
          <c:y val="0.89138633418138158"/>
          <c:w val="0.45016783229139368"/>
          <c:h val="7.5436735250706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731914370078741E-2"/>
          <c:y val="0.14539461457956357"/>
          <c:w val="0.9458305856299212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 2015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Math</c:v>
                </c:pt>
                <c:pt idx="1">
                  <c:v>English</c:v>
                </c:pt>
                <c:pt idx="2">
                  <c:v>Math &amp; English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7.0000000000000001E-3</c:v>
                </c:pt>
                <c:pt idx="1">
                  <c:v>0.04</c:v>
                </c:pt>
                <c:pt idx="2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2-46D8-8D52-9CEC1B6BF1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Fall 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Math</c:v>
                </c:pt>
                <c:pt idx="1">
                  <c:v>English</c:v>
                </c:pt>
                <c:pt idx="2">
                  <c:v>Math &amp; English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4.1000000000000002E-2</c:v>
                </c:pt>
                <c:pt idx="1">
                  <c:v>6.4000000000000001E-2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A2-46D8-8D52-9CEC1B6BF1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Fall 2017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Math</c:v>
                </c:pt>
                <c:pt idx="1">
                  <c:v>English</c:v>
                </c:pt>
                <c:pt idx="2">
                  <c:v>Math &amp; English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3.7999999999999999E-2</c:v>
                </c:pt>
                <c:pt idx="1">
                  <c:v>0.109</c:v>
                </c:pt>
                <c:pt idx="2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A2-46D8-8D52-9CEC1B6BF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334184"/>
        <c:axId val="550330576"/>
      </c:barChart>
      <c:catAx>
        <c:axId val="55033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330576"/>
        <c:crosses val="autoZero"/>
        <c:auto val="1"/>
        <c:lblAlgn val="ctr"/>
        <c:lblOffset val="100"/>
        <c:noMultiLvlLbl val="0"/>
      </c:catAx>
      <c:valAx>
        <c:axId val="550330576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334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648268560497391"/>
          <c:y val="0.15198051889289577"/>
          <c:w val="0.32246974956841823"/>
          <c:h val="7.34958757335674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58209011278034"/>
          <c:y val="0.22187156784228029"/>
          <c:w val="0.60833058562992126"/>
          <c:h val="0.631549050716716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Ed Plan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First Time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1-451C-9112-467064D04C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ASEP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First Time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E1-451C-9112-467064D04C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CSEP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First Time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E1-451C-9112-467064D04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0522672"/>
        <c:axId val="550523000"/>
      </c:barChart>
      <c:catAx>
        <c:axId val="550522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0523000"/>
        <c:crosses val="autoZero"/>
        <c:auto val="1"/>
        <c:lblAlgn val="ctr"/>
        <c:lblOffset val="100"/>
        <c:noMultiLvlLbl val="0"/>
      </c:catAx>
      <c:valAx>
        <c:axId val="550523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52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31951664295703"/>
          <c:y val="0.88939050794250296"/>
          <c:w val="0.49031470367607821"/>
          <c:h val="5.88474777679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3128DF3-12EA-46FC-8D56-E74E01E93B49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CAD98B9-EA67-435D-8313-B9FB97D7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6985FCF-7846-444C-B22A-F021D1F191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9EC393A-DCCD-4DE9-92D0-208AC688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1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5FCF-7846-444C-B22A-F021D1F191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93A-DCCD-4DE9-92D0-208AC688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0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5FCF-7846-444C-B22A-F021D1F191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93A-DCCD-4DE9-92D0-208AC688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4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5FCF-7846-444C-B22A-F021D1F191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93A-DCCD-4DE9-92D0-208AC688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54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5FCF-7846-444C-B22A-F021D1F191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93A-DCCD-4DE9-92D0-208AC688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98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5FCF-7846-444C-B22A-F021D1F191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93A-DCCD-4DE9-92D0-208AC688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28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5FCF-7846-444C-B22A-F021D1F191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93A-DCCD-4DE9-92D0-208AC688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34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6985FCF-7846-444C-B22A-F021D1F191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93A-DCCD-4DE9-92D0-208AC688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32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6985FCF-7846-444C-B22A-F021D1F191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93A-DCCD-4DE9-92D0-208AC688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1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5FCF-7846-444C-B22A-F021D1F191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93A-DCCD-4DE9-92D0-208AC688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3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5FCF-7846-444C-B22A-F021D1F191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93A-DCCD-4DE9-92D0-208AC688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7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5FCF-7846-444C-B22A-F021D1F191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93A-DCCD-4DE9-92D0-208AC688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02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5FCF-7846-444C-B22A-F021D1F191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93A-DCCD-4DE9-92D0-208AC688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1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5FCF-7846-444C-B22A-F021D1F191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93A-DCCD-4DE9-92D0-208AC688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5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5FCF-7846-444C-B22A-F021D1F191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93A-DCCD-4DE9-92D0-208AC688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4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5FCF-7846-444C-B22A-F021D1F191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93A-DCCD-4DE9-92D0-208AC688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74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5FCF-7846-444C-B22A-F021D1F191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C393A-DCCD-4DE9-92D0-208AC688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7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6985FCF-7846-444C-B22A-F021D1F191F5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9EC393A-DCCD-4DE9-92D0-208AC6882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6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Industrial Technology &amp; Transportation Pathway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</a:t>
            </a:r>
            <a:r>
              <a:rPr lang="en-US" dirty="0" err="1" smtClean="0"/>
              <a:t>klint</a:t>
            </a:r>
            <a:r>
              <a:rPr lang="en-US" dirty="0" smtClean="0"/>
              <a:t> </a:t>
            </a:r>
            <a:r>
              <a:rPr lang="en-US" dirty="0" err="1" smtClean="0"/>
              <a:t>rigby</a:t>
            </a:r>
            <a:r>
              <a:rPr lang="en-US" dirty="0" smtClean="0"/>
              <a:t>, </a:t>
            </a:r>
            <a:r>
              <a:rPr lang="en-US" dirty="0" smtClean="0"/>
              <a:t>Katie Makaiwi, Michele </a:t>
            </a:r>
            <a:r>
              <a:rPr lang="en-US" dirty="0" err="1" smtClean="0"/>
              <a:t>bresso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025664" cy="706964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First-Time Students Attempting 30+ units in First </a:t>
            </a:r>
            <a:r>
              <a:rPr lang="en-US" sz="3000" dirty="0" smtClean="0">
                <a:solidFill>
                  <a:schemeClr val="bg1"/>
                </a:solidFill>
              </a:rPr>
              <a:t>Year</a:t>
            </a:r>
            <a:endParaRPr lang="en-US" sz="30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919910"/>
              </p:ext>
            </p:extLst>
          </p:nvPr>
        </p:nvGraphicFramePr>
        <p:xfrm>
          <a:off x="1755329" y="2370742"/>
          <a:ext cx="8824913" cy="4104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19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First-Time Students Completing Transfer-Level </a:t>
            </a:r>
            <a:r>
              <a:rPr lang="en-US" sz="3000" dirty="0" smtClean="0">
                <a:solidFill>
                  <a:schemeClr val="bg1"/>
                </a:solidFill>
              </a:rPr>
              <a:t>					Math </a:t>
            </a:r>
            <a:r>
              <a:rPr lang="en-US" sz="3000" dirty="0">
                <a:solidFill>
                  <a:schemeClr val="bg1"/>
                </a:solidFill>
              </a:rPr>
              <a:t>and </a:t>
            </a:r>
            <a:r>
              <a:rPr lang="en-US" sz="3000" dirty="0" smtClean="0">
                <a:solidFill>
                  <a:schemeClr val="bg1"/>
                </a:solidFill>
              </a:rPr>
              <a:t>English</a:t>
            </a:r>
            <a:endParaRPr lang="en-US" sz="30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926450"/>
              </p:ext>
            </p:extLst>
          </p:nvPr>
        </p:nvGraphicFramePr>
        <p:xfrm>
          <a:off x="831503" y="2304242"/>
          <a:ext cx="10448867" cy="403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69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Planning </a:t>
            </a:r>
            <a:endParaRPr lang="en-US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621231"/>
              </p:ext>
            </p:extLst>
          </p:nvPr>
        </p:nvGraphicFramePr>
        <p:xfrm>
          <a:off x="1154954" y="1870365"/>
          <a:ext cx="11327476" cy="451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06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042594" cy="706964"/>
          </a:xfrm>
        </p:spPr>
        <p:txBody>
          <a:bodyPr/>
          <a:lstStyle/>
          <a:p>
            <a:r>
              <a:rPr lang="en-US" dirty="0" smtClean="0"/>
              <a:t>The Role of the Department </a:t>
            </a:r>
            <a:r>
              <a:rPr lang="en-US" dirty="0"/>
              <a:t>Chair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9956993" cy="38966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Serve as the point-of-contact for faculty and administration</a:t>
            </a:r>
            <a:endParaRPr lang="en-US" sz="2000" dirty="0"/>
          </a:p>
          <a:p>
            <a:pPr lvl="1"/>
            <a:r>
              <a:rPr lang="en-US" sz="2000" dirty="0" smtClean="0"/>
              <a:t>Distribution of information from the bi-weekly meetings</a:t>
            </a:r>
          </a:p>
          <a:p>
            <a:pPr lvl="2"/>
            <a:r>
              <a:rPr lang="en-US" sz="1800" dirty="0" smtClean="0"/>
              <a:t>Have programs review information in program mapper and make corrections</a:t>
            </a:r>
          </a:p>
          <a:p>
            <a:pPr lvl="1"/>
            <a:r>
              <a:rPr lang="en-US" sz="2000" dirty="0" smtClean="0"/>
              <a:t>Survey best practices</a:t>
            </a:r>
          </a:p>
          <a:p>
            <a:pPr lvl="2"/>
            <a:r>
              <a:rPr lang="en-US" sz="1800" dirty="0" smtClean="0"/>
              <a:t>Encourage faculty to have all students create SEPs</a:t>
            </a:r>
          </a:p>
          <a:p>
            <a:pPr lvl="1"/>
            <a:r>
              <a:rPr lang="en-US" sz="2000" dirty="0" smtClean="0"/>
              <a:t>Give the faculty a voice in the direction of the ITT Pathway</a:t>
            </a:r>
          </a:p>
          <a:p>
            <a:pPr lvl="2"/>
            <a:r>
              <a:rPr lang="en-US" sz="1800" dirty="0" smtClean="0"/>
              <a:t>Prioritize and collate ideas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4887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 Department Chair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 smtClean="0"/>
              <a:t>Represent </a:t>
            </a:r>
            <a:r>
              <a:rPr lang="en-US" sz="2000" dirty="0"/>
              <a:t>programs that cannot attend </a:t>
            </a:r>
            <a:r>
              <a:rPr lang="en-US" sz="2000" dirty="0" smtClean="0"/>
              <a:t>meetings</a:t>
            </a:r>
          </a:p>
          <a:p>
            <a:pPr lvl="2"/>
            <a:r>
              <a:rPr lang="en-US" sz="1800" dirty="0" smtClean="0"/>
              <a:t>Adjunct faculty, professors who teach classes during meeting times</a:t>
            </a:r>
            <a:endParaRPr lang="en-US" sz="1800" dirty="0"/>
          </a:p>
          <a:p>
            <a:pPr lvl="1"/>
            <a:r>
              <a:rPr lang="en-US" sz="2000" dirty="0"/>
              <a:t>Recruit individuals for specific roles based on strength or </a:t>
            </a:r>
            <a:r>
              <a:rPr lang="en-US" sz="2000" dirty="0" smtClean="0"/>
              <a:t>position</a:t>
            </a:r>
          </a:p>
          <a:p>
            <a:pPr lvl="1"/>
            <a:r>
              <a:rPr lang="en-US" sz="2000" dirty="0" smtClean="0"/>
              <a:t>Provide perspective regarding goals</a:t>
            </a:r>
          </a:p>
          <a:p>
            <a:pPr lvl="2"/>
            <a:r>
              <a:rPr lang="en-US" sz="1800" dirty="0" smtClean="0"/>
              <a:t>Certificate-seeking students vs. transfer-oriented students</a:t>
            </a:r>
            <a:endParaRPr lang="en-US" sz="1800" dirty="0"/>
          </a:p>
          <a:p>
            <a:pPr lvl="1"/>
            <a:r>
              <a:rPr lang="en-US" sz="2000" dirty="0"/>
              <a:t>See the “big picture” of how programs work </a:t>
            </a:r>
            <a:r>
              <a:rPr lang="en-US" sz="2000" dirty="0" smtClean="0"/>
              <a:t>together</a:t>
            </a:r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042594" cy="706964"/>
          </a:xfrm>
        </p:spPr>
        <p:txBody>
          <a:bodyPr/>
          <a:lstStyle/>
          <a:p>
            <a:r>
              <a:rPr lang="en-US" dirty="0" smtClean="0"/>
              <a:t>Thank you on behalf of our students!</a:t>
            </a:r>
            <a:endParaRPr lang="en-US" dirty="0"/>
          </a:p>
        </p:txBody>
      </p:sp>
      <p:pic>
        <p:nvPicPr>
          <p:cNvPr id="6" name="Picture 5" descr="C:\Users\00003260\Downloads\IMG-412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r="38270"/>
          <a:stretch/>
        </p:blipFill>
        <p:spPr bwMode="auto">
          <a:xfrm>
            <a:off x="553820" y="2920876"/>
            <a:ext cx="2239079" cy="2794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Image result for bakersfield college welding student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6"/>
          <a:stretch/>
        </p:blipFill>
        <p:spPr bwMode="auto">
          <a:xfrm>
            <a:off x="2929799" y="2920876"/>
            <a:ext cx="3948085" cy="2794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Woodworking/Cabinetmaki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41"/>
          <a:stretch/>
        </p:blipFill>
        <p:spPr bwMode="auto">
          <a:xfrm>
            <a:off x="7014784" y="2920876"/>
            <a:ext cx="4663695" cy="2794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96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ITT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3953759" cy="3416300"/>
          </a:xfrm>
        </p:spPr>
        <p:txBody>
          <a:bodyPr/>
          <a:lstStyle/>
          <a:p>
            <a:r>
              <a:rPr lang="en-US" dirty="0" smtClean="0"/>
              <a:t>Apprenticeship</a:t>
            </a:r>
          </a:p>
          <a:p>
            <a:r>
              <a:rPr lang="en-US" dirty="0" smtClean="0"/>
              <a:t>Architecture</a:t>
            </a:r>
          </a:p>
          <a:p>
            <a:r>
              <a:rPr lang="en-US" dirty="0" smtClean="0"/>
              <a:t>Automotive</a:t>
            </a:r>
          </a:p>
          <a:p>
            <a:r>
              <a:rPr lang="en-US" dirty="0" smtClean="0"/>
              <a:t>Construction &amp; Woodworking</a:t>
            </a:r>
          </a:p>
          <a:p>
            <a:r>
              <a:rPr lang="en-US" dirty="0" smtClean="0"/>
              <a:t>Electronics</a:t>
            </a:r>
          </a:p>
          <a:p>
            <a:r>
              <a:rPr lang="en-US" dirty="0" smtClean="0"/>
              <a:t>Engineering</a:t>
            </a:r>
          </a:p>
          <a:p>
            <a:r>
              <a:rPr lang="en-US" dirty="0" smtClean="0"/>
              <a:t>HVAC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14390" y="2603500"/>
            <a:ext cx="5068957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Industrial Automation</a:t>
            </a:r>
          </a:p>
          <a:p>
            <a:r>
              <a:rPr lang="en-US" dirty="0" smtClean="0"/>
              <a:t>Industrial Drawing</a:t>
            </a:r>
          </a:p>
          <a:p>
            <a:r>
              <a:rPr lang="en-US" dirty="0" smtClean="0"/>
              <a:t>Industrial Technology</a:t>
            </a:r>
          </a:p>
          <a:p>
            <a:r>
              <a:rPr lang="en-US" dirty="0" smtClean="0"/>
              <a:t>Manufacturing &amp; Machine Technology</a:t>
            </a:r>
          </a:p>
          <a:p>
            <a:r>
              <a:rPr lang="en-US" dirty="0" smtClean="0"/>
              <a:t>Occupational Safety &amp; Risk Management</a:t>
            </a:r>
          </a:p>
          <a:p>
            <a:r>
              <a:rPr lang="en-US" dirty="0" smtClean="0"/>
              <a:t>Welding </a:t>
            </a:r>
          </a:p>
        </p:txBody>
      </p:sp>
    </p:spTree>
    <p:extLst>
      <p:ext uri="{BB962C8B-B14F-4D97-AF65-F5344CB8AC3E}">
        <p14:creationId xmlns:p14="http://schemas.microsoft.com/office/powerpoint/2010/main" val="18053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ITT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078" y="2484785"/>
            <a:ext cx="8984974" cy="3647657"/>
          </a:xfrm>
        </p:spPr>
        <p:txBody>
          <a:bodyPr>
            <a:normAutofit/>
          </a:bodyPr>
          <a:lstStyle/>
          <a:p>
            <a:r>
              <a:rPr lang="en-US" sz="2600" dirty="0" smtClean="0"/>
              <a:t>Baccalaureate Degree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600" dirty="0" smtClean="0"/>
              <a:t>Associate’s Degrees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600" dirty="0" smtClean="0"/>
              <a:t>Certificates of Completion and Job Skills Certificates</a:t>
            </a:r>
          </a:p>
          <a:p>
            <a:endParaRPr lang="en-US" sz="2600" dirty="0"/>
          </a:p>
          <a:p>
            <a:r>
              <a:rPr lang="en-US" sz="2600" dirty="0" smtClean="0"/>
              <a:t>Students in the ITT Pathway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39527" y="2305883"/>
            <a:ext cx="1511399" cy="1182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latin typeface="+mj-lt"/>
              </a:rPr>
              <a:t>  1</a:t>
            </a:r>
            <a:endParaRPr lang="en-US" dirty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39526" y="3253417"/>
            <a:ext cx="1233105" cy="1182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latin typeface="+mj-lt"/>
              </a:rPr>
              <a:t>22</a:t>
            </a:r>
            <a:endParaRPr lang="en-US" dirty="0"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39526" y="4277147"/>
            <a:ext cx="1511400" cy="1182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latin typeface="+mj-lt"/>
              </a:rPr>
              <a:t>31</a:t>
            </a:r>
            <a:endParaRPr lang="en-US" dirty="0"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80726" y="5376158"/>
            <a:ext cx="1511400" cy="1182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latin typeface="+mj-lt"/>
              </a:rPr>
              <a:t>1150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837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Dean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56993" cy="3416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Facilitate the work of a team of professionals</a:t>
            </a:r>
          </a:p>
          <a:p>
            <a:r>
              <a:rPr lang="en-US" sz="2400" dirty="0" smtClean="0"/>
              <a:t>Collaborate to break down barriers that keep students from achieving their dreams</a:t>
            </a:r>
          </a:p>
          <a:p>
            <a:r>
              <a:rPr lang="en-US" sz="2400" dirty="0" smtClean="0"/>
              <a:t>Enjoy the passion of faculty, classified staff and managers working together toward common goals</a:t>
            </a:r>
          </a:p>
          <a:p>
            <a:pPr lvl="1"/>
            <a:r>
              <a:rPr lang="en-US" sz="2200" dirty="0" smtClean="0"/>
              <a:t>We are stronger together!</a:t>
            </a:r>
          </a:p>
        </p:txBody>
      </p:sp>
    </p:spTree>
    <p:extLst>
      <p:ext uri="{BB962C8B-B14F-4D97-AF65-F5344CB8AC3E}">
        <p14:creationId xmlns:p14="http://schemas.microsoft.com/office/powerpoint/2010/main" val="2158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Dean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56993" cy="3416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Enable Completion Coaching Team to reach targets including first round:</a:t>
            </a:r>
          </a:p>
          <a:p>
            <a:pPr lvl="1"/>
            <a:r>
              <a:rPr lang="en-US" sz="2000" dirty="0" smtClean="0"/>
              <a:t>100% of Pathway students will complete Comprehensive Education Plans</a:t>
            </a:r>
          </a:p>
          <a:p>
            <a:pPr lvl="1"/>
            <a:r>
              <a:rPr lang="en-US" sz="2000" dirty="0" smtClean="0"/>
              <a:t>Develop strategies that faculty in Pathway programs can use to help students reach momentum points</a:t>
            </a:r>
          </a:p>
          <a:p>
            <a:pPr lvl="1"/>
            <a:r>
              <a:rPr lang="en-US" sz="2000" dirty="0" smtClean="0"/>
              <a:t>Increase # of faculty actively engaged in Pathway work</a:t>
            </a:r>
          </a:p>
        </p:txBody>
      </p:sp>
    </p:spTree>
    <p:extLst>
      <p:ext uri="{BB962C8B-B14F-4D97-AF65-F5344CB8AC3E}">
        <p14:creationId xmlns:p14="http://schemas.microsoft.com/office/powerpoint/2010/main" val="20828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Pathway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9956993" cy="389669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Total team meets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Tuesday each month</a:t>
            </a:r>
          </a:p>
          <a:p>
            <a:r>
              <a:rPr lang="en-US" sz="2200" dirty="0" smtClean="0"/>
              <a:t>Core team meets monthly, two weeks after team meeting</a:t>
            </a:r>
          </a:p>
          <a:p>
            <a:pPr lvl="1"/>
            <a:r>
              <a:rPr lang="en-US" sz="2000" dirty="0" smtClean="0"/>
              <a:t>Lead faculty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ducational advisor</a:t>
            </a:r>
          </a:p>
          <a:p>
            <a:pPr lvl="1"/>
            <a:r>
              <a:rPr lang="en-US" sz="2000" dirty="0" smtClean="0"/>
              <a:t>Counselor</a:t>
            </a:r>
          </a:p>
          <a:p>
            <a:pPr lvl="1"/>
            <a:r>
              <a:rPr lang="en-US" sz="2000" dirty="0" smtClean="0"/>
              <a:t>CTE director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dmin support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ean</a:t>
            </a:r>
          </a:p>
        </p:txBody>
      </p:sp>
    </p:spTree>
    <p:extLst>
      <p:ext uri="{BB962C8B-B14F-4D97-AF65-F5344CB8AC3E}">
        <p14:creationId xmlns:p14="http://schemas.microsoft.com/office/powerpoint/2010/main" val="37145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Students: Data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9956993" cy="389669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Utilizing Data to support the goals of the pathway</a:t>
            </a:r>
          </a:p>
          <a:p>
            <a:r>
              <a:rPr lang="en-US" sz="2200" dirty="0" smtClean="0"/>
              <a:t>Tools that we have for collecting data:</a:t>
            </a:r>
          </a:p>
          <a:p>
            <a:pPr lvl="1"/>
            <a:r>
              <a:rPr lang="en-US" sz="2000" dirty="0" err="1" smtClean="0"/>
              <a:t>Cognos</a:t>
            </a:r>
            <a:endParaRPr lang="en-US" sz="2000" dirty="0" smtClean="0"/>
          </a:p>
          <a:p>
            <a:pPr lvl="1"/>
            <a:r>
              <a:rPr lang="en-US" sz="2000" dirty="0" smtClean="0"/>
              <a:t>Starfish</a:t>
            </a:r>
          </a:p>
          <a:p>
            <a:pPr lvl="1"/>
            <a:r>
              <a:rPr lang="en-US" sz="2000" dirty="0" err="1" smtClean="0"/>
              <a:t>Sharepoint</a:t>
            </a:r>
            <a:endParaRPr lang="en-US" sz="2000" dirty="0" smtClean="0"/>
          </a:p>
          <a:p>
            <a:pPr lvl="1"/>
            <a:r>
              <a:rPr lang="en-US" sz="2000" dirty="0" smtClean="0"/>
              <a:t>Tableau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2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First-Time Students ITT </a:t>
            </a:r>
            <a:r>
              <a:rPr lang="en-US" dirty="0" smtClean="0">
                <a:solidFill>
                  <a:schemeClr val="bg1"/>
                </a:solidFill>
              </a:rPr>
              <a:t>Pathway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782968"/>
              </p:ext>
            </p:extLst>
          </p:nvPr>
        </p:nvGraphicFramePr>
        <p:xfrm>
          <a:off x="1695282" y="1845425"/>
          <a:ext cx="10233482" cy="485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49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050602" cy="706964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</a:rPr>
              <a:t>First-Time Students attempting 15+ units in First </a:t>
            </a:r>
            <a:r>
              <a:rPr lang="en-US" sz="3000" dirty="0" smtClean="0">
                <a:solidFill>
                  <a:schemeClr val="bg1"/>
                </a:solidFill>
              </a:rPr>
              <a:t>Term</a:t>
            </a:r>
            <a:endParaRPr lang="en-US" sz="30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654266"/>
              </p:ext>
            </p:extLst>
          </p:nvPr>
        </p:nvGraphicFramePr>
        <p:xfrm>
          <a:off x="1767798" y="2576946"/>
          <a:ext cx="8824913" cy="398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86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255</TotalTime>
  <Words>363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 Boardroom</vt:lpstr>
      <vt:lpstr>Industrial Technology &amp; Transportation Pathway</vt:lpstr>
      <vt:lpstr>The ITT Pathway</vt:lpstr>
      <vt:lpstr>The ITT Pathway</vt:lpstr>
      <vt:lpstr>The Role of Dean</vt:lpstr>
      <vt:lpstr>The Role of Dean</vt:lpstr>
      <vt:lpstr>Our Pathway Approach</vt:lpstr>
      <vt:lpstr>Our Students: Data  </vt:lpstr>
      <vt:lpstr>First-Time Students ITT Pathway</vt:lpstr>
      <vt:lpstr>First-Time Students attempting 15+ units in First Term</vt:lpstr>
      <vt:lpstr>First-Time Students Attempting 30+ units in First Year</vt:lpstr>
      <vt:lpstr>First-Time Students Completing Transfer-Level      Math and English</vt:lpstr>
      <vt:lpstr>Educational Planning </vt:lpstr>
      <vt:lpstr>The Role of the Department Chair </vt:lpstr>
      <vt:lpstr>The Role of the Department Chair </vt:lpstr>
      <vt:lpstr>Thank you on behalf of our students!</vt:lpstr>
    </vt:vector>
  </TitlesOfParts>
  <Company>Kern Community College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communication</dc:title>
  <dc:creator>Michele Bresso</dc:creator>
  <cp:lastModifiedBy>Jennifer Serratt</cp:lastModifiedBy>
  <cp:revision>32</cp:revision>
  <cp:lastPrinted>2018-11-15T16:30:40Z</cp:lastPrinted>
  <dcterms:created xsi:type="dcterms:W3CDTF">2018-11-13T23:11:07Z</dcterms:created>
  <dcterms:modified xsi:type="dcterms:W3CDTF">2018-11-15T21:30:20Z</dcterms:modified>
</cp:coreProperties>
</file>