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4" d="100"/>
          <a:sy n="84" d="100"/>
        </p:scale>
        <p:origin x="-113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00609566\Desktop\STEM%20College%20Coun%20101918%20data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00609566\Desktop\STEM%20College%20Coun%20101918%20data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00609566\Desktop\STEM%20College%20Coun%20101918%20data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00609566\Desktop\STEM%20College%20Coun%20101918%20data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00609566\Desktop\STEM%20College%20Coun%20101918%20data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00609566\Desktop\STEM%20College%20Coun%20101918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Students</c:v>
                </c:pt>
              </c:strCache>
            </c:strRef>
          </c:tx>
          <c:spPr>
            <a:solidFill>
              <a:srgbClr val="B40D2B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Fall 2015</c:v>
                </c:pt>
                <c:pt idx="1">
                  <c:v>Fall 2016</c:v>
                </c:pt>
                <c:pt idx="2">
                  <c:v>Fall 2017</c:v>
                </c:pt>
                <c:pt idx="3">
                  <c:v>Fall 2018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490</c:v>
                </c:pt>
                <c:pt idx="1">
                  <c:v>534</c:v>
                </c:pt>
                <c:pt idx="2">
                  <c:v>499</c:v>
                </c:pt>
                <c:pt idx="3">
                  <c:v>580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6"/>
        <c:axId val="183591296"/>
        <c:axId val="183592832"/>
      </c:barChart>
      <c:catAx>
        <c:axId val="183591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592832"/>
        <c:crosses val="autoZero"/>
        <c:auto val="1"/>
        <c:lblAlgn val="ctr"/>
        <c:lblOffset val="100"/>
        <c:noMultiLvlLbl val="0"/>
      </c:catAx>
      <c:valAx>
        <c:axId val="1835928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Number</a:t>
                </a:r>
                <a:r>
                  <a:rPr lang="en-US" sz="2000" baseline="0"/>
                  <a:t> of Students</a:t>
                </a:r>
                <a:endParaRPr lang="en-US" sz="20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591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'Sheet1 (2)'!$B$1</c:f>
              <c:strCache>
                <c:ptCount val="1"/>
                <c:pt idx="0">
                  <c:v>Percent of Students</c:v>
                </c:pt>
              </c:strCache>
            </c:strRef>
          </c:tx>
          <c:spPr>
            <a:solidFill>
              <a:srgbClr val="B40D2B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'Sheet1 (2)'!$A$2:$A$5</c:f>
              <c:strCache>
                <c:ptCount val="4"/>
                <c:pt idx="0">
                  <c:v>Fall 2015</c:v>
                </c:pt>
                <c:pt idx="1">
                  <c:v>Fall 2016</c:v>
                </c:pt>
                <c:pt idx="2">
                  <c:v>Fall 2017</c:v>
                </c:pt>
                <c:pt idx="3">
                  <c:v>Fall 2018</c:v>
                </c:pt>
              </c:strCache>
            </c:strRef>
          </c:cat>
          <c:val>
            <c:numRef>
              <c:f>'Sheet1 (2)'!$B$2:$B$5</c:f>
              <c:numCache>
                <c:formatCode>0.0%</c:formatCode>
                <c:ptCount val="4"/>
                <c:pt idx="0">
                  <c:v>7.5999999999999998E-2</c:v>
                </c:pt>
                <c:pt idx="1">
                  <c:v>9.1999999999999998E-2</c:v>
                </c:pt>
                <c:pt idx="2">
                  <c:v>0.14000000000000001</c:v>
                </c:pt>
                <c:pt idx="3">
                  <c:v>0.188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6"/>
        <c:axId val="183607296"/>
        <c:axId val="183608832"/>
      </c:barChart>
      <c:catAx>
        <c:axId val="183607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608832"/>
        <c:crosses val="autoZero"/>
        <c:auto val="1"/>
        <c:lblAlgn val="ctr"/>
        <c:lblOffset val="100"/>
        <c:noMultiLvlLbl val="0"/>
      </c:catAx>
      <c:valAx>
        <c:axId val="183608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aseline="0"/>
                  <a:t>Percent of Students</a:t>
                </a:r>
                <a:endParaRPr lang="en-US" sz="20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607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'Sheet1 (3)'!$B$1</c:f>
              <c:strCache>
                <c:ptCount val="1"/>
                <c:pt idx="0">
                  <c:v>Percent of Students</c:v>
                </c:pt>
              </c:strCache>
            </c:strRef>
          </c:tx>
          <c:spPr>
            <a:solidFill>
              <a:srgbClr val="B40D2B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'Sheet1 (3)'!$A$2:$A$5</c:f>
              <c:strCache>
                <c:ptCount val="3"/>
                <c:pt idx="0">
                  <c:v>Fall 2015</c:v>
                </c:pt>
                <c:pt idx="1">
                  <c:v>Fall 2016</c:v>
                </c:pt>
                <c:pt idx="2">
                  <c:v>Fall 2017</c:v>
                </c:pt>
              </c:strCache>
            </c:strRef>
          </c:cat>
          <c:val>
            <c:numRef>
              <c:f>'Sheet1 (3)'!$B$2:$B$5</c:f>
              <c:numCache>
                <c:formatCode>0.0%</c:formatCode>
                <c:ptCount val="4"/>
                <c:pt idx="0">
                  <c:v>0.14499999999999999</c:v>
                </c:pt>
                <c:pt idx="1">
                  <c:v>0.15</c:v>
                </c:pt>
                <c:pt idx="2">
                  <c:v>0.16600000000000001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6"/>
        <c:axId val="136857856"/>
        <c:axId val="136859648"/>
      </c:barChart>
      <c:catAx>
        <c:axId val="13685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859648"/>
        <c:crosses val="autoZero"/>
        <c:auto val="1"/>
        <c:lblAlgn val="ctr"/>
        <c:lblOffset val="100"/>
        <c:noMultiLvlLbl val="0"/>
      </c:catAx>
      <c:valAx>
        <c:axId val="136859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aseline="0"/>
                  <a:t>Percent of Students</a:t>
                </a:r>
                <a:endParaRPr lang="en-US" sz="2000"/>
              </a:p>
            </c:rich>
          </c:tx>
          <c:layout>
            <c:manualLayout>
              <c:xMode val="edge"/>
              <c:yMode val="edge"/>
              <c:x val="2.7777777777777776E-2"/>
              <c:y val="0.265469816272965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857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'Sheet1 (4)'!$B$1</c:f>
              <c:strCache>
                <c:ptCount val="1"/>
                <c:pt idx="0">
                  <c:v>Percent of Students</c:v>
                </c:pt>
              </c:strCache>
            </c:strRef>
          </c:tx>
          <c:spPr>
            <a:solidFill>
              <a:srgbClr val="B40D2B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'Sheet1 (4)'!$A$2:$A$5</c:f>
              <c:strCache>
                <c:ptCount val="3"/>
                <c:pt idx="0">
                  <c:v>Fall 2015</c:v>
                </c:pt>
                <c:pt idx="1">
                  <c:v>Fall 2016</c:v>
                </c:pt>
                <c:pt idx="2">
                  <c:v>Fall 2017</c:v>
                </c:pt>
              </c:strCache>
            </c:strRef>
          </c:cat>
          <c:val>
            <c:numRef>
              <c:f>'Sheet1 (4)'!$B$2:$B$5</c:f>
              <c:numCache>
                <c:formatCode>0.0%</c:formatCode>
                <c:ptCount val="4"/>
                <c:pt idx="0">
                  <c:v>8.4000000000000005E-2</c:v>
                </c:pt>
                <c:pt idx="1">
                  <c:v>0.109</c:v>
                </c:pt>
                <c:pt idx="2">
                  <c:v>0.13600000000000001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6"/>
        <c:axId val="136897664"/>
        <c:axId val="136899200"/>
      </c:barChart>
      <c:catAx>
        <c:axId val="136897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899200"/>
        <c:crosses val="autoZero"/>
        <c:auto val="1"/>
        <c:lblAlgn val="ctr"/>
        <c:lblOffset val="100"/>
        <c:noMultiLvlLbl val="0"/>
      </c:catAx>
      <c:valAx>
        <c:axId val="136899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aseline="0"/>
                  <a:t>Percent of Students</a:t>
                </a:r>
                <a:endParaRPr lang="en-US" sz="20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897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English!$B$1</c:f>
              <c:strCache>
                <c:ptCount val="1"/>
                <c:pt idx="0">
                  <c:v>Percent of Students</c:v>
                </c:pt>
              </c:strCache>
            </c:strRef>
          </c:tx>
          <c:spPr>
            <a:solidFill>
              <a:srgbClr val="B40D2B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English!$A$2:$A$5</c:f>
              <c:strCache>
                <c:ptCount val="3"/>
                <c:pt idx="0">
                  <c:v>Fall 2015</c:v>
                </c:pt>
                <c:pt idx="1">
                  <c:v>Fall 2016</c:v>
                </c:pt>
                <c:pt idx="2">
                  <c:v>Fall 2017</c:v>
                </c:pt>
              </c:strCache>
            </c:strRef>
          </c:cat>
          <c:val>
            <c:numRef>
              <c:f>English!$B$2:$B$5</c:f>
              <c:numCache>
                <c:formatCode>0.0%</c:formatCode>
                <c:ptCount val="4"/>
                <c:pt idx="0">
                  <c:v>0.255</c:v>
                </c:pt>
                <c:pt idx="1">
                  <c:v>0.28499999999999998</c:v>
                </c:pt>
                <c:pt idx="2">
                  <c:v>0.317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6"/>
        <c:axId val="139616256"/>
        <c:axId val="139617792"/>
      </c:barChart>
      <c:catAx>
        <c:axId val="139616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617792"/>
        <c:crosses val="autoZero"/>
        <c:auto val="1"/>
        <c:lblAlgn val="ctr"/>
        <c:lblOffset val="100"/>
        <c:noMultiLvlLbl val="0"/>
      </c:catAx>
      <c:valAx>
        <c:axId val="13961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aseline="0"/>
                  <a:t>Percent of Students</a:t>
                </a:r>
                <a:endParaRPr lang="en-US" sz="20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616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'Sheet1 (5)'!$B$1</c:f>
              <c:strCache>
                <c:ptCount val="1"/>
                <c:pt idx="0">
                  <c:v>Attempted</c:v>
                </c:pt>
              </c:strCache>
            </c:strRef>
          </c:tx>
          <c:spPr>
            <a:solidFill>
              <a:srgbClr val="B40D2B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'Sheet1 (5)'!$A$2:$A$4</c:f>
              <c:strCache>
                <c:ptCount val="3"/>
                <c:pt idx="0">
                  <c:v>Fall 2015</c:v>
                </c:pt>
                <c:pt idx="1">
                  <c:v>Fall 2016</c:v>
                </c:pt>
                <c:pt idx="2">
                  <c:v>Fall 2017</c:v>
                </c:pt>
              </c:strCache>
            </c:strRef>
          </c:cat>
          <c:val>
            <c:numRef>
              <c:f>'Sheet1 (5)'!$B$2:$B$4</c:f>
              <c:numCache>
                <c:formatCode>0.0%</c:formatCode>
                <c:ptCount val="3"/>
                <c:pt idx="0">
                  <c:v>0.218</c:v>
                </c:pt>
                <c:pt idx="1">
                  <c:v>0.24299999999999999</c:v>
                </c:pt>
                <c:pt idx="2">
                  <c:v>0.31900000000000001</c:v>
                </c:pt>
              </c:numCache>
            </c:numRef>
          </c:val>
        </c:ser>
        <c:ser>
          <c:idx val="1"/>
          <c:order val="1"/>
          <c:tx>
            <c:strRef>
              <c:f>'Sheet1 (5)'!$C$1</c:f>
              <c:strCache>
                <c:ptCount val="1"/>
                <c:pt idx="0">
                  <c:v>Passed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'Sheet1 (5)'!$A$2:$A$4</c:f>
              <c:strCache>
                <c:ptCount val="3"/>
                <c:pt idx="0">
                  <c:v>Fall 2015</c:v>
                </c:pt>
                <c:pt idx="1">
                  <c:v>Fall 2016</c:v>
                </c:pt>
                <c:pt idx="2">
                  <c:v>Fall 2017</c:v>
                </c:pt>
              </c:strCache>
            </c:strRef>
          </c:cat>
          <c:val>
            <c:numRef>
              <c:f>'Sheet1 (5)'!$C$2:$C$4</c:f>
              <c:numCache>
                <c:formatCode>0.0%</c:formatCode>
                <c:ptCount val="3"/>
                <c:pt idx="0">
                  <c:v>0.127</c:v>
                </c:pt>
                <c:pt idx="1">
                  <c:v>0.15</c:v>
                </c:pt>
                <c:pt idx="2">
                  <c:v>0.19600000000000001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6"/>
        <c:axId val="139661312"/>
        <c:axId val="139662848"/>
      </c:barChart>
      <c:catAx>
        <c:axId val="13966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662848"/>
        <c:crosses val="autoZero"/>
        <c:auto val="1"/>
        <c:lblAlgn val="ctr"/>
        <c:lblOffset val="100"/>
        <c:noMultiLvlLbl val="0"/>
      </c:catAx>
      <c:valAx>
        <c:axId val="139662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aseline="0"/>
                  <a:t>Percent of Students</a:t>
                </a:r>
                <a:endParaRPr lang="en-US" sz="20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66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E56B-C3AE-4EFB-911F-B290DC086A65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A522-DB45-49D1-906E-3A056B6CF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4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E56B-C3AE-4EFB-911F-B290DC086A65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A522-DB45-49D1-906E-3A056B6CF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05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E56B-C3AE-4EFB-911F-B290DC086A65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A522-DB45-49D1-906E-3A056B6CF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5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7533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B40D2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6776"/>
            <a:ext cx="7886700" cy="485018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E56B-C3AE-4EFB-911F-B290DC086A65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A522-DB45-49D1-906E-3A056B6CFBC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6741459" cy="0"/>
          </a:xfrm>
          <a:prstGeom prst="line">
            <a:avLst/>
          </a:prstGeom>
          <a:ln w="76200">
            <a:solidFill>
              <a:srgbClr val="B40D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402541" y="215153"/>
            <a:ext cx="6741459" cy="0"/>
          </a:xfrm>
          <a:prstGeom prst="line">
            <a:avLst/>
          </a:prstGeom>
          <a:ln w="76200">
            <a:solidFill>
              <a:srgbClr val="B40D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663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010614"/>
          </a:xfrm>
        </p:spPr>
        <p:txBody>
          <a:bodyPr anchor="b"/>
          <a:lstStyle>
            <a:lvl1pPr algn="ctr">
              <a:defRPr sz="6000" b="1">
                <a:solidFill>
                  <a:srgbClr val="B40D2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55198"/>
            <a:ext cx="78867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E56B-C3AE-4EFB-911F-B290DC086A65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A522-DB45-49D1-906E-3A056B6CFBC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402541" y="215153"/>
            <a:ext cx="6741459" cy="0"/>
          </a:xfrm>
          <a:prstGeom prst="line">
            <a:avLst/>
          </a:prstGeom>
          <a:ln w="76200">
            <a:solidFill>
              <a:srgbClr val="B40D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0" y="1219200"/>
            <a:ext cx="6741459" cy="0"/>
          </a:xfrm>
          <a:prstGeom prst="line">
            <a:avLst/>
          </a:prstGeom>
          <a:ln w="76200">
            <a:solidFill>
              <a:srgbClr val="B40D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402541" y="3801410"/>
            <a:ext cx="6741459" cy="0"/>
          </a:xfrm>
          <a:prstGeom prst="line">
            <a:avLst/>
          </a:prstGeom>
          <a:ln w="76200">
            <a:solidFill>
              <a:srgbClr val="B40D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0" y="4805457"/>
            <a:ext cx="6741459" cy="0"/>
          </a:xfrm>
          <a:prstGeom prst="line">
            <a:avLst/>
          </a:prstGeom>
          <a:ln w="76200">
            <a:solidFill>
              <a:srgbClr val="B40D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6741459" y="242049"/>
            <a:ext cx="2402541" cy="983876"/>
          </a:xfrm>
          <a:prstGeom prst="line">
            <a:avLst/>
          </a:prstGeom>
          <a:ln w="76200">
            <a:solidFill>
              <a:srgbClr val="B40D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0" y="3809956"/>
            <a:ext cx="2402541" cy="983876"/>
          </a:xfrm>
          <a:prstGeom prst="line">
            <a:avLst/>
          </a:prstGeom>
          <a:ln w="76200">
            <a:solidFill>
              <a:srgbClr val="B40D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4338918" y="4840199"/>
            <a:ext cx="2402541" cy="983876"/>
          </a:xfrm>
          <a:prstGeom prst="line">
            <a:avLst/>
          </a:prstGeom>
          <a:ln w="76200">
            <a:solidFill>
              <a:srgbClr val="B40D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17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E56B-C3AE-4EFB-911F-B290DC086A65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A522-DB45-49D1-906E-3A056B6CF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07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E56B-C3AE-4EFB-911F-B290DC086A65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A522-DB45-49D1-906E-3A056B6CF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8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E56B-C3AE-4EFB-911F-B290DC086A65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A522-DB45-49D1-906E-3A056B6CF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54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E56B-C3AE-4EFB-911F-B290DC086A65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A522-DB45-49D1-906E-3A056B6CF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11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E56B-C3AE-4EFB-911F-B290DC086A65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A522-DB45-49D1-906E-3A056B6CF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7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E56B-C3AE-4EFB-911F-B290DC086A65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A522-DB45-49D1-906E-3A056B6CF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7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0E56B-C3AE-4EFB-911F-B290DC086A65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2A522-DB45-49D1-906E-3A056B6CF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4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BC STEM Momentum Data</a:t>
            </a:r>
            <a:br>
              <a:rPr lang="en-US" dirty="0" smtClean="0"/>
            </a:b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Stephen Waller</a:t>
            </a:r>
          </a:p>
          <a:p>
            <a:r>
              <a:rPr lang="en-US" dirty="0" smtClean="0"/>
              <a:t>Oct. 19,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09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Time STEM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6776"/>
            <a:ext cx="7886700" cy="527519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Factors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Proj</a:t>
            </a:r>
            <a:r>
              <a:rPr lang="en-US" dirty="0" smtClean="0"/>
              <a:t> Lead the Way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MESA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Physics Olympics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Faculty Outreach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Little Competition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AS-T Degrees</a:t>
            </a:r>
          </a:p>
          <a:p>
            <a:pPr marL="0" indent="0">
              <a:buNone/>
            </a:pPr>
            <a:r>
              <a:rPr lang="en-US" b="1" dirty="0" smtClean="0"/>
              <a:t>To Do…</a:t>
            </a:r>
            <a:endParaRPr lang="en-US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dirty="0" smtClean="0"/>
              <a:t>UCLA Partnership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Campus HS Events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132853"/>
              </p:ext>
            </p:extLst>
          </p:nvPr>
        </p:nvGraphicFramePr>
        <p:xfrm>
          <a:off x="3566160" y="1326776"/>
          <a:ext cx="5486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211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% STEM Students Attempted 15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Factors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HS Counseling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Summer Bridge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Sections Avail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Fall 2017 Phoning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To Do…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Analyze Schedules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HS Info Sessions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040026"/>
              </p:ext>
            </p:extLst>
          </p:nvPr>
        </p:nvGraphicFramePr>
        <p:xfrm>
          <a:off x="3749040" y="1326776"/>
          <a:ext cx="5486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5341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% STEM Students Attempted 30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Factors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Course Sequences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Non-Pass Rates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Counseling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To Do…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ID W Students</a:t>
            </a:r>
          </a:p>
          <a:p>
            <a:pPr marL="0" indent="0">
              <a:buNone/>
            </a:pPr>
            <a:r>
              <a:rPr lang="en-US" dirty="0" smtClean="0"/>
              <a:t>  3-Way Contacts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Ping 15 Unit Fall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8588936"/>
              </p:ext>
            </p:extLst>
          </p:nvPr>
        </p:nvGraphicFramePr>
        <p:xfrm>
          <a:off x="3767328" y="1326776"/>
          <a:ext cx="5486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1820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% STEM Students Passed ENGL &amp;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Factors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Courses Avail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Placement</a:t>
            </a:r>
          </a:p>
          <a:p>
            <a:pPr marL="0" indent="0">
              <a:buNone/>
            </a:pPr>
            <a:r>
              <a:rPr lang="en-US" dirty="0" smtClean="0"/>
              <a:t>  Counseling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To Do…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Detail </a:t>
            </a:r>
            <a:r>
              <a:rPr lang="en-US" dirty="0" err="1" smtClean="0"/>
              <a:t>Reg</a:t>
            </a:r>
            <a:r>
              <a:rPr lang="en-US" dirty="0" smtClean="0"/>
              <a:t> Data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Communication</a:t>
            </a:r>
            <a:br>
              <a:rPr lang="en-US" dirty="0" smtClean="0"/>
            </a:br>
            <a:r>
              <a:rPr lang="en-US" dirty="0" smtClean="0"/>
              <a:t>           Plan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320586"/>
              </p:ext>
            </p:extLst>
          </p:nvPr>
        </p:nvGraphicFramePr>
        <p:xfrm>
          <a:off x="3657600" y="1326776"/>
          <a:ext cx="5486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0980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% STEM Students </a:t>
            </a:r>
            <a:r>
              <a:rPr lang="en-US" dirty="0" smtClean="0"/>
              <a:t>Passed ENGL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/>
              <a:t>Year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Factors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Counseling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Dev Sequence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Placement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To Do…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Consider Science</a:t>
            </a:r>
            <a:br>
              <a:rPr lang="en-US" dirty="0" smtClean="0"/>
            </a:br>
            <a:r>
              <a:rPr lang="en-US" dirty="0" smtClean="0"/>
              <a:t>     Schedule Impact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1638465"/>
              </p:ext>
            </p:extLst>
          </p:nvPr>
        </p:nvGraphicFramePr>
        <p:xfrm>
          <a:off x="3785616" y="1326776"/>
          <a:ext cx="5486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3375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% STEM Student MATH in 1</a:t>
            </a:r>
            <a:r>
              <a:rPr lang="en-US" baseline="30000" dirty="0" smtClean="0"/>
              <a:t>st</a:t>
            </a:r>
            <a:r>
              <a:rPr lang="en-US" dirty="0" smtClean="0"/>
              <a:t>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6776"/>
            <a:ext cx="7886700" cy="5220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Factors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Placement</a:t>
            </a:r>
          </a:p>
          <a:p>
            <a:pPr marL="0" indent="0">
              <a:buNone/>
            </a:pPr>
            <a:r>
              <a:rPr lang="en-US" dirty="0" smtClean="0"/>
              <a:t>  Counseling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Courses Sequence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Non-Pass Rates</a:t>
            </a:r>
          </a:p>
          <a:p>
            <a:pPr marL="0" indent="0">
              <a:buNone/>
            </a:pPr>
            <a:r>
              <a:rPr lang="en-US" b="1" dirty="0" smtClean="0"/>
              <a:t>To Do…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Pre-BC Math Prep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Seat Capacity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Pedagogy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Just-in-time Support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3493315"/>
              </p:ext>
            </p:extLst>
          </p:nvPr>
        </p:nvGraphicFramePr>
        <p:xfrm>
          <a:off x="3657600" y="1326776"/>
          <a:ext cx="5486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6115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201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BC STEM Momentum Data </vt:lpstr>
      <vt:lpstr>First Time STEM Students</vt:lpstr>
      <vt:lpstr>% STEM Students Attempted 15 Units</vt:lpstr>
      <vt:lpstr>% STEM Students Attempted 30 Units</vt:lpstr>
      <vt:lpstr>% STEM Students Passed ENGL &amp; MATH</vt:lpstr>
      <vt:lpstr>% STEM Students Passed ENGL 1st Year </vt:lpstr>
      <vt:lpstr>% STEM Student MATH in 1st Year</vt:lpstr>
    </vt:vector>
  </TitlesOfParts>
  <Company>Bakersfield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Waller</dc:creator>
  <cp:lastModifiedBy>Jennifer Marden</cp:lastModifiedBy>
  <cp:revision>35</cp:revision>
  <dcterms:created xsi:type="dcterms:W3CDTF">2018-10-18T23:19:04Z</dcterms:created>
  <dcterms:modified xsi:type="dcterms:W3CDTF">2018-10-19T06:50:33Z</dcterms:modified>
</cp:coreProperties>
</file>