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72" r:id="rId20"/>
    <p:sldId id="273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et\AppData\Local\Temp\521_FiveYea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Completion and Success of College Prepared versus Underprepared BC Students over 6 Years (beginning 2006-2007 and ending 20012-2013)  by Ethnicity
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'[521_FiveYear.xls]Completion_Overall'!$B$20</c:f>
              <c:strCache>
                <c:ptCount val="1"/>
                <c:pt idx="0">
                  <c:v>Prepared</c:v>
                </c:pt>
              </c:strCache>
            </c:strRef>
          </c:tx>
          <c:invertIfNegative val="0"/>
          <c:cat>
            <c:strRef>
              <c:f>'[521_FiveYear.xls]Completion_Overall'!$A$21:$A$25</c:f>
              <c:strCache>
                <c:ptCount val="5"/>
                <c:pt idx="0">
                  <c:v>African American</c:v>
                </c:pt>
                <c:pt idx="1">
                  <c:v>Asian</c:v>
                </c:pt>
                <c:pt idx="2">
                  <c:v>Filipino</c:v>
                </c:pt>
                <c:pt idx="3">
                  <c:v>Hispanic</c:v>
                </c:pt>
                <c:pt idx="4">
                  <c:v>White</c:v>
                </c:pt>
              </c:strCache>
            </c:strRef>
          </c:cat>
          <c:val>
            <c:numRef>
              <c:f>'[521_FiveYear.xls]Completion_Overall'!$B$21:$B$25</c:f>
              <c:numCache>
                <c:formatCode>0.0%</c:formatCode>
                <c:ptCount val="5"/>
                <c:pt idx="0">
                  <c:v>0.55600000000000005</c:v>
                </c:pt>
                <c:pt idx="1">
                  <c:v>0.86199999999999999</c:v>
                </c:pt>
                <c:pt idx="2">
                  <c:v>0.56299999999999994</c:v>
                </c:pt>
                <c:pt idx="3">
                  <c:v>0.65800000000000003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'[521_FiveYear.xls]Completion_Overall'!$C$20</c:f>
              <c:strCache>
                <c:ptCount val="1"/>
                <c:pt idx="0">
                  <c:v>Underprepared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79507353997278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13102955961899E-2"/>
                  <c:y val="8.561878130787699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540882479672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311323719509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867191203929198E-2"/>
                  <c:y val="-8.561878130787699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590147079945599E-2"/>
                  <c:y val="-2.33508464681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349161787940099E-2"/>
                  <c:y val="-2.33508464681844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'[521_FiveYear.xls]Completion_Overall'!$A$21:$A$25</c:f>
              <c:strCache>
                <c:ptCount val="5"/>
                <c:pt idx="0">
                  <c:v>African American</c:v>
                </c:pt>
                <c:pt idx="1">
                  <c:v>Asian</c:v>
                </c:pt>
                <c:pt idx="2">
                  <c:v>Filipino</c:v>
                </c:pt>
                <c:pt idx="3">
                  <c:v>Hispanic</c:v>
                </c:pt>
                <c:pt idx="4">
                  <c:v>White</c:v>
                </c:pt>
              </c:strCache>
            </c:strRef>
          </c:cat>
          <c:val>
            <c:numRef>
              <c:f>'[521_FiveYear.xls]Completion_Overall'!$C$21:$C$25</c:f>
              <c:numCache>
                <c:formatCode>0.0%</c:formatCode>
                <c:ptCount val="5"/>
                <c:pt idx="0">
                  <c:v>0.308</c:v>
                </c:pt>
                <c:pt idx="1">
                  <c:v>0.51500000000000001</c:v>
                </c:pt>
                <c:pt idx="2">
                  <c:v>0.42899999999999999</c:v>
                </c:pt>
                <c:pt idx="3">
                  <c:v>0.30299999999999999</c:v>
                </c:pt>
                <c:pt idx="4">
                  <c:v>0.40699999999999997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299776"/>
        <c:axId val="150147072"/>
      </c:barChart>
      <c:catAx>
        <c:axId val="152299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0147072"/>
        <c:crosses val="autoZero"/>
        <c:auto val="1"/>
        <c:lblAlgn val="ctr"/>
        <c:lblOffset val="100"/>
        <c:noMultiLvlLbl val="0"/>
      </c:catAx>
      <c:valAx>
        <c:axId val="150147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Cohort Completion of Outcomes - Degree, Certificate, Transfer or Transfer-ready</a:t>
                </a:r>
              </a:p>
            </c:rich>
          </c:tx>
          <c:layout>
            <c:manualLayout>
              <c:xMode val="edge"/>
              <c:yMode val="edge"/>
              <c:x val="2.9903250035907401E-2"/>
              <c:y val="2.3356730146034701E-2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crossAx val="152299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6A800-3557-4427-903B-24072435CD30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ED192-5B48-440F-AF94-705B392EC02B}">
      <dgm:prSet phldrT="[Text]"/>
      <dgm:spPr/>
      <dgm:t>
        <a:bodyPr/>
        <a:lstStyle/>
        <a:p>
          <a:r>
            <a:rPr lang="en-US" dirty="0" smtClean="0"/>
            <a:t>Completion Success Data</a:t>
          </a:r>
          <a:endParaRPr lang="en-US" dirty="0"/>
        </a:p>
      </dgm:t>
    </dgm:pt>
    <dgm:pt modelId="{F324D886-CE08-4819-928A-005259D8E7CC}" type="parTrans" cxnId="{0696E623-B2F1-4942-A1B3-F8C1CDCB3D4C}">
      <dgm:prSet/>
      <dgm:spPr/>
      <dgm:t>
        <a:bodyPr/>
        <a:lstStyle/>
        <a:p>
          <a:endParaRPr lang="en-US"/>
        </a:p>
      </dgm:t>
    </dgm:pt>
    <dgm:pt modelId="{4E847612-74A9-4B15-81B9-90131DE9780D}" type="sibTrans" cxnId="{0696E623-B2F1-4942-A1B3-F8C1CDCB3D4C}">
      <dgm:prSet/>
      <dgm:spPr/>
      <dgm:t>
        <a:bodyPr/>
        <a:lstStyle/>
        <a:p>
          <a:endParaRPr lang="en-US"/>
        </a:p>
      </dgm:t>
    </dgm:pt>
    <dgm:pt modelId="{CC2C4203-EEEB-487D-A6B7-ED3224E34C9B}">
      <dgm:prSet phldrT="[Text]"/>
      <dgm:spPr/>
      <dgm:t>
        <a:bodyPr vert="vert"/>
        <a:lstStyle/>
        <a:p>
          <a:r>
            <a:rPr lang="en-US" dirty="0" smtClean="0"/>
            <a:t>Basic Skills Progress Data</a:t>
          </a:r>
          <a:endParaRPr lang="en-US" dirty="0"/>
        </a:p>
      </dgm:t>
    </dgm:pt>
    <dgm:pt modelId="{31B0305D-18A8-4E80-A2BA-5A81395C3EEF}" type="parTrans" cxnId="{784CDD25-744E-4DB3-B243-9EE3164943D6}">
      <dgm:prSet/>
      <dgm:spPr/>
      <dgm:t>
        <a:bodyPr/>
        <a:lstStyle/>
        <a:p>
          <a:endParaRPr lang="en-US"/>
        </a:p>
      </dgm:t>
    </dgm:pt>
    <dgm:pt modelId="{C115ABDA-EE0F-4286-805F-01D0A2518110}" type="sibTrans" cxnId="{784CDD25-744E-4DB3-B243-9EE3164943D6}">
      <dgm:prSet/>
      <dgm:spPr/>
      <dgm:t>
        <a:bodyPr/>
        <a:lstStyle/>
        <a:p>
          <a:endParaRPr lang="en-US"/>
        </a:p>
      </dgm:t>
    </dgm:pt>
    <dgm:pt modelId="{E33C7EAA-B8B0-4CCD-A073-AC944590EB27}">
      <dgm:prSet phldrT="[Text]"/>
      <dgm:spPr/>
      <dgm:t>
        <a:bodyPr/>
        <a:lstStyle/>
        <a:p>
          <a:r>
            <a:rPr lang="en-US" dirty="0" smtClean="0"/>
            <a:t>CCSSE – Perception Data</a:t>
          </a:r>
          <a:endParaRPr lang="en-US" dirty="0"/>
        </a:p>
      </dgm:t>
    </dgm:pt>
    <dgm:pt modelId="{C9579DB0-5DE1-4D09-9E73-66D0C6E1D3ED}" type="parTrans" cxnId="{82E810A1-25C1-4BF3-8881-17FFF8161038}">
      <dgm:prSet/>
      <dgm:spPr/>
      <dgm:t>
        <a:bodyPr/>
        <a:lstStyle/>
        <a:p>
          <a:endParaRPr lang="en-US"/>
        </a:p>
      </dgm:t>
    </dgm:pt>
    <dgm:pt modelId="{DC7D1188-3821-4252-9BA1-D5D3C5770BF1}" type="sibTrans" cxnId="{82E810A1-25C1-4BF3-8881-17FFF8161038}">
      <dgm:prSet/>
      <dgm:spPr/>
      <dgm:t>
        <a:bodyPr/>
        <a:lstStyle/>
        <a:p>
          <a:endParaRPr lang="en-US"/>
        </a:p>
      </dgm:t>
    </dgm:pt>
    <dgm:pt modelId="{52630EE7-3E50-4184-81A4-2D85596AFC33}">
      <dgm:prSet/>
      <dgm:spPr/>
      <dgm:t>
        <a:bodyPr vert="vert270"/>
        <a:lstStyle/>
        <a:p>
          <a:r>
            <a:rPr lang="en-US" dirty="0" smtClean="0"/>
            <a:t>Equity Data</a:t>
          </a:r>
          <a:endParaRPr lang="en-US" dirty="0"/>
        </a:p>
      </dgm:t>
    </dgm:pt>
    <dgm:pt modelId="{A2B80BD2-430F-4959-8924-767115F2290E}" type="parTrans" cxnId="{B23572F9-A1A9-45FC-9949-8B4D287FA870}">
      <dgm:prSet/>
      <dgm:spPr/>
      <dgm:t>
        <a:bodyPr/>
        <a:lstStyle/>
        <a:p>
          <a:endParaRPr lang="en-US"/>
        </a:p>
      </dgm:t>
    </dgm:pt>
    <dgm:pt modelId="{7C94BAA3-9B13-45C6-808F-F099412A217B}" type="sibTrans" cxnId="{B23572F9-A1A9-45FC-9949-8B4D287FA870}">
      <dgm:prSet/>
      <dgm:spPr/>
      <dgm:t>
        <a:bodyPr/>
        <a:lstStyle/>
        <a:p>
          <a:endParaRPr lang="en-US"/>
        </a:p>
      </dgm:t>
    </dgm:pt>
    <dgm:pt modelId="{B3B0BE8D-B226-4105-9803-064805A0E316}">
      <dgm:prSet/>
      <dgm:spPr/>
      <dgm:t>
        <a:bodyPr/>
        <a:lstStyle/>
        <a:p>
          <a:r>
            <a:rPr lang="en-US" dirty="0" smtClean="0"/>
            <a:t>SSSP-Student Service Data</a:t>
          </a:r>
          <a:endParaRPr lang="en-US" dirty="0"/>
        </a:p>
      </dgm:t>
    </dgm:pt>
    <dgm:pt modelId="{B6EB3847-7AD0-4EE9-BFE0-C188F25299D3}" type="parTrans" cxnId="{B2BD8FBC-BC32-4C2F-ABC6-1433BE03D21B}">
      <dgm:prSet/>
      <dgm:spPr/>
      <dgm:t>
        <a:bodyPr/>
        <a:lstStyle/>
        <a:p>
          <a:endParaRPr lang="en-US"/>
        </a:p>
      </dgm:t>
    </dgm:pt>
    <dgm:pt modelId="{2EC3A5FB-86F3-452E-92DF-0A0CB8B7C0AF}" type="sibTrans" cxnId="{B2BD8FBC-BC32-4C2F-ABC6-1433BE03D21B}">
      <dgm:prSet/>
      <dgm:spPr/>
      <dgm:t>
        <a:bodyPr/>
        <a:lstStyle/>
        <a:p>
          <a:endParaRPr lang="en-US"/>
        </a:p>
      </dgm:t>
    </dgm:pt>
    <dgm:pt modelId="{87222A8F-4337-45C9-9E3A-3272E7100F26}" type="pres">
      <dgm:prSet presAssocID="{30A6A800-3557-4427-903B-24072435CD3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6D7424-C1F4-42F5-BDFD-193339B1AB32}" type="pres">
      <dgm:prSet presAssocID="{1AFED192-5B48-440F-AF94-705B392EC02B}" presName="circ1" presStyleLbl="vennNode1" presStyleIdx="0" presStyleCnt="5" custLinFactNeighborX="-12549" custLinFactNeighborY="-54818"/>
      <dgm:spPr/>
    </dgm:pt>
    <dgm:pt modelId="{5DCAB377-FBD9-4EC9-A673-7FB73668D0C1}" type="pres">
      <dgm:prSet presAssocID="{1AFED192-5B48-440F-AF94-705B392EC02B}" presName="circ1Tx" presStyleLbl="revTx" presStyleIdx="0" presStyleCnt="0" custLinFactNeighborX="-13096" custLinFactNeighborY="55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255E2-E7B6-49F6-9838-F2E57517E577}" type="pres">
      <dgm:prSet presAssocID="{CC2C4203-EEEB-487D-A6B7-ED3224E34C9B}" presName="circ2" presStyleLbl="vennNode1" presStyleIdx="1" presStyleCnt="5" custLinFactNeighborX="1982" custLinFactNeighborY="-28400"/>
      <dgm:spPr/>
    </dgm:pt>
    <dgm:pt modelId="{1566C454-D329-48F4-86C9-A0BF87CA0C30}" type="pres">
      <dgm:prSet presAssocID="{CC2C4203-EEEB-487D-A6B7-ED3224E34C9B}" presName="circ2Tx" presStyleLbl="revTx" presStyleIdx="0" presStyleCnt="0" custLinFactNeighborX="-48265" custLinFactNeighborY="1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703FD-E999-4976-96ED-AC45F87E29F1}" type="pres">
      <dgm:prSet presAssocID="{E33C7EAA-B8B0-4CCD-A073-AC944590EB27}" presName="circ3" presStyleLbl="vennNode1" presStyleIdx="2" presStyleCnt="5" custLinFactNeighborX="-13870" custLinFactNeighborY="-3751"/>
      <dgm:spPr/>
    </dgm:pt>
    <dgm:pt modelId="{F418C560-F4DC-4C23-B79C-381A54DDECE5}" type="pres">
      <dgm:prSet presAssocID="{E33C7EAA-B8B0-4CCD-A073-AC944590EB27}" presName="circ3Tx" presStyleLbl="revTx" presStyleIdx="0" presStyleCnt="0" custLinFactNeighborX="-86369" custLinFactNeighborY="-22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28CF2-F361-447F-B013-6DFAB024DD8A}" type="pres">
      <dgm:prSet presAssocID="{52630EE7-3E50-4184-81A4-2D85596AFC33}" presName="circ4" presStyleLbl="vennNode1" presStyleIdx="3" presStyleCnt="5" custLinFactNeighborX="-23777" custLinFactNeighborY="-52626"/>
      <dgm:spPr/>
    </dgm:pt>
    <dgm:pt modelId="{BDCB314B-F25A-4224-98D8-5FE389A494EC}" type="pres">
      <dgm:prSet presAssocID="{52630EE7-3E50-4184-81A4-2D85596AFC33}" presName="circ4Tx" presStyleLbl="revTx" presStyleIdx="0" presStyleCnt="0" custLinFactY="-22382" custLinFactNeighborX="241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F1470-622F-46AD-BE6D-EE2B191059A5}" type="pres">
      <dgm:prSet presAssocID="{B3B0BE8D-B226-4105-9803-064805A0E316}" presName="circ5" presStyleLbl="vennNode1" presStyleIdx="4" presStyleCnt="5" custLinFactNeighborX="31043" custLinFactNeighborY="-15852"/>
      <dgm:spPr/>
    </dgm:pt>
    <dgm:pt modelId="{AEB5B96D-4D94-4C35-A39E-DA8ED0135650}" type="pres">
      <dgm:prSet presAssocID="{B3B0BE8D-B226-4105-9803-064805A0E316}" presName="circ5Tx" presStyleLbl="revTx" presStyleIdx="0" presStyleCnt="0" custLinFactX="33364" custLinFactNeighborX="100000" custLinFactNeighborY="34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BD8FBC-BC32-4C2F-ABC6-1433BE03D21B}" srcId="{30A6A800-3557-4427-903B-24072435CD30}" destId="{B3B0BE8D-B226-4105-9803-064805A0E316}" srcOrd="4" destOrd="0" parTransId="{B6EB3847-7AD0-4EE9-BFE0-C188F25299D3}" sibTransId="{2EC3A5FB-86F3-452E-92DF-0A0CB8B7C0AF}"/>
    <dgm:cxn modelId="{B23572F9-A1A9-45FC-9949-8B4D287FA870}" srcId="{30A6A800-3557-4427-903B-24072435CD30}" destId="{52630EE7-3E50-4184-81A4-2D85596AFC33}" srcOrd="3" destOrd="0" parTransId="{A2B80BD2-430F-4959-8924-767115F2290E}" sibTransId="{7C94BAA3-9B13-45C6-808F-F099412A217B}"/>
    <dgm:cxn modelId="{784CDD25-744E-4DB3-B243-9EE3164943D6}" srcId="{30A6A800-3557-4427-903B-24072435CD30}" destId="{CC2C4203-EEEB-487D-A6B7-ED3224E34C9B}" srcOrd="1" destOrd="0" parTransId="{31B0305D-18A8-4E80-A2BA-5A81395C3EEF}" sibTransId="{C115ABDA-EE0F-4286-805F-01D0A2518110}"/>
    <dgm:cxn modelId="{82E810A1-25C1-4BF3-8881-17FFF8161038}" srcId="{30A6A800-3557-4427-903B-24072435CD30}" destId="{E33C7EAA-B8B0-4CCD-A073-AC944590EB27}" srcOrd="2" destOrd="0" parTransId="{C9579DB0-5DE1-4D09-9E73-66D0C6E1D3ED}" sibTransId="{DC7D1188-3821-4252-9BA1-D5D3C5770BF1}"/>
    <dgm:cxn modelId="{3F742AE6-9A04-4970-A56C-2E36810B6EBD}" type="presOf" srcId="{1AFED192-5B48-440F-AF94-705B392EC02B}" destId="{5DCAB377-FBD9-4EC9-A673-7FB73668D0C1}" srcOrd="0" destOrd="0" presId="urn:microsoft.com/office/officeart/2005/8/layout/venn1"/>
    <dgm:cxn modelId="{E92B47DD-6DD3-4749-A1BD-3744D3721EE0}" type="presOf" srcId="{B3B0BE8D-B226-4105-9803-064805A0E316}" destId="{AEB5B96D-4D94-4C35-A39E-DA8ED0135650}" srcOrd="0" destOrd="0" presId="urn:microsoft.com/office/officeart/2005/8/layout/venn1"/>
    <dgm:cxn modelId="{24CE575E-EF63-44AF-A9A1-197893F1A15A}" type="presOf" srcId="{E33C7EAA-B8B0-4CCD-A073-AC944590EB27}" destId="{F418C560-F4DC-4C23-B79C-381A54DDECE5}" srcOrd="0" destOrd="0" presId="urn:microsoft.com/office/officeart/2005/8/layout/venn1"/>
    <dgm:cxn modelId="{9F40E5D3-1C7C-4FB2-8A60-9DE99D8A0EBE}" type="presOf" srcId="{30A6A800-3557-4427-903B-24072435CD30}" destId="{87222A8F-4337-45C9-9E3A-3272E7100F26}" srcOrd="0" destOrd="0" presId="urn:microsoft.com/office/officeart/2005/8/layout/venn1"/>
    <dgm:cxn modelId="{2C8456CC-A341-4D71-B0C1-D090E78EF9B4}" type="presOf" srcId="{CC2C4203-EEEB-487D-A6B7-ED3224E34C9B}" destId="{1566C454-D329-48F4-86C9-A0BF87CA0C30}" srcOrd="0" destOrd="0" presId="urn:microsoft.com/office/officeart/2005/8/layout/venn1"/>
    <dgm:cxn modelId="{0696E623-B2F1-4942-A1B3-F8C1CDCB3D4C}" srcId="{30A6A800-3557-4427-903B-24072435CD30}" destId="{1AFED192-5B48-440F-AF94-705B392EC02B}" srcOrd="0" destOrd="0" parTransId="{F324D886-CE08-4819-928A-005259D8E7CC}" sibTransId="{4E847612-74A9-4B15-81B9-90131DE9780D}"/>
    <dgm:cxn modelId="{386ACEB0-FCA2-4120-B305-1B56B2A4E76B}" type="presOf" srcId="{52630EE7-3E50-4184-81A4-2D85596AFC33}" destId="{BDCB314B-F25A-4224-98D8-5FE389A494EC}" srcOrd="0" destOrd="0" presId="urn:microsoft.com/office/officeart/2005/8/layout/venn1"/>
    <dgm:cxn modelId="{9A91D0D9-4240-46EF-80DD-EC493BE111C0}" type="presParOf" srcId="{87222A8F-4337-45C9-9E3A-3272E7100F26}" destId="{116D7424-C1F4-42F5-BDFD-193339B1AB32}" srcOrd="0" destOrd="0" presId="urn:microsoft.com/office/officeart/2005/8/layout/venn1"/>
    <dgm:cxn modelId="{8A00EDE5-B5EF-449D-9C3C-9A6E91CE56E1}" type="presParOf" srcId="{87222A8F-4337-45C9-9E3A-3272E7100F26}" destId="{5DCAB377-FBD9-4EC9-A673-7FB73668D0C1}" srcOrd="1" destOrd="0" presId="urn:microsoft.com/office/officeart/2005/8/layout/venn1"/>
    <dgm:cxn modelId="{1E9A2A85-90E4-4D85-9576-428B58ADBC3C}" type="presParOf" srcId="{87222A8F-4337-45C9-9E3A-3272E7100F26}" destId="{682255E2-E7B6-49F6-9838-F2E57517E577}" srcOrd="2" destOrd="0" presId="urn:microsoft.com/office/officeart/2005/8/layout/venn1"/>
    <dgm:cxn modelId="{C5EBB22D-C97B-49AC-AE94-D0ECE43C5FA4}" type="presParOf" srcId="{87222A8F-4337-45C9-9E3A-3272E7100F26}" destId="{1566C454-D329-48F4-86C9-A0BF87CA0C30}" srcOrd="3" destOrd="0" presId="urn:microsoft.com/office/officeart/2005/8/layout/venn1"/>
    <dgm:cxn modelId="{6A74EEB5-8225-472C-A4B6-401B645DB915}" type="presParOf" srcId="{87222A8F-4337-45C9-9E3A-3272E7100F26}" destId="{082703FD-E999-4976-96ED-AC45F87E29F1}" srcOrd="4" destOrd="0" presId="urn:microsoft.com/office/officeart/2005/8/layout/venn1"/>
    <dgm:cxn modelId="{E66C3826-DBE1-4733-B3D8-B0E9206F7EED}" type="presParOf" srcId="{87222A8F-4337-45C9-9E3A-3272E7100F26}" destId="{F418C560-F4DC-4C23-B79C-381A54DDECE5}" srcOrd="5" destOrd="0" presId="urn:microsoft.com/office/officeart/2005/8/layout/venn1"/>
    <dgm:cxn modelId="{B429CDCF-A2F0-4BA2-9A13-06F926C1BFEC}" type="presParOf" srcId="{87222A8F-4337-45C9-9E3A-3272E7100F26}" destId="{52328CF2-F361-447F-B013-6DFAB024DD8A}" srcOrd="6" destOrd="0" presId="urn:microsoft.com/office/officeart/2005/8/layout/venn1"/>
    <dgm:cxn modelId="{383665A0-3287-4F84-8327-37865306FAD4}" type="presParOf" srcId="{87222A8F-4337-45C9-9E3A-3272E7100F26}" destId="{BDCB314B-F25A-4224-98D8-5FE389A494EC}" srcOrd="7" destOrd="0" presId="urn:microsoft.com/office/officeart/2005/8/layout/venn1"/>
    <dgm:cxn modelId="{7A461F41-C974-4B68-9200-55DA3EAC2BA5}" type="presParOf" srcId="{87222A8F-4337-45C9-9E3A-3272E7100F26}" destId="{0F8F1470-622F-46AD-BE6D-EE2B191059A5}" srcOrd="8" destOrd="0" presId="urn:microsoft.com/office/officeart/2005/8/layout/venn1"/>
    <dgm:cxn modelId="{6DA1BD2C-52B2-4CB9-B3AB-4C3A20D3FF35}" type="presParOf" srcId="{87222A8F-4337-45C9-9E3A-3272E7100F26}" destId="{AEB5B96D-4D94-4C35-A39E-DA8ED0135650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D7424-C1F4-42F5-BDFD-193339B1AB32}">
      <dsp:nvSpPr>
        <dsp:cNvPr id="0" name=""/>
        <dsp:cNvSpPr/>
      </dsp:nvSpPr>
      <dsp:spPr>
        <a:xfrm>
          <a:off x="2877737" y="504678"/>
          <a:ext cx="1896533" cy="18965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DCAB377-FBD9-4EC9-A673-7FB73668D0C1}">
      <dsp:nvSpPr>
        <dsp:cNvPr id="0" name=""/>
        <dsp:cNvSpPr/>
      </dsp:nvSpPr>
      <dsp:spPr>
        <a:xfrm>
          <a:off x="2675901" y="701457"/>
          <a:ext cx="2199978" cy="12733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Completion Success Data</a:t>
          </a:r>
          <a:endParaRPr lang="en-US" sz="3000" kern="1200" dirty="0"/>
        </a:p>
      </dsp:txBody>
      <dsp:txXfrm>
        <a:off x="2675901" y="701457"/>
        <a:ext cx="2199978" cy="1273386"/>
      </dsp:txXfrm>
    </dsp:sp>
    <dsp:sp modelId="{682255E2-E7B6-49F6-9838-F2E57517E577}">
      <dsp:nvSpPr>
        <dsp:cNvPr id="0" name=""/>
        <dsp:cNvSpPr/>
      </dsp:nvSpPr>
      <dsp:spPr>
        <a:xfrm>
          <a:off x="3874763" y="1529689"/>
          <a:ext cx="1896533" cy="18965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566C454-D329-48F4-86C9-A0BF87CA0C30}">
      <dsp:nvSpPr>
        <dsp:cNvPr id="0" name=""/>
        <dsp:cNvSpPr/>
      </dsp:nvSpPr>
      <dsp:spPr>
        <a:xfrm>
          <a:off x="4932695" y="1704838"/>
          <a:ext cx="1972394" cy="13817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Basic Skills Progress Data</a:t>
          </a:r>
          <a:endParaRPr lang="en-US" sz="3000" kern="1200" dirty="0"/>
        </a:p>
      </dsp:txBody>
      <dsp:txXfrm>
        <a:off x="4932695" y="1704838"/>
        <a:ext cx="1972394" cy="1381760"/>
      </dsp:txXfrm>
    </dsp:sp>
    <dsp:sp modelId="{082703FD-E999-4976-96ED-AC45F87E29F1}">
      <dsp:nvSpPr>
        <dsp:cNvPr id="0" name=""/>
        <dsp:cNvSpPr/>
      </dsp:nvSpPr>
      <dsp:spPr>
        <a:xfrm>
          <a:off x="3298748" y="2845729"/>
          <a:ext cx="1896533" cy="18965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418C560-F4DC-4C23-B79C-381A54DDECE5}">
      <dsp:nvSpPr>
        <dsp:cNvPr id="0" name=""/>
        <dsp:cNvSpPr/>
      </dsp:nvSpPr>
      <dsp:spPr>
        <a:xfrm>
          <a:off x="3877689" y="3723758"/>
          <a:ext cx="1972394" cy="13817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CCSSE – Perception Data</a:t>
          </a:r>
          <a:endParaRPr lang="en-US" sz="3000" kern="1200" dirty="0"/>
        </a:p>
      </dsp:txBody>
      <dsp:txXfrm>
        <a:off x="3877689" y="3723758"/>
        <a:ext cx="1972394" cy="1381760"/>
      </dsp:txXfrm>
    </dsp:sp>
    <dsp:sp modelId="{52328CF2-F361-447F-B013-6DFAB024DD8A}">
      <dsp:nvSpPr>
        <dsp:cNvPr id="0" name=""/>
        <dsp:cNvSpPr/>
      </dsp:nvSpPr>
      <dsp:spPr>
        <a:xfrm>
          <a:off x="2218729" y="1918798"/>
          <a:ext cx="1896533" cy="18965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DCB314B-F25A-4224-98D8-5FE389A494EC}">
      <dsp:nvSpPr>
        <dsp:cNvPr id="0" name=""/>
        <dsp:cNvSpPr/>
      </dsp:nvSpPr>
      <dsp:spPr>
        <a:xfrm>
          <a:off x="1050376" y="2345881"/>
          <a:ext cx="1972394" cy="13817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Equity Data</a:t>
          </a:r>
          <a:endParaRPr lang="en-US" sz="3000" kern="1200" dirty="0"/>
        </a:p>
      </dsp:txBody>
      <dsp:txXfrm>
        <a:off x="1050376" y="2345881"/>
        <a:ext cx="1972394" cy="1381760"/>
      </dsp:txXfrm>
    </dsp:sp>
    <dsp:sp modelId="{0F8F1470-622F-46AD-BE6D-EE2B191059A5}">
      <dsp:nvSpPr>
        <dsp:cNvPr id="0" name=""/>
        <dsp:cNvSpPr/>
      </dsp:nvSpPr>
      <dsp:spPr>
        <a:xfrm>
          <a:off x="2983032" y="1767666"/>
          <a:ext cx="1896533" cy="18965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EB5B96D-4D94-4C35-A39E-DA8ED0135650}">
      <dsp:nvSpPr>
        <dsp:cNvPr id="0" name=""/>
        <dsp:cNvSpPr/>
      </dsp:nvSpPr>
      <dsp:spPr>
        <a:xfrm>
          <a:off x="2901397" y="2155775"/>
          <a:ext cx="1972394" cy="13817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SSSP-Student Service Data</a:t>
          </a:r>
          <a:endParaRPr lang="en-US" sz="3000" kern="1200" dirty="0"/>
        </a:p>
      </dsp:txBody>
      <dsp:txXfrm>
        <a:off x="2901397" y="2155775"/>
        <a:ext cx="1972394" cy="138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764FDF-3F2D-424D-BFAB-9A4758C6C713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7EA985-04DF-40B9-BD1C-C0E97F1B3A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5438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Master Plan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2014-2017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3076" t="6841" r="23237" b="8780"/>
          <a:stretch/>
        </p:blipFill>
        <p:spPr bwMode="auto">
          <a:xfrm>
            <a:off x="914400" y="929027"/>
            <a:ext cx="7391400" cy="4955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64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91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3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36576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Increase </a:t>
            </a:r>
            <a:r>
              <a:rPr lang="en-US" sz="3200" dirty="0"/>
              <a:t>Student engagement</a:t>
            </a:r>
          </a:p>
          <a:p>
            <a:pPr lvl="1"/>
            <a:r>
              <a:rPr lang="en-US" sz="2400" dirty="0"/>
              <a:t>Critical Academic Skills Workshops (CAS</a:t>
            </a:r>
            <a:r>
              <a:rPr lang="en-US" sz="2400" dirty="0" smtClean="0"/>
              <a:t>), Supplemental Instruction, Student Success Labs, </a:t>
            </a:r>
            <a:r>
              <a:rPr lang="en-US" sz="2400" dirty="0"/>
              <a:t>T</a:t>
            </a:r>
            <a:r>
              <a:rPr lang="en-US" sz="2400" dirty="0" smtClean="0"/>
              <a:t>utoring</a:t>
            </a:r>
            <a:endParaRPr lang="en-US" sz="2400" dirty="0"/>
          </a:p>
          <a:p>
            <a:pPr lvl="1"/>
            <a:r>
              <a:rPr lang="en-US" sz="2400" dirty="0"/>
              <a:t>Writing Center and Math lab</a:t>
            </a:r>
          </a:p>
          <a:p>
            <a:pPr lvl="1"/>
            <a:r>
              <a:rPr lang="en-US" sz="2400" dirty="0"/>
              <a:t>Habits of the Mind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lassroom interventions and Mentors</a:t>
            </a:r>
          </a:p>
          <a:p>
            <a:pPr lvl="1"/>
            <a:r>
              <a:rPr lang="en-US" sz="2400" dirty="0" smtClean="0"/>
              <a:t>SARS alert </a:t>
            </a:r>
          </a:p>
        </p:txBody>
      </p:sp>
    </p:spTree>
    <p:extLst>
      <p:ext uri="{BB962C8B-B14F-4D97-AF65-F5344CB8AC3E}">
        <p14:creationId xmlns:p14="http://schemas.microsoft.com/office/powerpoint/2010/main" val="143177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3657600"/>
          </a:xfrm>
        </p:spPr>
        <p:txBody>
          <a:bodyPr>
            <a:noAutofit/>
          </a:bodyPr>
          <a:lstStyle/>
          <a:p>
            <a:r>
              <a:rPr lang="en-US" dirty="0" smtClean="0"/>
              <a:t>Decrease </a:t>
            </a:r>
            <a:r>
              <a:rPr lang="en-US" dirty="0"/>
              <a:t>Student time to completion</a:t>
            </a:r>
          </a:p>
          <a:p>
            <a:pPr lvl="1"/>
            <a:r>
              <a:rPr lang="en-US" sz="2400" dirty="0"/>
              <a:t>Better placement –multiple measures, new placement </a:t>
            </a:r>
            <a:r>
              <a:rPr lang="en-US" sz="2400" dirty="0" smtClean="0"/>
              <a:t>test</a:t>
            </a:r>
          </a:p>
          <a:p>
            <a:pPr lvl="1"/>
            <a:r>
              <a:rPr lang="en-US" sz="2400" dirty="0" smtClean="0"/>
              <a:t>Remediation/Retest</a:t>
            </a:r>
            <a:endParaRPr lang="en-US" sz="2400" dirty="0"/>
          </a:p>
          <a:p>
            <a:pPr lvl="1"/>
            <a:r>
              <a:rPr lang="en-US" sz="2400" dirty="0"/>
              <a:t>Faster remediation</a:t>
            </a:r>
          </a:p>
          <a:p>
            <a:pPr lvl="1"/>
            <a:r>
              <a:rPr lang="en-US" sz="2400" dirty="0"/>
              <a:t>2 years to complete the degree - when college </a:t>
            </a:r>
            <a:r>
              <a:rPr lang="en-US" sz="2400" dirty="0" smtClean="0"/>
              <a:t>ready</a:t>
            </a:r>
          </a:p>
          <a:p>
            <a:pPr lvl="0"/>
            <a:r>
              <a:rPr lang="en-US" dirty="0"/>
              <a:t>Make a difference in the number of students who succeed</a:t>
            </a:r>
          </a:p>
          <a:p>
            <a:pPr lvl="1"/>
            <a:r>
              <a:rPr lang="en-US" sz="2400" dirty="0"/>
              <a:t>Connect earlier in the pipeline- CalSOAP &amp; Outreach</a:t>
            </a:r>
          </a:p>
          <a:p>
            <a:pPr lvl="1"/>
            <a:r>
              <a:rPr lang="en-US" sz="2400" dirty="0"/>
              <a:t>It’s Possible – One day Matriculation </a:t>
            </a:r>
            <a:r>
              <a:rPr lang="en-US" sz="2400" dirty="0" smtClean="0"/>
              <a:t>Events</a:t>
            </a:r>
          </a:p>
          <a:p>
            <a:pPr lvl="1"/>
            <a:r>
              <a:rPr lang="en-US" sz="2400" dirty="0" smtClean="0"/>
              <a:t>Increase outcomes</a:t>
            </a:r>
          </a:p>
          <a:p>
            <a:pPr lvl="1"/>
            <a:r>
              <a:rPr lang="en-US" sz="2400" dirty="0" smtClean="0"/>
              <a:t>Predictive Analytics</a:t>
            </a:r>
            <a:endParaRPr lang="en-US" sz="2400" dirty="0"/>
          </a:p>
          <a:p>
            <a:pPr marL="32004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43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Equity </a:t>
            </a:r>
          </a:p>
          <a:p>
            <a:r>
              <a:rPr lang="en-US" dirty="0" smtClean="0"/>
              <a:t>Big </a:t>
            </a:r>
            <a:r>
              <a:rPr lang="en-US" dirty="0"/>
              <a:t>Tent for Equitable Student Success – Hispanic Serving </a:t>
            </a:r>
            <a:r>
              <a:rPr lang="en-US" dirty="0" smtClean="0"/>
              <a:t>Institution</a:t>
            </a:r>
          </a:p>
          <a:p>
            <a:r>
              <a:rPr lang="en-US" dirty="0" smtClean="0"/>
              <a:t>EOPS</a:t>
            </a:r>
            <a:r>
              <a:rPr lang="en-US" dirty="0"/>
              <a:t>, AAMP, MESA and STEM</a:t>
            </a:r>
            <a:endParaRPr lang="en-US" dirty="0" smtClean="0"/>
          </a:p>
          <a:p>
            <a:r>
              <a:rPr lang="en-US" dirty="0" smtClean="0"/>
              <a:t>ASTEP- African-American Success through Excellence and Persistence</a:t>
            </a:r>
          </a:p>
          <a:p>
            <a:r>
              <a:rPr lang="en-US" dirty="0" err="1" smtClean="0"/>
              <a:t>Umoja</a:t>
            </a:r>
            <a:r>
              <a:rPr lang="en-US" dirty="0" smtClean="0"/>
              <a:t>?</a:t>
            </a:r>
          </a:p>
          <a:p>
            <a:r>
              <a:rPr lang="en-US" dirty="0" smtClean="0"/>
              <a:t>Puente?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  <p:pic>
        <p:nvPicPr>
          <p:cNvPr id="8" name="Content Placeholder 6"/>
          <p:cNvPicPr>
            <a:picLocks noGrp="1"/>
          </p:cNvPicPr>
          <p:nvPr>
            <p:ph idx="1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3076" t="6841" r="23237" b="8780"/>
          <a:stretch/>
        </p:blipFill>
        <p:spPr bwMode="auto">
          <a:xfrm>
            <a:off x="533400" y="990600"/>
            <a:ext cx="8153400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5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618341"/>
              </p:ext>
            </p:extLst>
          </p:nvPr>
        </p:nvGraphicFramePr>
        <p:xfrm>
          <a:off x="152400" y="106680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191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296" y="1600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Pre-Collegiate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050906"/>
              </p:ext>
            </p:extLst>
          </p:nvPr>
        </p:nvGraphicFramePr>
        <p:xfrm>
          <a:off x="228600" y="1244263"/>
          <a:ext cx="8229601" cy="4394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1219200"/>
                <a:gridCol w="958152"/>
                <a:gridCol w="1343824"/>
                <a:gridCol w="1535801"/>
                <a:gridCol w="1343824"/>
              </a:tblGrid>
              <a:tr h="140148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Summary of Hispanic Success Data Among Five Similarly-sized Community Colleges within the Valley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317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" marR="1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Antelope Valley College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College of the Sequoias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Merced Community College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Modesto Junior College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 anchor="ctr"/>
                </a:tc>
              </a:tr>
              <a:tr h="46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Percent of Hispanic Students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36.6%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53.9%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55.3%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48.2%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37.2%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Successful Completion 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SPAR of College Prepared Hispanic Students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63.1%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69.1%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69.3</a:t>
                      </a:r>
                      <a:r>
                        <a:rPr lang="en-US" sz="2000" b="1" dirty="0">
                          <a:effectLst/>
                        </a:rPr>
                        <a:t>%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63.3%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57.1%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</a:tr>
              <a:tr h="5405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Successful Completion by Under-prepared Hispanic Students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36.3%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35.5%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33.0%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28.7%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34.5%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</a:tr>
              <a:tr h="5414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Percent of Successful Transfer that were Hispanic Students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30.0%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37.0%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33.0%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31.0%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28.0%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Transfer Students all ethnicities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759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7145" marR="17145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</a:p>
        </p:txBody>
      </p:sp>
    </p:spTree>
    <p:extLst>
      <p:ext uri="{BB962C8B-B14F-4D97-AF65-F5344CB8AC3E}">
        <p14:creationId xmlns:p14="http://schemas.microsoft.com/office/powerpoint/2010/main" val="19760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5101219"/>
              </p:ext>
            </p:extLst>
          </p:nvPr>
        </p:nvGraphicFramePr>
        <p:xfrm>
          <a:off x="304800" y="4657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5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7315200" y="5729627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RURAL COMMUNITIES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40939"/>
              </p:ext>
            </p:extLst>
          </p:nvPr>
        </p:nvGraphicFramePr>
        <p:xfrm>
          <a:off x="774569" y="2666999"/>
          <a:ext cx="7591713" cy="31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66"/>
                <a:gridCol w="1829549"/>
                <a:gridCol w="1830809"/>
                <a:gridCol w="2578889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Rural</a:t>
                      </a:r>
                      <a:r>
                        <a:rPr lang="en-US" baseline="0" dirty="0" smtClean="0"/>
                        <a:t> 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Unemployment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Poverty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School Graduate or higher age</a:t>
                      </a:r>
                      <a:r>
                        <a:rPr lang="en-US" baseline="0" dirty="0" smtClean="0"/>
                        <a:t> 25+</a:t>
                      </a:r>
                      <a:endParaRPr lang="en-US" dirty="0"/>
                    </a:p>
                  </a:txBody>
                  <a:tcPr/>
                </a:tc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53.1%</a:t>
                      </a:r>
                      <a:endParaRPr lang="en-US" dirty="0"/>
                    </a:p>
                  </a:txBody>
                  <a:tcPr/>
                </a:tc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McFarland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41.8%</a:t>
                      </a:r>
                      <a:endParaRPr lang="en-US" dirty="0"/>
                    </a:p>
                  </a:txBody>
                  <a:tcPr/>
                </a:tc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52.8%</a:t>
                      </a:r>
                      <a:endParaRPr lang="en-US" dirty="0"/>
                    </a:p>
                  </a:txBody>
                  <a:tcPr/>
                </a:tc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36.7%</a:t>
                      </a:r>
                      <a:endParaRPr lang="en-US" dirty="0"/>
                    </a:p>
                  </a:txBody>
                  <a:tcPr/>
                </a:tc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Lamont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36.4%</a:t>
                      </a:r>
                      <a:endParaRPr lang="en-US" dirty="0"/>
                    </a:p>
                  </a:txBody>
                  <a:tcPr/>
                </a:tc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Kern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147271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Need: Bleak unemployment; poverty; and education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OVERVIEW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4981"/>
            <a:ext cx="75438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Beyond Bakersfield College</a:t>
            </a:r>
          </a:p>
          <a:p>
            <a:r>
              <a:rPr lang="en-US" sz="2800" dirty="0" smtClean="0"/>
              <a:t>Create a college going culture</a:t>
            </a:r>
          </a:p>
          <a:p>
            <a:r>
              <a:rPr lang="en-US" sz="2800" dirty="0" smtClean="0"/>
              <a:t>Workforce training programs</a:t>
            </a:r>
          </a:p>
          <a:p>
            <a:r>
              <a:rPr lang="en-US" sz="2800" dirty="0" smtClean="0"/>
              <a:t>Adult academic and career skills needed for education and employment</a:t>
            </a:r>
          </a:p>
          <a:p>
            <a:r>
              <a:rPr lang="en-US" sz="2800" dirty="0" smtClean="0"/>
              <a:t>Student services and support</a:t>
            </a:r>
          </a:p>
          <a:p>
            <a:r>
              <a:rPr lang="en-US" sz="2800" dirty="0" smtClean="0"/>
              <a:t>The initiative is to move people out </a:t>
            </a:r>
            <a:r>
              <a:rPr lang="en-US" sz="2800" smtClean="0"/>
              <a:t>of poverty</a:t>
            </a:r>
            <a:endParaRPr lang="en-US" sz="2800" dirty="0" smtClean="0"/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RURAL COMMUNITIES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CLOSURE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5438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Master Plan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2014-2017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92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OVERVIEW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077200" cy="4498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How Do We Achieve It?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Student Educational Plans</a:t>
            </a:r>
            <a:r>
              <a:rPr lang="en-US" sz="2400" dirty="0" smtClean="0"/>
              <a:t>…Goal Setting!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Pathways</a:t>
            </a:r>
            <a:r>
              <a:rPr lang="en-US" sz="2400" dirty="0" smtClean="0"/>
              <a:t> to Graduation</a:t>
            </a:r>
          </a:p>
          <a:p>
            <a:pPr lvl="2"/>
            <a:r>
              <a:rPr lang="en-US" dirty="0" smtClean="0"/>
              <a:t>Over 20 AA-Ts/AS-Ts…and counting + Pre-Law Pathway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Transfer Center</a:t>
            </a:r>
            <a:r>
              <a:rPr lang="en-US" sz="2400" dirty="0" smtClean="0"/>
              <a:t>, Advising, and Career Development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Transfer Day!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Mon. Sept. 8</a:t>
            </a:r>
            <a:r>
              <a:rPr lang="en-US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– more than 30 institutions)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Access &amp; Equity </a:t>
            </a:r>
            <a:r>
              <a:rPr lang="en-US" sz="2400" dirty="0" smtClean="0"/>
              <a:t>– STEM/MESA, Achieving the Dream, SSSP, SEP, Making it Happen/Cal-SOAP Cohort, Habits of Mind, SARS-Alert…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Baccalaureate Initiative</a:t>
            </a: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TRANSFER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19100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Our Motto</a:t>
            </a:r>
            <a:r>
              <a:rPr lang="en-US" sz="2800" b="1" u="sng" dirty="0" smtClean="0"/>
              <a:t>:</a:t>
            </a:r>
            <a:endParaRPr lang="en-US" sz="2800" b="1" u="sng" dirty="0"/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TRANSFER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143000"/>
            <a:ext cx="8077200" cy="419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b="1" u="sng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here;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2415" y="1143000"/>
            <a:ext cx="8077200" cy="419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b="1" u="sng" dirty="0" smtClean="0"/>
          </a:p>
          <a:p>
            <a:pPr marL="0" indent="0" algn="ctr">
              <a:buFont typeface="Arial" pitchFamily="34" charset="0"/>
              <a:buNone/>
            </a:pPr>
            <a:endParaRPr lang="en-US" sz="9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8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8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urry up &amp; get out!</a:t>
            </a:r>
            <a:endParaRPr lang="en-US" sz="8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077200" cy="419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b="1" u="sng" dirty="0" smtClean="0"/>
          </a:p>
          <a:p>
            <a:pPr marL="0" indent="0" algn="ctr">
              <a:buFont typeface="Arial" pitchFamily="34" charset="0"/>
              <a:buNone/>
            </a:pPr>
            <a:endParaRPr lang="en-US" sz="9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7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(please)</a:t>
            </a:r>
            <a:endParaRPr lang="en-US" sz="7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7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will be on increasing partnerships with local high schools through career pathways that our CTE programs are organized into</a:t>
            </a:r>
          </a:p>
          <a:p>
            <a:pPr lvl="1"/>
            <a:r>
              <a:rPr lang="en-US" dirty="0" smtClean="0"/>
              <a:t>Agriculture and Natural Resources</a:t>
            </a:r>
          </a:p>
          <a:p>
            <a:pPr lvl="1"/>
            <a:r>
              <a:rPr lang="en-US" dirty="0" smtClean="0"/>
              <a:t>Arts, Media, and Communication</a:t>
            </a:r>
          </a:p>
          <a:p>
            <a:pPr lvl="1"/>
            <a:r>
              <a:rPr lang="en-US" dirty="0" smtClean="0"/>
              <a:t>Business Management and Information Technology</a:t>
            </a:r>
          </a:p>
          <a:p>
            <a:pPr lvl="1"/>
            <a:r>
              <a:rPr lang="en-US" dirty="0" smtClean="0"/>
              <a:t>Engineering and Industrial Technology</a:t>
            </a:r>
          </a:p>
          <a:p>
            <a:pPr lvl="1"/>
            <a:r>
              <a:rPr lang="en-US" dirty="0" smtClean="0"/>
              <a:t>Health Services and Public and Human Services</a:t>
            </a: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CTE and Dual Enrollment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Paramount Agriculture Career Academy is a partnership between our agriculture faculty and faculty at Paramount Academy Charter School, McFarland High School, and Wasco Union High School, whereby a student will have the opportunity to obtain 45–60 transferrable college credits and potentially a certificate in Agricultural Business Management, Agricultural Mechanics or Plant Science, while completely their high school studies.</a:t>
            </a: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CTE and Dual Enrollment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3886200"/>
          </a:xfrm>
        </p:spPr>
        <p:txBody>
          <a:bodyPr/>
          <a:lstStyle/>
          <a:p>
            <a:r>
              <a:rPr lang="en-US" dirty="0" smtClean="0"/>
              <a:t>There is a significant focus on increasing the number of dual enrollment courses, including converting articulated courses to dual enrollment courses. </a:t>
            </a:r>
          </a:p>
          <a:p>
            <a:r>
              <a:rPr lang="en-US" dirty="0" smtClean="0"/>
              <a:t>New degree program proposals include drone technology and viticulture</a:t>
            </a: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CTE and Dual Enrollment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Educational Master Plan  </a:t>
            </a:r>
            <a:r>
              <a:rPr lang="en-US" sz="3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2014-2017</a:t>
            </a:r>
            <a:endParaRPr lang="en-US" sz="3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Current State</a:t>
            </a:r>
            <a:r>
              <a:rPr lang="en-US" dirty="0" smtClean="0"/>
              <a:t>:  </a:t>
            </a:r>
            <a:r>
              <a:rPr lang="en-US" dirty="0"/>
              <a:t>Nearly 90% </a:t>
            </a:r>
            <a:r>
              <a:rPr lang="en-US" dirty="0" smtClean="0"/>
              <a:t>of all </a:t>
            </a:r>
            <a:r>
              <a:rPr lang="en-US" dirty="0"/>
              <a:t>incoming community college students arrive unprepared for college-level math, and 75% </a:t>
            </a:r>
            <a:r>
              <a:rPr lang="en-US" dirty="0" smtClean="0"/>
              <a:t>are not </a:t>
            </a:r>
            <a:r>
              <a:rPr lang="en-US" dirty="0"/>
              <a:t>ready for college-level </a:t>
            </a:r>
            <a:r>
              <a:rPr lang="en-US" dirty="0" smtClean="0"/>
              <a:t>English.</a:t>
            </a:r>
          </a:p>
          <a:p>
            <a:r>
              <a:rPr lang="en-US" b="1" dirty="0" smtClean="0"/>
              <a:t>Strategies</a:t>
            </a:r>
            <a:r>
              <a:rPr lang="en-US" dirty="0" smtClean="0"/>
              <a:t>:  </a:t>
            </a:r>
          </a:p>
          <a:p>
            <a:pPr lvl="1"/>
            <a:r>
              <a:rPr lang="en-US" dirty="0"/>
              <a:t>Leveraging grant funding</a:t>
            </a:r>
          </a:p>
          <a:p>
            <a:pPr lvl="1"/>
            <a:r>
              <a:rPr lang="en-US" dirty="0" smtClean="0"/>
              <a:t>Compressed and accelerated Math &amp; English courses</a:t>
            </a:r>
          </a:p>
          <a:p>
            <a:pPr lvl="1"/>
            <a:r>
              <a:rPr lang="en-US" dirty="0" smtClean="0"/>
              <a:t>Redesigned Math &amp; English curriculum</a:t>
            </a:r>
          </a:p>
          <a:p>
            <a:pPr lvl="1"/>
            <a:r>
              <a:rPr lang="en-US" dirty="0" smtClean="0"/>
              <a:t>Contextualized learning</a:t>
            </a:r>
          </a:p>
          <a:p>
            <a:pPr lvl="1"/>
            <a:r>
              <a:rPr lang="en-US" dirty="0" smtClean="0"/>
              <a:t>Supplemental Instruction/Supplemental Learning</a:t>
            </a:r>
          </a:p>
          <a:p>
            <a:pPr lvl="1"/>
            <a:r>
              <a:rPr lang="en-US" dirty="0" smtClean="0"/>
              <a:t>Summer Bridge program</a:t>
            </a:r>
          </a:p>
        </p:txBody>
      </p:sp>
      <p:pic>
        <p:nvPicPr>
          <p:cNvPr id="4" name="Picture 2" descr="http://upload.wikimedia.org/wikipedia/en/8/8b/Bakersfield_Colleg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6629400" y="5641181"/>
            <a:ext cx="1676400" cy="4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BASIC SKILLS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1143</TotalTime>
  <Words>795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Educational Master Plan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  2014-2017</vt:lpstr>
      <vt:lpstr>Educational Master Plan</vt:lpstr>
    </vt:vector>
  </TitlesOfParts>
  <Company>Kern Community College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Master Plan</dc:title>
  <dc:creator>Manny</dc:creator>
  <cp:lastModifiedBy>Manny</cp:lastModifiedBy>
  <cp:revision>10</cp:revision>
  <dcterms:created xsi:type="dcterms:W3CDTF">2014-09-04T19:52:16Z</dcterms:created>
  <dcterms:modified xsi:type="dcterms:W3CDTF">2014-09-05T14:55:48Z</dcterms:modified>
</cp:coreProperties>
</file>