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62" r:id="rId6"/>
    <p:sldId id="272" r:id="rId7"/>
    <p:sldId id="261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E9041-A09F-4E50-92C0-7DC8D124BDF9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498A0-7EF3-41EA-964B-5B1E7E4BC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DF76A6-FB54-4B4B-A268-BBF58C9D80FF}" type="datetimeFigureOut">
              <a:rPr lang="en-US" smtClean="0"/>
              <a:pPr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704D5C-2F29-4E64-AFBD-339DAF49E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4fc.org/home.html" TargetMode="External"/><Relationship Id="rId2" Type="http://schemas.openxmlformats.org/officeDocument/2006/relationships/hyperlink" Target="http://ideasla.org/inde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cdreamers.wordpress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295400"/>
            <a:ext cx="6477000" cy="1828800"/>
          </a:xfrm>
        </p:spPr>
        <p:txBody>
          <a:bodyPr/>
          <a:lstStyle/>
          <a:p>
            <a:r>
              <a:rPr lang="en-US" dirty="0" smtClean="0"/>
              <a:t>BC Dreamers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Jeannie Parent and Anna Poetker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Presentation Will Discuss: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1. Who are our undocumented students?</a:t>
            </a:r>
          </a:p>
          <a:p>
            <a:pPr>
              <a:buNone/>
            </a:pPr>
            <a:r>
              <a:rPr lang="en-US" dirty="0" smtClean="0"/>
              <a:t>2. What’s new for this student population?</a:t>
            </a:r>
          </a:p>
          <a:p>
            <a:pPr>
              <a:buNone/>
            </a:pPr>
            <a:r>
              <a:rPr lang="en-US" dirty="0" smtClean="0"/>
              <a:t>3. What remains the same for this student population?</a:t>
            </a:r>
          </a:p>
          <a:p>
            <a:pPr>
              <a:buNone/>
            </a:pPr>
            <a:r>
              <a:rPr lang="en-US" dirty="0" smtClean="0"/>
              <a:t>4. What can we do to help our undocumented students?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Are Our Undocumented Students?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2800" b="1" i="1" dirty="0"/>
              <a:t>Undocumented students</a:t>
            </a:r>
            <a:r>
              <a:rPr lang="en-US" sz="2800" dirty="0"/>
              <a:t> are defined as people who entered the United States without legal immigration status or who overstayed their authorized time allotted (</a:t>
            </a:r>
            <a:r>
              <a:rPr lang="en-US" sz="2800" dirty="0" err="1"/>
              <a:t>Storlie</a:t>
            </a:r>
            <a:r>
              <a:rPr lang="en-US" sz="2800" dirty="0"/>
              <a:t> &amp; </a:t>
            </a:r>
            <a:r>
              <a:rPr lang="en-US" sz="2800" dirty="0" err="1"/>
              <a:t>Jach</a:t>
            </a:r>
            <a:r>
              <a:rPr lang="en-US" sz="2800" dirty="0"/>
              <a:t> 2012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It is estimated that 2 </a:t>
            </a:r>
            <a:r>
              <a:rPr lang="en-US" sz="2800" dirty="0" smtClean="0"/>
              <a:t>million of </a:t>
            </a:r>
            <a:r>
              <a:rPr lang="en-US" sz="2800" dirty="0"/>
              <a:t>the 12 million undocumented immigrants are children (Gonzales, 2009). 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An </a:t>
            </a:r>
            <a:r>
              <a:rPr lang="en-US" sz="2800" dirty="0"/>
              <a:t>estimated 65,000 undocumented students graduate from high schools each year; however, only about 7,000 to 13,000 enroll in college (Perez, 2009); that is only 5-10 percent of undocumented population enrolling in college after high school compared to the national average of 66 percent (Rincon, 2010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Of the estimated 65,000 undocumented students who graduate high school each year, “about two-thirds are of Latino descent, and 40% live in California” (Perez, 2009, </a:t>
            </a:r>
            <a:r>
              <a:rPr lang="en-US" sz="2800" dirty="0" err="1"/>
              <a:t>p.xxv</a:t>
            </a:r>
            <a:r>
              <a:rPr lang="en-US" sz="2800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new for this student population?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Assembly Bill 540 (AB 540), 2001</a:t>
            </a:r>
          </a:p>
          <a:p>
            <a:pPr lvl="1"/>
            <a:r>
              <a:rPr lang="en-US" sz="2100" dirty="0" smtClean="0"/>
              <a:t>A law allowing undocumented </a:t>
            </a:r>
            <a:r>
              <a:rPr lang="en-US" sz="2100" dirty="0"/>
              <a:t>students to pay in-state tuition for public colleges and </a:t>
            </a:r>
            <a:r>
              <a:rPr lang="en-US" sz="2100" dirty="0" smtClean="0"/>
              <a:t>universities.</a:t>
            </a:r>
          </a:p>
          <a:p>
            <a:pPr marL="365760" lvl="1" indent="0">
              <a:buNone/>
            </a:pPr>
            <a:endParaRPr lang="en-US" sz="2000" b="1" dirty="0" smtClean="0"/>
          </a:p>
          <a:p>
            <a:r>
              <a:rPr lang="en-US" b="1" dirty="0" smtClean="0"/>
              <a:t>The California Dream Act, 2011</a:t>
            </a:r>
          </a:p>
          <a:p>
            <a:pPr lvl="1"/>
            <a:r>
              <a:rPr lang="en-US" sz="2200" dirty="0" smtClean="0"/>
              <a:t>California </a:t>
            </a:r>
            <a:r>
              <a:rPr lang="en-US" sz="2200" dirty="0"/>
              <a:t>Assembly Bills 130 &amp; 131 are laws that increase access to financial aid for undocumented students attending four-year universities and community colleges in California.</a:t>
            </a:r>
          </a:p>
          <a:p>
            <a:pPr lvl="1"/>
            <a:r>
              <a:rPr lang="en-US" sz="2200" dirty="0" smtClean="0"/>
              <a:t>Those eligible for AB 540 are eligible for AB 130 &amp; 131. </a:t>
            </a:r>
            <a:endParaRPr lang="en-US" sz="2200" dirty="0"/>
          </a:p>
          <a:p>
            <a:pPr lvl="1"/>
            <a:r>
              <a:rPr lang="en-US" sz="2200" dirty="0" smtClean="0"/>
              <a:t>CALIFORNIA </a:t>
            </a:r>
            <a:r>
              <a:rPr lang="en-US" sz="2200" dirty="0"/>
              <a:t>COMMUNITY </a:t>
            </a:r>
            <a:r>
              <a:rPr lang="en-US" sz="2200" dirty="0" smtClean="0"/>
              <a:t>COLLEGES: Board </a:t>
            </a:r>
            <a:r>
              <a:rPr lang="en-US" sz="2200" dirty="0"/>
              <a:t>of Governors Fee </a:t>
            </a:r>
            <a:r>
              <a:rPr lang="en-US" sz="2200" dirty="0" smtClean="0"/>
              <a:t>Waiver, Community </a:t>
            </a:r>
            <a:r>
              <a:rPr lang="en-US" sz="2200" dirty="0"/>
              <a:t>College Institutional </a:t>
            </a:r>
            <a:r>
              <a:rPr lang="en-US" sz="2200" dirty="0" smtClean="0"/>
              <a:t>Scholarships, Extended </a:t>
            </a:r>
            <a:r>
              <a:rPr lang="en-US" sz="2200" dirty="0"/>
              <a:t>Opportunity Programs &amp; Services (EOP&amp;S</a:t>
            </a:r>
            <a:r>
              <a:rPr lang="en-US" sz="2200" dirty="0" smtClean="0"/>
              <a:t>)</a:t>
            </a:r>
          </a:p>
          <a:p>
            <a:pPr marL="365760" lvl="1" indent="0">
              <a:buNone/>
            </a:pPr>
            <a:endParaRPr lang="en-US" sz="2200" dirty="0"/>
          </a:p>
          <a:p>
            <a:r>
              <a:rPr lang="en-US" b="1" dirty="0" smtClean="0"/>
              <a:t>Deferred Action for Childhood Arrivals (DACA), 2012</a:t>
            </a:r>
          </a:p>
          <a:p>
            <a:pPr lvl="1"/>
            <a:r>
              <a:rPr lang="en-US" sz="2200" dirty="0" smtClean="0"/>
              <a:t>“</a:t>
            </a:r>
            <a:r>
              <a:rPr lang="en-US" sz="2200" dirty="0"/>
              <a:t>Deferred Action”:  the Department of Homeland Security has deemed the individual a low priority for immigration enforcement and has chosen to exercise its discretion and not deport the individual. </a:t>
            </a:r>
          </a:p>
          <a:p>
            <a:pPr lvl="1"/>
            <a:r>
              <a:rPr lang="en-US" sz="2200" dirty="0" smtClean="0"/>
              <a:t>Benefits of DACA include eligibility for a driver’s license, </a:t>
            </a:r>
            <a:r>
              <a:rPr lang="en-US" sz="2200" dirty="0"/>
              <a:t>w</a:t>
            </a:r>
            <a:r>
              <a:rPr lang="en-US" sz="2200" dirty="0" smtClean="0"/>
              <a:t>ork permit, Social </a:t>
            </a:r>
            <a:r>
              <a:rPr lang="en-US" sz="2200" dirty="0"/>
              <a:t>Security </a:t>
            </a:r>
            <a:r>
              <a:rPr lang="en-US" sz="2200" dirty="0" smtClean="0"/>
              <a:t>number, and temporary rel</a:t>
            </a:r>
            <a:r>
              <a:rPr lang="en-US" sz="2200" dirty="0"/>
              <a:t>ief from </a:t>
            </a:r>
            <a:r>
              <a:rPr lang="en-US" sz="2200" dirty="0" smtClean="0"/>
              <a:t>deportation</a:t>
            </a:r>
          </a:p>
          <a:p>
            <a:pPr lvl="1"/>
            <a:r>
              <a:rPr lang="en-US" sz="2200" dirty="0"/>
              <a:t>Deferred action  is/does </a:t>
            </a:r>
            <a:r>
              <a:rPr lang="en-US" sz="2200" b="1" dirty="0"/>
              <a:t>NOT</a:t>
            </a:r>
            <a:r>
              <a:rPr lang="en-US" sz="2200" dirty="0"/>
              <a:t> permanent, a pathway to citizenship, or extend to family members.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Barriers Still Exist?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Dramatic Shift in Self-Image and Identity</a:t>
            </a:r>
          </a:p>
          <a:p>
            <a:pPr lvl="1"/>
            <a:r>
              <a:rPr lang="en-US" dirty="0" smtClean="0"/>
              <a:t>Usually discover status late in high school</a:t>
            </a:r>
          </a:p>
          <a:p>
            <a:r>
              <a:rPr lang="en-US" dirty="0" smtClean="0"/>
              <a:t>Feelings of Blame, Stigma, and Discrimination</a:t>
            </a:r>
          </a:p>
          <a:p>
            <a:pPr lvl="1"/>
            <a:r>
              <a:rPr lang="en-US" dirty="0"/>
              <a:t>Undocumented youth face higher levels of stress and depression</a:t>
            </a:r>
            <a:r>
              <a:rPr lang="en-US" b="1" dirty="0"/>
              <a:t> </a:t>
            </a:r>
            <a:r>
              <a:rPr lang="en-US" dirty="0"/>
              <a:t>than their native peers.</a:t>
            </a:r>
          </a:p>
          <a:p>
            <a:r>
              <a:rPr lang="en-US" dirty="0" smtClean="0"/>
              <a:t>Fear of Contact and Deportation</a:t>
            </a:r>
          </a:p>
          <a:p>
            <a:pPr lvl="1"/>
            <a:r>
              <a:rPr lang="en-US" dirty="0" smtClean="0"/>
              <a:t>Fear of exposure for self and family</a:t>
            </a:r>
          </a:p>
          <a:p>
            <a:r>
              <a:rPr lang="en-US" dirty="0" smtClean="0"/>
              <a:t>Personal Loss and Distance</a:t>
            </a:r>
          </a:p>
          <a:p>
            <a:pPr lvl="1"/>
            <a:r>
              <a:rPr lang="en-US" dirty="0" smtClean="0"/>
              <a:t>Are not able to travel outside the U.S. for family</a:t>
            </a:r>
          </a:p>
          <a:p>
            <a:r>
              <a:rPr lang="en-US" dirty="0" smtClean="0"/>
              <a:t>Vulnerability and Exploitability</a:t>
            </a:r>
          </a:p>
          <a:p>
            <a:pPr lvl="1"/>
            <a:r>
              <a:rPr lang="en-US" dirty="0" smtClean="0"/>
              <a:t>Often are taken advantage of in the workplace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DO NOT </a:t>
            </a:r>
          </a:p>
          <a:p>
            <a:r>
              <a:rPr lang="en-US" dirty="0" smtClean="0"/>
              <a:t>make assumptions about who is undocumented </a:t>
            </a:r>
          </a:p>
          <a:p>
            <a:r>
              <a:rPr lang="en-US" dirty="0" smtClean="0"/>
              <a:t>ask youth to self-identify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DO </a:t>
            </a:r>
          </a:p>
          <a:p>
            <a:r>
              <a:rPr lang="en-US" dirty="0" smtClean="0"/>
              <a:t>make resources and services available to all youth </a:t>
            </a:r>
          </a:p>
          <a:p>
            <a:r>
              <a:rPr lang="en-US" dirty="0" smtClean="0"/>
              <a:t>modify intake forms to be undocumented youth friendly </a:t>
            </a:r>
          </a:p>
          <a:p>
            <a:r>
              <a:rPr lang="en-US" dirty="0" smtClean="0"/>
              <a:t>identify central staff members to be the contact person on services for undocumented youth.  </a:t>
            </a:r>
          </a:p>
          <a:p>
            <a:r>
              <a:rPr lang="en-US" dirty="0" smtClean="0"/>
              <a:t>keep up to date applicable legislation, policy, college and applicable information</a:t>
            </a:r>
          </a:p>
          <a:p>
            <a:r>
              <a:rPr lang="en-US" dirty="0"/>
              <a:t>Be </a:t>
            </a:r>
            <a:r>
              <a:rPr lang="en-US" dirty="0" smtClean="0"/>
              <a:t>sensitive: </a:t>
            </a:r>
            <a:r>
              <a:rPr lang="en-US" dirty="0"/>
              <a:t>Be conscious of your language and projections </a:t>
            </a:r>
          </a:p>
          <a:p>
            <a:pPr lvl="1"/>
            <a:r>
              <a:rPr lang="en-US" dirty="0"/>
              <a:t>Illegal, alien, criminal</a:t>
            </a:r>
          </a:p>
          <a:p>
            <a:r>
              <a:rPr lang="en-US" sz="2600" dirty="0" smtClean="0"/>
              <a:t>Be encouraging: to advance their education and seek networks</a:t>
            </a:r>
            <a:endParaRPr lang="en-US" sz="2600" dirty="0"/>
          </a:p>
        </p:txBody>
      </p:sp>
      <p:pic>
        <p:nvPicPr>
          <p:cNvPr id="4" name="Picture 3" descr="http://colorlines.com/droptheiword/newimages/badge-mai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334000"/>
            <a:ext cx="18478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IDEAS at UCLA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hlinkClick r:id="rId2"/>
              </a:rPr>
              <a:t>http://ideasla.org/index/</a:t>
            </a:r>
            <a:endParaRPr lang="en-US" dirty="0" smtClean="0">
              <a:solidFill>
                <a:srgbClr val="00206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Educators For Fair Consideration</a:t>
            </a:r>
          </a:p>
          <a:p>
            <a:pPr lvl="1"/>
            <a:r>
              <a:rPr lang="en-US" dirty="0" smtClean="0">
                <a:hlinkClick r:id="rId3"/>
              </a:rPr>
              <a:t>http://e4fc.org/home.html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BC Dreamers</a:t>
            </a:r>
          </a:p>
          <a:p>
            <a:pPr lvl="1"/>
            <a:r>
              <a:rPr lang="en-US" dirty="0" smtClean="0">
                <a:hlinkClick r:id="rId4"/>
              </a:rPr>
              <a:t>http://bcdreamers.wordpress.com/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Content Placeholder 3" descr="C:\Users\Anna\Pictures\BC Dreamers Grads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0953" y="2895600"/>
            <a:ext cx="618304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95400" y="1828800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For Supporting Our </a:t>
            </a:r>
            <a:r>
              <a:rPr lang="en-US" sz="3600" dirty="0" smtClean="0">
                <a:solidFill>
                  <a:srgbClr val="C00000"/>
                </a:solidFill>
              </a:rPr>
              <a:t>BC Dreamers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198</TotalTime>
  <Words>568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BC Dreamers</vt:lpstr>
      <vt:lpstr>This Presentation Will Discuss:</vt:lpstr>
      <vt:lpstr>Who Are Our Undocumented Students?</vt:lpstr>
      <vt:lpstr>What is new for this student population?</vt:lpstr>
      <vt:lpstr>What Barriers Still Exist? </vt:lpstr>
      <vt:lpstr>What Can WE Do?</vt:lpstr>
      <vt:lpstr>More Resources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 Poetker</dc:creator>
  <cp:lastModifiedBy>margaret.head</cp:lastModifiedBy>
  <cp:revision>37</cp:revision>
  <dcterms:created xsi:type="dcterms:W3CDTF">2013-01-03T03:12:23Z</dcterms:created>
  <dcterms:modified xsi:type="dcterms:W3CDTF">2014-02-21T17:24:11Z</dcterms:modified>
</cp:coreProperties>
</file>