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84" r:id="rId4"/>
    <p:sldId id="279" r:id="rId5"/>
    <p:sldId id="298" r:id="rId6"/>
    <p:sldId id="267" r:id="rId7"/>
    <p:sldId id="288" r:id="rId8"/>
    <p:sldId id="301" r:id="rId9"/>
    <p:sldId id="293" r:id="rId10"/>
    <p:sldId id="294" r:id="rId11"/>
    <p:sldId id="287" r:id="rId12"/>
    <p:sldId id="280" r:id="rId13"/>
    <p:sldId id="291" r:id="rId14"/>
    <p:sldId id="292" r:id="rId15"/>
    <p:sldId id="296" r:id="rId16"/>
    <p:sldId id="295" r:id="rId17"/>
    <p:sldId id="303" r:id="rId18"/>
    <p:sldId id="30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4C2EF-C70D-566A-B107-148A6E2C5551}" v="8" dt="2024-04-29T11:11:11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713" autoAdjust="0"/>
  </p:normalViewPr>
  <p:slideViewPr>
    <p:cSldViewPr snapToGrid="0">
      <p:cViewPr varScale="1">
        <p:scale>
          <a:sx n="110" d="100"/>
          <a:sy n="11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c-fs001v\FASShare\BUDGET%20DEVELOPMENT\2023-2024%20Budget%20Development\Budget%20Open%20Forum%2011-27-23\Budget%20Open%20Forum%20Data%2011-27-23%20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-fs001v\FASShare\BUDGET%20DEVELOPMENT\2023-2024%20Budget%20Development\Budget%20Open%20Forum%2011-27-23\Budget%20Open%20Forum%20Data%2011-27-23%2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c-fs001v\FASShare\BUDGET%20DEVELOPMENT\2023-2024%20Budget%20Development\Budget%20Open%20Forum%2011-27-23\Budget%20Open%20Forum%20Data%2011-27-23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1400" dirty="0"/>
              <a:t>Categorical/Restricted Funding</a:t>
            </a:r>
            <a:br>
              <a:rPr lang="en-US" sz="1400" dirty="0"/>
            </a:br>
            <a:r>
              <a:rPr lang="en-US" sz="1400" dirty="0"/>
              <a:t>Adopted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'Restricted Funding-Categoricals'!$B$4</c:f>
              <c:strCache>
                <c:ptCount val="1"/>
                <c:pt idx="0">
                  <c:v>Categorical/Restricted Funding</c:v>
                </c:pt>
              </c:strCache>
            </c:strRef>
          </c:tx>
          <c:spPr>
            <a:solidFill>
              <a:srgbClr val="A32B30"/>
            </a:solidFill>
            <a:ln>
              <a:solidFill>
                <a:srgbClr val="A32B3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'Restricted Funding-Categoricals'!$A$8:$A$12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</c:strCache>
              <c:extLst/>
            </c:strRef>
          </c:cat>
          <c:val>
            <c:numRef>
              <c:f>'Restricted Funding-Categoricals'!$B$8:$B$12</c:f>
              <c:numCache>
                <c:formatCode>"$"#,##0</c:formatCode>
                <c:ptCount val="5"/>
                <c:pt idx="0">
                  <c:v>35041782</c:v>
                </c:pt>
                <c:pt idx="1">
                  <c:v>36405125</c:v>
                </c:pt>
                <c:pt idx="2">
                  <c:v>89055245</c:v>
                </c:pt>
                <c:pt idx="3">
                  <c:v>86116952</c:v>
                </c:pt>
                <c:pt idx="4">
                  <c:v>107418359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8FB-48CE-BD77-2C7D5A7D33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9610328"/>
        <c:axId val="499607704"/>
      </c:barChart>
      <c:catAx>
        <c:axId val="49961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99607704"/>
        <c:crosses val="autoZero"/>
        <c:auto val="1"/>
        <c:lblAlgn val="ctr"/>
        <c:lblOffset val="100"/>
        <c:noMultiLvlLbl val="0"/>
      </c:catAx>
      <c:valAx>
        <c:axId val="4996077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9961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65757852973574E-2"/>
          <c:y val="0.11609168807955381"/>
          <c:w val="0.90570764724967667"/>
          <c:h val="0.81089795045832025"/>
        </c:manualLayout>
      </c:layout>
      <c:lineChart>
        <c:grouping val="standard"/>
        <c:varyColors val="0"/>
        <c:ser>
          <c:idx val="0"/>
          <c:order val="1"/>
          <c:marker>
            <c:symbol val="circle"/>
            <c:size val="5"/>
            <c:spPr>
              <a:solidFill>
                <a:srgbClr val="C00000"/>
              </a:solidFill>
              <a:ln w="3175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87317006019873E-2"/>
                  <c:y val="-3.39470048940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52-4333-8630-55E85EFA6B95}"/>
                </c:ext>
              </c:extLst>
            </c:dLbl>
            <c:dLbl>
              <c:idx val="2"/>
              <c:layout>
                <c:manualLayout>
                  <c:x val="1.5878951874146515E-3"/>
                  <c:y val="-1.584193561723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52-4333-8630-55E85EFA6B95}"/>
                </c:ext>
              </c:extLst>
            </c:dLbl>
            <c:dLbl>
              <c:idx val="3"/>
              <c:layout>
                <c:manualLayout>
                  <c:x val="-7.9394759370738401E-3"/>
                  <c:y val="-3.168387123446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52-4333-8630-55E85EFA6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'50% Ratio'!$A$18:$A$22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
BUDGET</c:v>
                </c:pt>
                <c:pt idx="4">
                  <c:v>2023-24
BUDGET</c:v>
                </c:pt>
              </c:strCache>
            </c:strRef>
          </c:cat>
          <c:val>
            <c:numRef>
              <c:f>'50% Ratio'!$B$18:$B$22</c:f>
              <c:numCache>
                <c:formatCode>0.00%</c:formatCode>
                <c:ptCount val="5"/>
                <c:pt idx="0">
                  <c:v>0.67249999999999999</c:v>
                </c:pt>
                <c:pt idx="1">
                  <c:v>0.67520000000000002</c:v>
                </c:pt>
                <c:pt idx="2">
                  <c:v>0.64029999999999998</c:v>
                </c:pt>
                <c:pt idx="3">
                  <c:v>0.61950000000000005</c:v>
                </c:pt>
                <c:pt idx="4">
                  <c:v>0.61519999999999997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2-4333-8630-55E85EFA6B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0367496"/>
        <c:axId val="220369136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dLbls>
                  <c:dLbl>
                    <c:idx val="0"/>
                    <c:layout>
                      <c:manualLayout>
                        <c:x val="-4.4461065247613528E-2"/>
                        <c:y val="-3.884766210487038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D752-4333-8630-55E85EFA6B95}"/>
                      </c:ext>
                    </c:extLst>
                  </c:dLbl>
                  <c:dLbl>
                    <c:idx val="1"/>
                    <c:layout>
                      <c:manualLayout>
                        <c:x val="-5.0812645997272574E-2"/>
                        <c:y val="-4.127564098642472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D752-4333-8630-55E85EFA6B95}"/>
                      </c:ext>
                    </c:extLst>
                  </c:dLbl>
                  <c:dLbl>
                    <c:idx val="2"/>
                    <c:layout>
                      <c:manualLayout>
                        <c:x val="-5.0812645997272629E-2"/>
                        <c:y val="-4.12756409864247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D752-4333-8630-55E85EFA6B95}"/>
                      </c:ext>
                    </c:extLst>
                  </c:dLbl>
                  <c:dLbl>
                    <c:idx val="3"/>
                    <c:layout>
                      <c:manualLayout>
                        <c:x val="-5.0812645997272574E-2"/>
                        <c:y val="-3.88476621048703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D752-4333-8630-55E85EFA6B95}"/>
                      </c:ext>
                    </c:extLst>
                  </c:dLbl>
                  <c:dLbl>
                    <c:idx val="4"/>
                    <c:layout>
                      <c:manualLayout>
                        <c:x val="-5.3988436372102225E-2"/>
                        <c:y val="-4.855957763108791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D752-4333-8630-55E85EFA6B9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'50% Ratio'!$A$18:$A$22</c15:sqref>
                        </c15:formulaRef>
                      </c:ext>
                    </c:extLst>
                    <c:strCache>
                      <c:ptCount val="5"/>
                      <c:pt idx="0">
                        <c:v>2019-20</c:v>
                      </c:pt>
                      <c:pt idx="1">
                        <c:v>2020-21</c:v>
                      </c:pt>
                      <c:pt idx="2">
                        <c:v>2021-22</c:v>
                      </c:pt>
                      <c:pt idx="3">
                        <c:v>2022-23
BUDGET</c:v>
                      </c:pt>
                      <c:pt idx="4">
                        <c:v>2023-24
BUDGET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'50% Ratio'!$B$13:$B$17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0.6532</c:v>
                      </c:pt>
                      <c:pt idx="1">
                        <c:v>0.65710000000000002</c:v>
                      </c:pt>
                      <c:pt idx="2">
                        <c:v>0.66900000000000004</c:v>
                      </c:pt>
                      <c:pt idx="3">
                        <c:v>0.67559999999999998</c:v>
                      </c:pt>
                      <c:pt idx="4">
                        <c:v>0.67149999999999999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D752-4333-8630-55E85EFA6B95}"/>
                  </c:ext>
                </c:extLst>
              </c15:ser>
            </c15:filteredLineSeries>
          </c:ext>
        </c:extLst>
      </c:lineChart>
      <c:catAx>
        <c:axId val="22036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20369136"/>
        <c:crosses val="autoZero"/>
        <c:auto val="1"/>
        <c:lblAlgn val="ctr"/>
        <c:lblOffset val="100"/>
        <c:noMultiLvlLbl val="0"/>
      </c:catAx>
      <c:valAx>
        <c:axId val="22036913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20367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b="1"/>
              <a:t>Reserve  Account  GU 7910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Reserves!$A$19</c:f>
              <c:strCache>
                <c:ptCount val="1"/>
                <c:pt idx="0">
                  <c:v>Adopted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Reserves!$C$18:$G$18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  <c:extLst/>
            </c:strRef>
          </c:cat>
          <c:val>
            <c:numRef>
              <c:f>Reserves!$C$19:$G$19</c:f>
              <c:numCache>
                <c:formatCode>#,##0</c:formatCode>
                <c:ptCount val="5"/>
                <c:pt idx="0">
                  <c:v>16193053</c:v>
                </c:pt>
                <c:pt idx="1">
                  <c:v>20178062</c:v>
                </c:pt>
                <c:pt idx="2">
                  <c:v>24432864</c:v>
                </c:pt>
                <c:pt idx="3">
                  <c:v>35385287</c:v>
                </c:pt>
                <c:pt idx="4">
                  <c:v>40924539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16-49F2-AAFE-145C569124D5}"/>
            </c:ext>
          </c:extLst>
        </c:ser>
        <c:ser>
          <c:idx val="2"/>
          <c:order val="1"/>
          <c:tx>
            <c:strRef>
              <c:f>Reserves!$A$21</c:f>
              <c:strCache>
                <c:ptCount val="1"/>
                <c:pt idx="0">
                  <c:v>5% Minimum Required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/>
          </c:spPr>
          <c:invertIfNegative val="0"/>
          <c:trendline>
            <c:spPr>
              <a:ln w="28575" cap="rnd">
                <a:solidFill>
                  <a:srgbClr val="A32B3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Reserves!$C$18:$G$18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  <c:extLst/>
            </c:strRef>
          </c:cat>
          <c:val>
            <c:numRef>
              <c:f>Reserves!$C$21:$G$21</c:f>
              <c:numCache>
                <c:formatCode>#,##0</c:formatCode>
                <c:ptCount val="5"/>
                <c:pt idx="0">
                  <c:v>6367001.1000000006</c:v>
                </c:pt>
                <c:pt idx="1">
                  <c:v>6843186.2000000002</c:v>
                </c:pt>
                <c:pt idx="2">
                  <c:v>7737952.0500000007</c:v>
                </c:pt>
                <c:pt idx="3">
                  <c:v>9705221.75</c:v>
                </c:pt>
                <c:pt idx="4">
                  <c:v>10525642.5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D16-49F2-AAFE-145C56912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08240"/>
        <c:axId val="178908632"/>
      </c:barChart>
      <c:catAx>
        <c:axId val="1789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78908632"/>
        <c:crosses val="autoZero"/>
        <c:auto val="1"/>
        <c:lblAlgn val="ctr"/>
        <c:lblOffset val="100"/>
        <c:noMultiLvlLbl val="0"/>
      </c:catAx>
      <c:valAx>
        <c:axId val="17890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7890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0.2281</cdr:x>
      <cdr:y>0.16467</cdr:y>
    </cdr:from>
    <cdr:to>
      <cdr:x>0.67728</cdr:x>
      <cdr:y>0.66354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E0C91019-728B-08B6-50D5-988A488D45AE}"/>
            </a:ext>
          </a:extLst>
        </cdr:cNvPr>
        <cdr:cNvGrpSpPr/>
      </cdr:nvGrpSpPr>
      <cdr:grpSpPr>
        <a:xfrm xmlns:a="http://schemas.openxmlformats.org/drawingml/2006/main">
          <a:off x="2381622" y="917134"/>
          <a:ext cx="4689949" cy="2778470"/>
          <a:chOff x="1540318" y="639941"/>
          <a:chExt cx="2823770" cy="1938708"/>
        </a:xfrm>
      </cdr:grpSpPr>
      <cdr:sp macro="" textlink="">
        <cdr:nvSpPr>
          <cdr:cNvPr id="4" name="Text Box 1367"/>
          <cdr:cNvSpPr txBox="1"/>
        </cdr:nvSpPr>
        <cdr:spPr>
          <a:xfrm xmlns:a="http://schemas.openxmlformats.org/drawingml/2006/main">
            <a:off x="1540318" y="2040216"/>
            <a:ext cx="686800" cy="53843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6350">
            <a:noFill/>
          </a:ln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/>
          <a:p xmlns:a="http://schemas.openxmlformats.org/drawingml/2006/main"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3.89%</a:t>
            </a:r>
            <a:br>
              <a:rPr lang="en-US" sz="1200" b="1" dirty="0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</a:br>
            <a:r>
              <a:rPr lang="en-US" sz="1200" b="1" dirty="0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Growth</a:t>
            </a:r>
            <a:endParaRPr lang="en-US" sz="2400" dirty="0">
              <a:solidFill>
                <a:srgbClr val="414751"/>
              </a:solidFill>
              <a:effectLst/>
              <a:latin typeface="Garamond" panose="02020404030301010803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</cdr:txBody>
      </cdr:sp>
      <cdr:sp macro="" textlink="">
        <cdr:nvSpPr>
          <cdr:cNvPr id="5" name="Text Box 1368"/>
          <cdr:cNvSpPr txBox="1"/>
        </cdr:nvSpPr>
        <cdr:spPr>
          <a:xfrm xmlns:a="http://schemas.openxmlformats.org/drawingml/2006/main">
            <a:off x="2525476" y="1567382"/>
            <a:ext cx="686800" cy="53839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6350">
            <a:noFill/>
          </a:ln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/>
          <a:p xmlns:a="http://schemas.openxmlformats.org/drawingml/2006/main"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144.62%</a:t>
            </a:r>
            <a:br>
              <a:rPr lang="en-US" sz="1200" b="1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</a:br>
            <a:r>
              <a:rPr lang="en-US" sz="1200" b="1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Growth</a:t>
            </a:r>
            <a:endParaRPr lang="en-US" sz="2400">
              <a:solidFill>
                <a:srgbClr val="414751"/>
              </a:solidFill>
              <a:effectLst/>
              <a:latin typeface="Garamond" panose="02020404030301010803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</cdr:txBody>
      </cdr:sp>
      <cdr:sp macro="" textlink="">
        <cdr:nvSpPr>
          <cdr:cNvPr id="6" name="Text Box 1369"/>
          <cdr:cNvSpPr txBox="1"/>
        </cdr:nvSpPr>
        <cdr:spPr>
          <a:xfrm xmlns:a="http://schemas.openxmlformats.org/drawingml/2006/main">
            <a:off x="3677351" y="639941"/>
            <a:ext cx="686737" cy="53839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6350">
            <a:noFill/>
          </a:ln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/>
          <a:p xmlns:a="http://schemas.openxmlformats.org/drawingml/2006/main"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-3.30%</a:t>
            </a:r>
            <a:br>
              <a:rPr lang="en-US" sz="1200" b="1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</a:br>
            <a:r>
              <a:rPr lang="en-US" sz="1200" b="1">
                <a:solidFill>
                  <a:srgbClr val="A32B30"/>
                </a:solidFill>
                <a:effectLst/>
                <a:latin typeface="Cambria" panose="02040503050406030204" pitchFamily="18" charset="0"/>
                <a:ea typeface="Century Schoolbook" panose="02040604050505020304" pitchFamily="18" charset="0"/>
                <a:cs typeface="Century Schoolbook" panose="02040604050505020304" pitchFamily="18" charset="0"/>
              </a:rPr>
              <a:t>Growth</a:t>
            </a:r>
            <a:endParaRPr lang="en-US" sz="2400">
              <a:solidFill>
                <a:srgbClr val="414751"/>
              </a:solidFill>
              <a:effectLst/>
              <a:latin typeface="Garamond" panose="02020404030301010803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A73265-96D0-4C1A-B658-ADE49D54EAA9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79685-6D91-46E0-8CC3-01F8DA1E54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3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51DB-A183-4C63-9CA1-EDA97216ED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7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0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15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A51DB-A183-4C63-9CA1-EDA97216E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8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75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7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E7F37-9EDA-CBC3-0D5D-C35E120B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719D9-DAD5-DA26-16D6-533EC1380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65955-99A3-FDD7-6E7D-36F698AF9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D32CE-0DE2-C617-76BF-8B71955D5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33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7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51DB-A183-4C63-9CA1-EDA97216ED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3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51DB-A183-4C63-9CA1-EDA97216ED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9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7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6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6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9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4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0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6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1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3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4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2A45-B969-414A-92A9-319719EA67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about/administration/finance-and-administrative-services/budge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42900"/>
            <a:ext cx="9829800" cy="6172200"/>
          </a:xfrm>
        </p:spPr>
        <p:txBody>
          <a:bodyPr anchor="t" anchorCtr="0">
            <a:noAutofit/>
          </a:bodyPr>
          <a:lstStyle/>
          <a:p>
            <a:pPr algn="ctr">
              <a:defRPr/>
            </a:pPr>
            <a:br>
              <a:rPr lang="en-US" sz="3600" b="1" cap="small" dirty="0">
                <a:solidFill>
                  <a:srgbClr val="C00000"/>
                </a:solidFill>
              </a:rPr>
            </a:br>
            <a:br>
              <a:rPr lang="en-US" sz="3600" b="1" cap="small" dirty="0">
                <a:solidFill>
                  <a:srgbClr val="C00000"/>
                </a:solidFill>
              </a:rPr>
            </a:b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Bakersfield College</a:t>
            </a:r>
            <a:b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</a:b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All Campus Budget Forum</a:t>
            </a:r>
            <a:br>
              <a:rPr lang="en-US" sz="4000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</a:br>
            <a:r>
              <a:rPr lang="en-US" sz="2400" cap="small" dirty="0">
                <a:latin typeface="Copperplate Gothic Bold" panose="020E0705020206020404" pitchFamily="34" charset="0"/>
              </a:rPr>
              <a:t>April 29, 2024</a:t>
            </a:r>
            <a:br>
              <a:rPr lang="en-US" sz="2400" cap="small" dirty="0">
                <a:solidFill>
                  <a:schemeClr val="accent6">
                    <a:lumMod val="50000"/>
                  </a:schemeClr>
                </a:solidFill>
                <a:latin typeface="Copperplate Gothic Bold" panose="020E0705020206020404" pitchFamily="34" charset="0"/>
              </a:rPr>
            </a:br>
            <a:br>
              <a:rPr lang="en-US" sz="4000" cap="small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4000" cap="small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1800" cap="small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1800" cap="smal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presented by </a:t>
            </a:r>
            <a:br>
              <a:rPr lang="en-US" sz="1800" cap="small" dirty="0">
                <a:latin typeface="Copperplate Gothic Bold" panose="020E0705020206020404" pitchFamily="34" charset="0"/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Jerry </a:t>
            </a:r>
            <a:r>
              <a:rPr lang="en-US" sz="1800" cap="small" dirty="0" err="1">
                <a:latin typeface="Copperplate Gothic Bold" panose="020E0705020206020404" pitchFamily="34" charset="0"/>
              </a:rPr>
              <a:t>Fliger</a:t>
            </a:r>
            <a:r>
              <a:rPr lang="en-US" sz="1800" cap="small" dirty="0">
                <a:latin typeface="Copperplate Gothic Bold" panose="020E0705020206020404" pitchFamily="34" charset="0"/>
              </a:rPr>
              <a:t>, President </a:t>
            </a:r>
            <a:br>
              <a:rPr lang="en-US" sz="1800" cap="small" dirty="0">
                <a:latin typeface="Copperplate Gothic Bold" panose="020E0705020206020404" pitchFamily="34" charset="0"/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Calvin Yu, Vice President, Finance and Administrative Services</a:t>
            </a:r>
            <a:br>
              <a:rPr lang="en-US" sz="1800" cap="small" dirty="0">
                <a:latin typeface="Copperplate Gothic Bold" panose="020E0705020206020404" pitchFamily="34" charset="0"/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Erica Menchaca, Academic Senate President</a:t>
            </a:r>
            <a:endParaRPr lang="en-US" sz="24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01DF5-5D91-47E9-99DB-037A4699B78D}" type="slidenum">
              <a:rPr lang="en-US" smtClean="0">
                <a:solidFill>
                  <a:schemeClr val="bg2"/>
                </a:solidFill>
                <a:latin typeface="Cambria" panose="02040503050406030204" pitchFamily="18" charset="0"/>
              </a:rPr>
              <a:pPr>
                <a:defRPr/>
              </a:pPr>
              <a:t>1</a:t>
            </a:fld>
            <a:endParaRPr lang="en-US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2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50% Ratio</a:t>
            </a:r>
            <a:b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</a:br>
            <a:r>
              <a:rPr lang="en-US" sz="2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Historical Review of BC’s 50% Ratio **</a:t>
            </a:r>
            <a:endParaRPr lang="en-US" sz="4000" b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9715" y="6562270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libri"/>
                <a:cs typeface="Times New Roman"/>
              </a:rPr>
              <a:t>**Ratios are before the District Office Chargeback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597846"/>
              </p:ext>
            </p:extLst>
          </p:nvPr>
        </p:nvGraphicFramePr>
        <p:xfrm>
          <a:off x="2096995" y="1089081"/>
          <a:ext cx="7998009" cy="56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BEAA9B-73AA-4F79-BF9E-BA64A196A515}"/>
              </a:ext>
            </a:extLst>
          </p:cNvPr>
          <p:cNvSpPr txBox="1"/>
          <p:nvPr/>
        </p:nvSpPr>
        <p:spPr>
          <a:xfrm>
            <a:off x="7441324" y="6400800"/>
            <a:ext cx="75674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951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62B225-7D7E-44C0-9EED-8A9D5225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387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BC BUDGET SCHEDULE</a:t>
            </a:r>
            <a:br>
              <a:rPr lang="en-US" sz="24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</a:br>
            <a:r>
              <a:rPr lang="en-US" sz="2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October 2023-June 2024</a:t>
            </a:r>
            <a:endParaRPr lang="en-US" sz="2400" b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7DD63A-E50B-7FF6-1587-CD3CE1547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47496"/>
              </p:ext>
            </p:extLst>
          </p:nvPr>
        </p:nvGraphicFramePr>
        <p:xfrm>
          <a:off x="290079" y="658089"/>
          <a:ext cx="11535405" cy="5940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921">
                  <a:extLst>
                    <a:ext uri="{9D8B030D-6E8A-4147-A177-3AD203B41FA5}">
                      <a16:colId xmlns:a16="http://schemas.microsoft.com/office/drawing/2014/main" val="1666098947"/>
                    </a:ext>
                  </a:extLst>
                </a:gridCol>
                <a:gridCol w="426512">
                  <a:extLst>
                    <a:ext uri="{9D8B030D-6E8A-4147-A177-3AD203B41FA5}">
                      <a16:colId xmlns:a16="http://schemas.microsoft.com/office/drawing/2014/main" val="1519336708"/>
                    </a:ext>
                  </a:extLst>
                </a:gridCol>
                <a:gridCol w="436670">
                  <a:extLst>
                    <a:ext uri="{9D8B030D-6E8A-4147-A177-3AD203B41FA5}">
                      <a16:colId xmlns:a16="http://schemas.microsoft.com/office/drawing/2014/main" val="2432026333"/>
                    </a:ext>
                  </a:extLst>
                </a:gridCol>
                <a:gridCol w="456977">
                  <a:extLst>
                    <a:ext uri="{9D8B030D-6E8A-4147-A177-3AD203B41FA5}">
                      <a16:colId xmlns:a16="http://schemas.microsoft.com/office/drawing/2014/main" val="2029908031"/>
                    </a:ext>
                  </a:extLst>
                </a:gridCol>
                <a:gridCol w="1014629">
                  <a:extLst>
                    <a:ext uri="{9D8B030D-6E8A-4147-A177-3AD203B41FA5}">
                      <a16:colId xmlns:a16="http://schemas.microsoft.com/office/drawing/2014/main" val="3461456241"/>
                    </a:ext>
                  </a:extLst>
                </a:gridCol>
                <a:gridCol w="6628850">
                  <a:extLst>
                    <a:ext uri="{9D8B030D-6E8A-4147-A177-3AD203B41FA5}">
                      <a16:colId xmlns:a16="http://schemas.microsoft.com/office/drawing/2014/main" val="3694100439"/>
                    </a:ext>
                  </a:extLst>
                </a:gridCol>
                <a:gridCol w="1299846">
                  <a:extLst>
                    <a:ext uri="{9D8B030D-6E8A-4147-A177-3AD203B41FA5}">
                      <a16:colId xmlns:a16="http://schemas.microsoft.com/office/drawing/2014/main" val="2188120610"/>
                    </a:ext>
                  </a:extLst>
                </a:gridCol>
              </a:tblGrid>
              <a:tr h="31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FY24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FY25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 </a:t>
                      </a:r>
                      <a:b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82351"/>
                  </a:ext>
                </a:extLst>
              </a:tr>
              <a:tr h="3719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10/11/2023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FY25 Program Review Budget forms for GU001 Non-Labor Budgets to Budget Managers.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04808"/>
                  </a:ext>
                </a:extLst>
              </a:tr>
              <a:tr h="29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10/31/2023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 for FY25 Program Review Budget forms for GU001 Non- Labor Budgets.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Managers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42303"/>
                  </a:ext>
                </a:extLst>
              </a:tr>
              <a:tr h="299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</a:t>
                      </a:r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Compile FY25 Program Review Budget forms for GU001 Non-Labor Budgets.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736259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</a:t>
                      </a:r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FY25 Program Review Budget forms for GU001 Non-Labor Budgets for Executive Team review.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58537"/>
                  </a:ext>
                </a:extLst>
              </a:tr>
              <a:tr h="197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</a:t>
                      </a:r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FY25 Labor Budgets.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609255"/>
                  </a:ext>
                </a:extLst>
              </a:tr>
              <a:tr h="29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</a:t>
                      </a:r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 review of FY25 GU001 Non-Labor Budgets.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507010"/>
                  </a:ext>
                </a:extLst>
              </a:tr>
              <a:tr h="2955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b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Updates to FY25 GU001 Non-Labor Budgets from Executive Team.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22913"/>
                  </a:ext>
                </a:extLst>
              </a:tr>
              <a:tr h="291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b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Org Codes and Approval Queues for FY25.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966099"/>
                  </a:ext>
                </a:extLst>
              </a:tr>
              <a:tr h="279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March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 review of FY25 Labor Budgets.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552862"/>
                  </a:ext>
                </a:extLst>
              </a:tr>
              <a:tr h="279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March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FY25 Restricted Funding Budget forms.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192829"/>
                  </a:ext>
                </a:extLst>
              </a:tr>
              <a:tr h="2955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4/1/2024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FY25 Restricted Funding Budget forms to Budget Managers.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92620"/>
                  </a:ext>
                </a:extLst>
              </a:tr>
              <a:tr h="291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4/19/2023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 for FY25 Restricted Funding Budget forms.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98413"/>
                  </a:ext>
                </a:extLst>
              </a:tr>
              <a:tr h="387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April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Compile FY25 Labor Budgets, GU001 Non-Labor Budgets, Restricted Funding Budgets for Tentative Budget upload.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43300"/>
                  </a:ext>
                </a:extLst>
              </a:tr>
              <a:tr h="1970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Early May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Activate/Cancel/Freeze FY25 positions.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743909"/>
                  </a:ext>
                </a:extLst>
              </a:tr>
              <a:tr h="387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Early May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FY25 Tentative Budget upload. </a:t>
                      </a:r>
                    </a:p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CHANGES TO FY25 BUDGETS UNTIL NEW FY 7/1/24.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Office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64691"/>
                  </a:ext>
                </a:extLst>
              </a:tr>
              <a:tr h="304806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 May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Governors May Revise Issued. </a:t>
                      </a: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726608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2024</a:t>
                      </a:r>
                    </a:p>
                  </a:txBody>
                  <a:tcPr marL="3260" marR="3260" marT="32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6/13/2024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0"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Approval of FY25 Tentative Budget. </a:t>
                      </a:r>
                    </a:p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CHANGES TO FY25 BUDGETS UNTIL NEW FY 7/1/24.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260" marT="32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2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All Campus Budget Forum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152678" y="4940403"/>
            <a:ext cx="3365621" cy="1005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Erica Menchaca</a:t>
            </a: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Academic Senate President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B65AC-228E-44D2-A832-E1F63B16E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58" y="1923393"/>
            <a:ext cx="2445160" cy="36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19B5C77-74A4-4692-ACF3-BB0598935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066059"/>
              </p:ext>
            </p:extLst>
          </p:nvPr>
        </p:nvGraphicFramePr>
        <p:xfrm>
          <a:off x="124691" y="124691"/>
          <a:ext cx="11939153" cy="657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72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4345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BC Spring 2024 FTES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739" y="6550961"/>
            <a:ext cx="334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From KCCD Institutional Research Email 4/18/24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A432A-0EF7-DD0C-16D3-533DA8067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2038350"/>
            <a:ext cx="83343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7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E518F-BD69-E126-5B87-38B32358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AF638A-DD67-ACEC-72A6-D640CFF7A573}"/>
              </a:ext>
            </a:extLst>
          </p:cNvPr>
          <p:cNvSpPr txBox="1">
            <a:spLocks/>
          </p:cNvSpPr>
          <p:nvPr/>
        </p:nvSpPr>
        <p:spPr>
          <a:xfrm>
            <a:off x="84345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BC Summer 2024/Fall 2024 FTES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4D279-22FF-18BA-5C91-58A69B6AA715}"/>
              </a:ext>
            </a:extLst>
          </p:cNvPr>
          <p:cNvSpPr txBox="1"/>
          <p:nvPr/>
        </p:nvSpPr>
        <p:spPr>
          <a:xfrm>
            <a:off x="571739" y="6550961"/>
            <a:ext cx="334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From KCCD Institutional Research Email 4/18/24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47F0A-65A3-A855-D228-F3A759C4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316915"/>
            <a:ext cx="8872488" cy="2566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53FF17-E4B0-E101-4DCC-24D8BEBFF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703" y="3841379"/>
            <a:ext cx="8872487" cy="26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E6ED3-E325-D7AE-DBF6-62C528357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5"/>
          <a:stretch/>
        </p:blipFill>
        <p:spPr>
          <a:xfrm>
            <a:off x="5957661" y="466725"/>
            <a:ext cx="6051776" cy="59245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40E3BC-C81D-4333-AE61-30A31CF41F10}"/>
              </a:ext>
            </a:extLst>
          </p:cNvPr>
          <p:cNvSpPr txBox="1">
            <a:spLocks/>
          </p:cNvSpPr>
          <p:nvPr/>
        </p:nvSpPr>
        <p:spPr>
          <a:xfrm>
            <a:off x="0" y="987202"/>
            <a:ext cx="5773057" cy="1115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Thank You!</a:t>
            </a:r>
          </a:p>
          <a:p>
            <a:pPr algn="ctr"/>
            <a:endParaRPr lang="en-US" sz="2800" b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algn="ctr"/>
            <a:endParaRPr lang="en-US" sz="4000" b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Budget Committee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5DC13-6F5C-412D-8EC7-B607A5B25036}"/>
              </a:ext>
            </a:extLst>
          </p:cNvPr>
          <p:cNvSpPr txBox="1">
            <a:spLocks/>
          </p:cNvSpPr>
          <p:nvPr/>
        </p:nvSpPr>
        <p:spPr>
          <a:xfrm>
            <a:off x="379979" y="2932248"/>
            <a:ext cx="5013098" cy="3167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Steven Holmes, Faculty Co-chair</a:t>
            </a:r>
          </a:p>
          <a:p>
            <a:pPr marL="0" indent="0">
              <a:buNone/>
            </a:pPr>
            <a:r>
              <a:rPr lang="en-US" sz="1600" dirty="0"/>
              <a:t>Victor Crosthwaite, Classified Co-chair</a:t>
            </a:r>
          </a:p>
          <a:p>
            <a:pPr marL="0" indent="0">
              <a:buNone/>
            </a:pPr>
            <a:r>
              <a:rPr lang="en-US" sz="1600" dirty="0"/>
              <a:t>Calvin Yu, Admin Co-chair</a:t>
            </a:r>
          </a:p>
          <a:p>
            <a:pPr marL="0" indent="0">
              <a:buNone/>
            </a:pPr>
            <a:r>
              <a:rPr lang="en-US" sz="1600" dirty="0"/>
              <a:t>Dr. Jerry Fliger</a:t>
            </a:r>
          </a:p>
          <a:p>
            <a:pPr marL="0" indent="0">
              <a:buNone/>
            </a:pPr>
            <a:r>
              <a:rPr lang="en-US" sz="1600" dirty="0"/>
              <a:t>Billie Jo Rice</a:t>
            </a:r>
          </a:p>
          <a:p>
            <a:pPr marL="0" indent="0">
              <a:buNone/>
            </a:pPr>
            <a:r>
              <a:rPr lang="en-US" sz="1600" dirty="0"/>
              <a:t>Imelda Simos-Valdez</a:t>
            </a:r>
          </a:p>
          <a:p>
            <a:pPr marL="0" indent="0">
              <a:buNone/>
            </a:pPr>
            <a:r>
              <a:rPr lang="en-US" sz="1600" dirty="0"/>
              <a:t>Erica Menchaca</a:t>
            </a:r>
          </a:p>
          <a:p>
            <a:pPr marL="0" indent="0">
              <a:buNone/>
            </a:pPr>
            <a:r>
              <a:rPr lang="en-US" sz="1600" dirty="0"/>
              <a:t>Reggie Bolton</a:t>
            </a:r>
          </a:p>
          <a:p>
            <a:pPr marL="0" indent="0">
              <a:buNone/>
            </a:pPr>
            <a:r>
              <a:rPr lang="en-US" sz="1600" dirty="0"/>
              <a:t>Somaly Boles</a:t>
            </a:r>
          </a:p>
          <a:p>
            <a:pPr marL="0" indent="0">
              <a:buNone/>
            </a:pPr>
            <a:r>
              <a:rPr lang="en-US" sz="1600" dirty="0"/>
              <a:t>Cristal Rios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26BCCC-BA1C-4EE7-8D0E-B4D9DBDA4296}"/>
              </a:ext>
            </a:extLst>
          </p:cNvPr>
          <p:cNvSpPr txBox="1">
            <a:spLocks/>
          </p:cNvSpPr>
          <p:nvPr/>
        </p:nvSpPr>
        <p:spPr>
          <a:xfrm>
            <a:off x="3970451" y="2932247"/>
            <a:ext cx="5013098" cy="3167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Jacob </a:t>
            </a:r>
            <a:r>
              <a:rPr lang="en-US" sz="1600" dirty="0" err="1"/>
              <a:t>Palmbach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John </a:t>
            </a:r>
            <a:r>
              <a:rPr lang="en-US" sz="1600" dirty="0" err="1"/>
              <a:t>Gerhold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LeAnn Riley</a:t>
            </a:r>
          </a:p>
          <a:p>
            <a:pPr marL="0" indent="0">
              <a:buNone/>
            </a:pPr>
            <a:r>
              <a:rPr lang="en-US" sz="1600" dirty="0"/>
              <a:t>Gilbert </a:t>
            </a:r>
            <a:r>
              <a:rPr lang="en-US" sz="1600" dirty="0" err="1"/>
              <a:t>Ayuk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Kyungjin Menjivar</a:t>
            </a:r>
          </a:p>
          <a:p>
            <a:pPr marL="0" indent="0">
              <a:buNone/>
            </a:pPr>
            <a:r>
              <a:rPr lang="en-US" sz="1600" dirty="0"/>
              <a:t>Tim </a:t>
            </a:r>
            <a:r>
              <a:rPr lang="en-US" sz="1600" dirty="0" err="1"/>
              <a:t>Bohan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Kimberly Nickell</a:t>
            </a:r>
          </a:p>
          <a:p>
            <a:pPr marL="0" indent="0">
              <a:buNone/>
            </a:pPr>
            <a:r>
              <a:rPr lang="en-US" sz="1600" dirty="0"/>
              <a:t>Jessalyn Choate</a:t>
            </a:r>
          </a:p>
          <a:p>
            <a:pPr marL="0" indent="0">
              <a:buNone/>
            </a:pPr>
            <a:r>
              <a:rPr lang="en-US" sz="1600" dirty="0"/>
              <a:t>Angela Williams</a:t>
            </a:r>
          </a:p>
          <a:p>
            <a:pPr marL="0" indent="0">
              <a:buNone/>
            </a:pPr>
            <a:r>
              <a:rPr lang="en-US" sz="1600" dirty="0"/>
              <a:t>Jo Ellen Barnes</a:t>
            </a:r>
          </a:p>
        </p:txBody>
      </p:sp>
    </p:spTree>
    <p:extLst>
      <p:ext uri="{BB962C8B-B14F-4D97-AF65-F5344CB8AC3E}">
        <p14:creationId xmlns:p14="http://schemas.microsoft.com/office/powerpoint/2010/main" val="379542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A Short 10 years…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29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Cambria" panose="02040503050406030204" pitchFamily="18" charset="0"/>
              </a:rPr>
              <a:t>March 2014 – March 2024:</a:t>
            </a: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</a:rPr>
              <a:t>	CPI Change: $1.00 –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</a:rPr>
              <a:t>$1.32</a:t>
            </a:r>
          </a:p>
          <a:p>
            <a:pPr marL="0" indent="0">
              <a:buNone/>
            </a:pPr>
            <a:endParaRPr lang="en-US" sz="800" dirty="0">
              <a:latin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</a:rPr>
              <a:t>2014: 12,322 FTES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</a:rPr>
              <a:t>2024: 18,348 FTES (+49%)</a:t>
            </a:r>
          </a:p>
          <a:p>
            <a:endParaRPr lang="en-US" sz="800" dirty="0">
              <a:latin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</a:rPr>
              <a:t>2014 FTES funding rate: $4,564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</a:rPr>
              <a:t>2024 FTES funding rate: $9,732 (+113%)</a:t>
            </a:r>
          </a:p>
          <a:p>
            <a:endParaRPr lang="en-US" sz="800" dirty="0">
              <a:latin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</a:rPr>
              <a:t>2014 </a:t>
            </a:r>
            <a:r>
              <a:rPr lang="en-US" sz="2200" dirty="0" err="1">
                <a:latin typeface="Cambria" panose="02040503050406030204" pitchFamily="18" charset="0"/>
              </a:rPr>
              <a:t>Labor+Benefits</a:t>
            </a:r>
            <a:r>
              <a:rPr lang="en-US" sz="2200" dirty="0">
                <a:latin typeface="Cambria" panose="02040503050406030204" pitchFamily="18" charset="0"/>
              </a:rPr>
              <a:t> GUI proportion: 67.9%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</a:rPr>
              <a:t>2024 </a:t>
            </a:r>
            <a:r>
              <a:rPr lang="en-US" sz="2200" dirty="0" err="1">
                <a:solidFill>
                  <a:srgbClr val="FF0000"/>
                </a:solidFill>
                <a:latin typeface="Cambria" panose="02040503050406030204" pitchFamily="18" charset="0"/>
              </a:rPr>
              <a:t>Labor+Benefits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</a:rPr>
              <a:t> GUI proportion: 80.4% (+18.4%)</a:t>
            </a:r>
          </a:p>
          <a:p>
            <a:endParaRPr lang="en-US" sz="800" dirty="0">
              <a:latin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</a:rPr>
              <a:t>2014 Total GUI Budget: $54.2M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</a:rPr>
              <a:t>2024 Total GUI Budget: $139.0M (+156%)</a:t>
            </a:r>
          </a:p>
          <a:p>
            <a:pPr lvl="1"/>
            <a:endParaRPr lang="en-US" sz="1800" dirty="0">
              <a:latin typeface="Cambria" panose="02040503050406030204" pitchFamily="18" charset="0"/>
            </a:endParaRPr>
          </a:p>
          <a:p>
            <a:pPr lvl="1"/>
            <a:endParaRPr lang="en-US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E6ED3-E325-D7AE-DBF6-62C528357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5"/>
          <a:stretch/>
        </p:blipFill>
        <p:spPr>
          <a:xfrm>
            <a:off x="5957661" y="466725"/>
            <a:ext cx="6051776" cy="59245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40E3BC-C81D-4333-AE61-30A31CF41F10}"/>
              </a:ext>
            </a:extLst>
          </p:cNvPr>
          <p:cNvSpPr txBox="1">
            <a:spLocks/>
          </p:cNvSpPr>
          <p:nvPr/>
        </p:nvSpPr>
        <p:spPr>
          <a:xfrm>
            <a:off x="0" y="987202"/>
            <a:ext cx="5773057" cy="1115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Thank You!</a:t>
            </a:r>
          </a:p>
          <a:p>
            <a:pPr algn="ctr"/>
            <a:endParaRPr lang="en-US" sz="2800" b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algn="ctr"/>
            <a:endParaRPr lang="en-US" sz="4000" b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Budget Committee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5DC13-6F5C-412D-8EC7-B607A5B25036}"/>
              </a:ext>
            </a:extLst>
          </p:cNvPr>
          <p:cNvSpPr txBox="1">
            <a:spLocks/>
          </p:cNvSpPr>
          <p:nvPr/>
        </p:nvSpPr>
        <p:spPr>
          <a:xfrm>
            <a:off x="379979" y="2932248"/>
            <a:ext cx="5013098" cy="3167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Steven Holmes, Faculty Co-chair</a:t>
            </a:r>
          </a:p>
          <a:p>
            <a:pPr marL="0" indent="0">
              <a:buNone/>
            </a:pPr>
            <a:r>
              <a:rPr lang="en-US" sz="1600" dirty="0"/>
              <a:t>Victor Crosthwaite, Classified Co-chair</a:t>
            </a:r>
          </a:p>
          <a:p>
            <a:pPr marL="0" indent="0">
              <a:buNone/>
            </a:pPr>
            <a:r>
              <a:rPr lang="en-US" sz="1600" dirty="0"/>
              <a:t>Calvin Yu, Admin Co-chair</a:t>
            </a:r>
          </a:p>
          <a:p>
            <a:pPr marL="0" indent="0">
              <a:buNone/>
            </a:pPr>
            <a:r>
              <a:rPr lang="en-US" sz="1600" dirty="0"/>
              <a:t>Dr. Jerry Fliger</a:t>
            </a:r>
          </a:p>
          <a:p>
            <a:pPr marL="0" indent="0">
              <a:buNone/>
            </a:pPr>
            <a:r>
              <a:rPr lang="en-US" sz="1600" dirty="0"/>
              <a:t>Billie Jo Rice</a:t>
            </a:r>
          </a:p>
          <a:p>
            <a:pPr marL="0" indent="0">
              <a:buNone/>
            </a:pPr>
            <a:r>
              <a:rPr lang="en-US" sz="1600" dirty="0"/>
              <a:t>Imelda Simos-Valdez</a:t>
            </a:r>
          </a:p>
          <a:p>
            <a:pPr marL="0" indent="0">
              <a:buNone/>
            </a:pPr>
            <a:r>
              <a:rPr lang="en-US" sz="1600" dirty="0"/>
              <a:t>Erica Menchaca</a:t>
            </a:r>
          </a:p>
          <a:p>
            <a:pPr marL="0" indent="0">
              <a:buNone/>
            </a:pPr>
            <a:r>
              <a:rPr lang="en-US" sz="1600" dirty="0"/>
              <a:t>Reggie Bolton</a:t>
            </a:r>
          </a:p>
          <a:p>
            <a:pPr marL="0" indent="0">
              <a:buNone/>
            </a:pPr>
            <a:r>
              <a:rPr lang="en-US" sz="1600" dirty="0"/>
              <a:t>Somaly Boles</a:t>
            </a:r>
          </a:p>
          <a:p>
            <a:pPr marL="0" indent="0">
              <a:buNone/>
            </a:pPr>
            <a:r>
              <a:rPr lang="en-US" sz="1600" dirty="0"/>
              <a:t>Cristal Rios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26BCCC-BA1C-4EE7-8D0E-B4D9DBDA4296}"/>
              </a:ext>
            </a:extLst>
          </p:cNvPr>
          <p:cNvSpPr txBox="1">
            <a:spLocks/>
          </p:cNvSpPr>
          <p:nvPr/>
        </p:nvSpPr>
        <p:spPr>
          <a:xfrm>
            <a:off x="3970451" y="2932247"/>
            <a:ext cx="5013098" cy="3167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Jacob </a:t>
            </a:r>
            <a:r>
              <a:rPr lang="en-US" sz="1600" dirty="0" err="1"/>
              <a:t>Palmbach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John </a:t>
            </a:r>
            <a:r>
              <a:rPr lang="en-US" sz="1600" dirty="0" err="1"/>
              <a:t>Gerhold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LeAnn Riley</a:t>
            </a:r>
          </a:p>
          <a:p>
            <a:pPr marL="0" indent="0">
              <a:buNone/>
            </a:pPr>
            <a:r>
              <a:rPr lang="en-US" sz="1600" dirty="0"/>
              <a:t>Gilbert </a:t>
            </a:r>
            <a:r>
              <a:rPr lang="en-US" sz="1600" dirty="0" err="1"/>
              <a:t>Ayuk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Kyungjin Menjivar</a:t>
            </a:r>
          </a:p>
          <a:p>
            <a:pPr marL="0" indent="0">
              <a:buNone/>
            </a:pPr>
            <a:r>
              <a:rPr lang="en-US" sz="1600" dirty="0"/>
              <a:t>Tim </a:t>
            </a:r>
            <a:r>
              <a:rPr lang="en-US" sz="1600" dirty="0" err="1"/>
              <a:t>Bohan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Kimberly Nickell</a:t>
            </a:r>
          </a:p>
          <a:p>
            <a:pPr marL="0" indent="0">
              <a:buNone/>
            </a:pPr>
            <a:r>
              <a:rPr lang="en-US" sz="1600" dirty="0"/>
              <a:t>Jessalyn Choate</a:t>
            </a:r>
          </a:p>
          <a:p>
            <a:pPr marL="0" indent="0">
              <a:buNone/>
            </a:pPr>
            <a:r>
              <a:rPr lang="en-US" sz="1600" dirty="0"/>
              <a:t>Angela Williams</a:t>
            </a:r>
          </a:p>
          <a:p>
            <a:pPr marL="0" indent="0">
              <a:buNone/>
            </a:pPr>
            <a:r>
              <a:rPr lang="en-US" sz="1600" dirty="0"/>
              <a:t>Jo Ellen Barnes</a:t>
            </a:r>
          </a:p>
        </p:txBody>
      </p:sp>
    </p:spTree>
    <p:extLst>
      <p:ext uri="{BB962C8B-B14F-4D97-AF65-F5344CB8AC3E}">
        <p14:creationId xmlns:p14="http://schemas.microsoft.com/office/powerpoint/2010/main" val="136519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Topics of Discussion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72836" y="1219200"/>
            <a:ext cx="9628016" cy="5257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President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State of the College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Vice President, Finance and Administrative Services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State of California – Budget Talk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BC Budget Premise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Categoricals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50% Ratio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24-25 Budget Schedule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Academic Senate President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College Reserves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Spring/Summer/Fall Registration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District Wide Budget Committee</a:t>
            </a:r>
          </a:p>
        </p:txBody>
      </p:sp>
    </p:spTree>
    <p:extLst>
      <p:ext uri="{BB962C8B-B14F-4D97-AF65-F5344CB8AC3E}">
        <p14:creationId xmlns:p14="http://schemas.microsoft.com/office/powerpoint/2010/main" val="153931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>
                <a:solidFill>
                  <a:srgbClr val="C00000"/>
                </a:solidFill>
                <a:latin typeface="Copperplate Gothic Bold" panose="020E0705020206020404" pitchFamily="34" charset="0"/>
              </a:rPr>
              <a:t>The State of the College</a:t>
            </a:r>
            <a:endParaRPr lang="en-US" sz="4000" b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31703" y="2556331"/>
            <a:ext cx="337092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Dr. Jerry E. Fliger</a:t>
            </a:r>
          </a:p>
          <a:p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President</a:t>
            </a:r>
          </a:p>
          <a:p>
            <a:pPr>
              <a:lnSpc>
                <a:spcPct val="50000"/>
              </a:lnSpc>
              <a:spcBef>
                <a:spcPts val="1000"/>
              </a:spcBef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1" descr="A black and red line&#10;&#10;Description automatically generated">
            <a:extLst>
              <a:ext uri="{FF2B5EF4-FFF2-40B4-BE49-F238E27FC236}">
                <a16:creationId xmlns:a16="http://schemas.microsoft.com/office/drawing/2014/main" id="{7A4F0B36-BD9A-41FE-9016-7EC4ECB5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39" y="3670300"/>
            <a:ext cx="2236121" cy="9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4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All Campus Budget Forum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893744" y="4491604"/>
            <a:ext cx="4493191" cy="1005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Calvin Yu</a:t>
            </a:r>
          </a:p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Vice President, </a:t>
            </a:r>
            <a:b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Finance and Administrative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96F2A-365B-92F1-F1EE-81D0382E3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48" y="2366396"/>
            <a:ext cx="2310686" cy="31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BC Budget Office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05219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https://www.bakersfieldcollege.edu/about/administration/finance-and-administrative-services/budget.html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Somaly Boles, Director, Finance and Grants</a:t>
            </a: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Cristal Rios, Budget Analyst</a:t>
            </a: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Yvonne Stallion, Budget Analyst</a:t>
            </a: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Jerry Harris, Budget Analyst</a:t>
            </a: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Sachiko Morrison, Accounting Coordinator</a:t>
            </a:r>
          </a:p>
          <a:p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5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Governor’s Budget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60744"/>
            <a:ext cx="10515600" cy="435133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Governor’s budget proposal should be considered a win for CCs – has held true since January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Total funds proposed for the CCC in 2024-25 are $21.6B – May revise forthcoming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$69.1M ongoing Prop 98 funding for 0.76% COLA for Student Centered Funding Formula apportionments – base adjustments bring the effective rate to -0.14%.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$29.6M ongoing Prop 98 funding for 0.5% enrollment growth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Proposed withdrawals of $235.9M in 2023-24 and $486.2B in 2024-25 to support ongoing SCFF costs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$60M one-time Prop 98 funding to expand nursing programs and Bachelor of Science in Nursing partnerships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Student Housing funding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No proposed Deferred Maintenance funding</a:t>
            </a:r>
          </a:p>
        </p:txBody>
      </p:sp>
    </p:spTree>
    <p:extLst>
      <p:ext uri="{BB962C8B-B14F-4D97-AF65-F5344CB8AC3E}">
        <p14:creationId xmlns:p14="http://schemas.microsoft.com/office/powerpoint/2010/main" val="87001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College Budget Premise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29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mbria" panose="02040503050406030204" pitchFamily="18" charset="0"/>
              </a:rPr>
              <a:t>Increase of revenue from PY due to the SCFF, COLA, and base: $9.7M*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Basic - $11.8M ($10.9M)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Credit - $79.4M ($68.4M)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Dual Enrollment - $18.2M ($17.9M)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Incarcerated and non-credit – $4.8M ($4.9M)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Supplemental – $34.7M ($30.3M)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Success - $19.8M ($18.3M)</a:t>
            </a:r>
          </a:p>
          <a:p>
            <a:r>
              <a:rPr lang="en-US" sz="2200" dirty="0">
                <a:latin typeface="Cambria" panose="02040503050406030204" pitchFamily="18" charset="0"/>
              </a:rPr>
              <a:t>Step/Column increases 2.5%</a:t>
            </a:r>
          </a:p>
          <a:p>
            <a:r>
              <a:rPr lang="en-US" sz="2200" dirty="0">
                <a:latin typeface="Cambria" panose="02040503050406030204" pitchFamily="18" charset="0"/>
              </a:rPr>
              <a:t>PERS (5.8%) increase; STRS flat </a:t>
            </a:r>
          </a:p>
          <a:p>
            <a:pPr marL="0" indent="0">
              <a:buNone/>
            </a:pPr>
            <a:endParaRPr lang="en-US" sz="22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85C3E4-5A93-4994-B44C-3402BC543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17954"/>
              </p:ext>
            </p:extLst>
          </p:nvPr>
        </p:nvGraphicFramePr>
        <p:xfrm>
          <a:off x="5842905" y="4747532"/>
          <a:ext cx="4942798" cy="11676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5458">
                  <a:extLst>
                    <a:ext uri="{9D8B030D-6E8A-4147-A177-3AD203B41FA5}">
                      <a16:colId xmlns:a16="http://schemas.microsoft.com/office/drawing/2014/main" val="3097461221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2657125736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283647951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4229392924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209856136"/>
                    </a:ext>
                  </a:extLst>
                </a:gridCol>
                <a:gridCol w="819468">
                  <a:extLst>
                    <a:ext uri="{9D8B030D-6E8A-4147-A177-3AD203B41FA5}">
                      <a16:colId xmlns:a16="http://schemas.microsoft.com/office/drawing/2014/main" val="2152674395"/>
                    </a:ext>
                  </a:extLst>
                </a:gridCol>
              </a:tblGrid>
              <a:tr h="4259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2020-21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2021-22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2022-23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2023-24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2024-25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6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CalPERS</a:t>
                      </a:r>
                    </a:p>
                  </a:txBody>
                  <a:tcPr>
                    <a:solidFill>
                      <a:srgbClr val="C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20.70%</a:t>
                      </a:r>
                    </a:p>
                  </a:txBody>
                  <a:tcPr>
                    <a:solidFill>
                      <a:srgbClr val="C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22.91%</a:t>
                      </a:r>
                    </a:p>
                  </a:txBody>
                  <a:tcPr>
                    <a:solidFill>
                      <a:srgbClr val="C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25.37%</a:t>
                      </a:r>
                    </a:p>
                  </a:txBody>
                  <a:tcPr>
                    <a:solidFill>
                      <a:srgbClr val="C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26.28%</a:t>
                      </a:r>
                    </a:p>
                  </a:txBody>
                  <a:tcPr>
                    <a:solidFill>
                      <a:srgbClr val="C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27.80%</a:t>
                      </a:r>
                    </a:p>
                  </a:txBody>
                  <a:tcPr>
                    <a:solidFill>
                      <a:srgbClr val="C00000">
                        <a:alpha val="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2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CalSTRS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16.15%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16.92%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19.10%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19.10%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19.10%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078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E5CE26-36F2-43CE-8BD9-A0C542E2CE86}"/>
              </a:ext>
            </a:extLst>
          </p:cNvPr>
          <p:cNvSpPr txBox="1"/>
          <p:nvPr/>
        </p:nvSpPr>
        <p:spPr>
          <a:xfrm>
            <a:off x="1084943" y="6510574"/>
            <a:ext cx="628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i="1" dirty="0"/>
              <a:t>After 3.55% deficit factor applied to the district – BC raw SCFF growth was $13.3M.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000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Labor Budget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56B764-3549-46F7-856B-E555753C6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79437"/>
              </p:ext>
            </p:extLst>
          </p:nvPr>
        </p:nvGraphicFramePr>
        <p:xfrm>
          <a:off x="3350461" y="1498961"/>
          <a:ext cx="5538216" cy="1645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14376">
                  <a:extLst>
                    <a:ext uri="{9D8B030D-6E8A-4147-A177-3AD203B41FA5}">
                      <a16:colId xmlns:a16="http://schemas.microsoft.com/office/drawing/2014/main" val="3097461221"/>
                    </a:ext>
                  </a:extLst>
                </a:gridCol>
                <a:gridCol w="715594">
                  <a:extLst>
                    <a:ext uri="{9D8B030D-6E8A-4147-A177-3AD203B41FA5}">
                      <a16:colId xmlns:a16="http://schemas.microsoft.com/office/drawing/2014/main" val="2657125736"/>
                    </a:ext>
                  </a:extLst>
                </a:gridCol>
                <a:gridCol w="701721">
                  <a:extLst>
                    <a:ext uri="{9D8B030D-6E8A-4147-A177-3AD203B41FA5}">
                      <a16:colId xmlns:a16="http://schemas.microsoft.com/office/drawing/2014/main" val="283647951"/>
                    </a:ext>
                  </a:extLst>
                </a:gridCol>
                <a:gridCol w="610768">
                  <a:extLst>
                    <a:ext uri="{9D8B030D-6E8A-4147-A177-3AD203B41FA5}">
                      <a16:colId xmlns:a16="http://schemas.microsoft.com/office/drawing/2014/main" val="4229392924"/>
                    </a:ext>
                  </a:extLst>
                </a:gridCol>
                <a:gridCol w="795757">
                  <a:extLst>
                    <a:ext uri="{9D8B030D-6E8A-4147-A177-3AD203B41FA5}">
                      <a16:colId xmlns:a16="http://schemas.microsoft.com/office/drawing/2014/main" val="209856136"/>
                    </a:ext>
                  </a:extLst>
                </a:gridCol>
              </a:tblGrid>
              <a:tr h="220927">
                <a:tc>
                  <a:txBody>
                    <a:bodyPr/>
                    <a:lstStyle/>
                    <a:p>
                      <a:r>
                        <a:rPr lang="en-US" sz="1200" dirty="0"/>
                        <a:t>Faculty Obligation Number Analysis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KCCD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BC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CCCC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PC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69789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r>
                        <a:rPr lang="en-US" sz="1200" dirty="0"/>
                        <a:t>Fall ‘24 Advanced FON*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437.80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28459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r>
                        <a:rPr lang="en-US" sz="1200" dirty="0"/>
                        <a:t>Fall ‘23 Actual FON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502.00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367.00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66.00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69.00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07848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r>
                        <a:rPr lang="en-US" sz="1200" dirty="0"/>
                        <a:t>FTF required for FON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(50.20)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48822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r>
                        <a:rPr lang="en-US" sz="1200" dirty="0"/>
                        <a:t>Retirements/Separations/Resignations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14.00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8.00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1.00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5.00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2311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r>
                        <a:rPr lang="en-US" sz="1200" dirty="0"/>
                        <a:t>Proposed ‘24-’25 Recruitment Target**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17.00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9.00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2.00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6.00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578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BA726E-F7A0-4F31-8E2D-EBB9A8CFBB9D}"/>
              </a:ext>
            </a:extLst>
          </p:cNvPr>
          <p:cNvSpPr txBox="1"/>
          <p:nvPr/>
        </p:nvSpPr>
        <p:spPr>
          <a:xfrm>
            <a:off x="4225776" y="3157520"/>
            <a:ext cx="628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  <a:r>
              <a:rPr lang="en-US" sz="1000" i="1" dirty="0"/>
              <a:t>10% deficit factor applied due to decrease in state revenues.</a:t>
            </a:r>
          </a:p>
          <a:p>
            <a:r>
              <a:rPr lang="en-US" sz="1000" i="1" dirty="0"/>
              <a:t>**2023 actual + one per college.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5C3B50-BF5E-4BDA-B3E5-2C678E895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77561"/>
              </p:ext>
            </p:extLst>
          </p:nvPr>
        </p:nvGraphicFramePr>
        <p:xfrm>
          <a:off x="1520420" y="3725906"/>
          <a:ext cx="4649167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5055">
                  <a:extLst>
                    <a:ext uri="{9D8B030D-6E8A-4147-A177-3AD203B41FA5}">
                      <a16:colId xmlns:a16="http://schemas.microsoft.com/office/drawing/2014/main" val="3494742876"/>
                    </a:ext>
                  </a:extLst>
                </a:gridCol>
                <a:gridCol w="4274112">
                  <a:extLst>
                    <a:ext uri="{9D8B030D-6E8A-4147-A177-3AD203B41FA5}">
                      <a16:colId xmlns:a16="http://schemas.microsoft.com/office/drawing/2014/main" val="3097461221"/>
                    </a:ext>
                  </a:extLst>
                </a:gridCol>
              </a:tblGrid>
              <a:tr h="1240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Admin Structure Review: Classified Positions Recommendations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dirty="0"/>
                        <a:t>Classified Positions Recommendations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69789"/>
                  </a:ext>
                </a:extLst>
              </a:tr>
              <a:tr h="1240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Senior Research Analyst, Institutional Effectiveness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28459"/>
                  </a:ext>
                </a:extLst>
              </a:tr>
              <a:tr h="1240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Budget Coordinator, Budget Office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07848"/>
                  </a:ext>
                </a:extLst>
              </a:tr>
              <a:tr h="20679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System Support Specialist II, Technology Support Services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48822"/>
                  </a:ext>
                </a:extLst>
              </a:tr>
              <a:tr h="1240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Systems Support Analyst, Student Success Technology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2311"/>
                  </a:ext>
                </a:extLst>
              </a:tr>
              <a:tr h="20679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Admissions and Records Technician II, Admissions and Records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57862"/>
                  </a:ext>
                </a:extLst>
              </a:tr>
              <a:tr h="1240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Library Technician I (Arvin), Library Science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20581"/>
                  </a:ext>
                </a:extLst>
              </a:tr>
              <a:tr h="1240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Agriculture Technician, Delano Campus Center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47321"/>
                  </a:ext>
                </a:extLst>
              </a:tr>
              <a:tr h="1240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Safety Officer I, College Safety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321812"/>
                  </a:ext>
                </a:extLst>
              </a:tr>
              <a:tr h="1240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Safety Officer II, College Safety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19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CAFEA82-1ACA-4EC2-A162-B87853A80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00676"/>
              </p:ext>
            </p:extLst>
          </p:nvPr>
        </p:nvGraphicFramePr>
        <p:xfrm>
          <a:off x="6694908" y="3715430"/>
          <a:ext cx="4649167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3549756693"/>
                    </a:ext>
                  </a:extLst>
                </a:gridCol>
                <a:gridCol w="4275787">
                  <a:extLst>
                    <a:ext uri="{9D8B030D-6E8A-4147-A177-3AD203B41FA5}">
                      <a16:colId xmlns:a16="http://schemas.microsoft.com/office/drawing/2014/main" val="30974612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Admin Structure Review: Management Positions Recommendations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dirty="0"/>
                        <a:t>Management Positions Recommendations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69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Director of Residence Life, Student Affairs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28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Associate Athletic Director, Women’s Sports, Instruction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0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Manager, Finance and Administration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48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Resident Life Coordinator, Student Affairs</a:t>
                      </a:r>
                    </a:p>
                  </a:txBody>
                  <a:tcPr>
                    <a:solidFill>
                      <a:srgbClr val="C0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2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College Safety Field Supervisor, Finance and Administration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5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Program Manager, Math Learning Center, Instruction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20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Associate Vice President, Student Affairs, Student Affairs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47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Mental Health Clinician, Student Affairs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321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Dean of Enrollment and Retention, Student Affairs</a:t>
                      </a:r>
                    </a:p>
                  </a:txBody>
                  <a:tcPr>
                    <a:solidFill>
                      <a:srgbClr val="C0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Dean of Categorical and Special Programs, Student Affairs</a:t>
                      </a:r>
                    </a:p>
                  </a:txBody>
                  <a:tcPr>
                    <a:solidFill>
                      <a:srgbClr val="C0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0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86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Categorical/Restricted Funding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181B68-842E-E156-902C-C61CD4657DE7}"/>
              </a:ext>
            </a:extLst>
          </p:cNvPr>
          <p:cNvGrpSpPr/>
          <p:nvPr/>
        </p:nvGrpSpPr>
        <p:grpSpPr>
          <a:xfrm>
            <a:off x="1189758" y="1028700"/>
            <a:ext cx="10441133" cy="5569527"/>
            <a:chOff x="0" y="0"/>
            <a:chExt cx="6286500" cy="3886200"/>
          </a:xfrm>
        </p:grpSpPr>
        <p:graphicFrame>
          <p:nvGraphicFramePr>
            <p:cNvPr id="4" name="Chart 3" descr="Categorical/Restricted Funding&#10;2018-2019 $31422902">
              <a:extLst>
                <a:ext uri="{FF2B5EF4-FFF2-40B4-BE49-F238E27FC236}">
                  <a16:creationId xmlns:a16="http://schemas.microsoft.com/office/drawing/2014/main" id="{64146C67-84EC-EB93-2BA2-68167DE8D1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4402764"/>
                </p:ext>
              </p:extLst>
            </p:nvPr>
          </p:nvGraphicFramePr>
          <p:xfrm>
            <a:off x="0" y="0"/>
            <a:ext cx="6286500" cy="3886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 Box 1369">
              <a:extLst>
                <a:ext uri="{FF2B5EF4-FFF2-40B4-BE49-F238E27FC236}">
                  <a16:creationId xmlns:a16="http://schemas.microsoft.com/office/drawing/2014/main" id="{B94C177F-BE82-271D-E0F1-53962FE2CEB2}"/>
                </a:ext>
              </a:extLst>
            </p:cNvPr>
            <p:cNvSpPr txBox="1"/>
            <p:nvPr/>
          </p:nvSpPr>
          <p:spPr>
            <a:xfrm>
              <a:off x="4579620" y="442274"/>
              <a:ext cx="686765" cy="5376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>
                  <a:solidFill>
                    <a:srgbClr val="A32B30"/>
                  </a:solidFill>
                  <a:effectLst/>
                  <a:latin typeface="Cambria" panose="020405030504060302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24.74%</a:t>
              </a:r>
              <a:br>
                <a:rPr lang="en-US" sz="1200" b="1" dirty="0">
                  <a:solidFill>
                    <a:srgbClr val="A32B30"/>
                  </a:solidFill>
                  <a:effectLst/>
                  <a:latin typeface="Cambria" panose="020405030504060302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</a:br>
              <a:r>
                <a:rPr lang="en-US" sz="1200" b="1" dirty="0">
                  <a:solidFill>
                    <a:srgbClr val="A32B30"/>
                  </a:solidFill>
                  <a:effectLst/>
                  <a:latin typeface="Cambria" panose="020405030504060302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Growth</a:t>
              </a:r>
              <a:endParaRPr lang="en-US" sz="2400" dirty="0">
                <a:solidFill>
                  <a:srgbClr val="414751"/>
                </a:solidFill>
                <a:effectLst/>
                <a:latin typeface="Garamond" panose="02020404030301010803" pitchFamily="18" charset="0"/>
                <a:ea typeface="Century Schoolbook" panose="02040604050505020304" pitchFamily="18" charset="0"/>
                <a:cs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82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13632</TotalTime>
  <Words>1326</Words>
  <Application>Microsoft Office PowerPoint</Application>
  <PresentationFormat>Widescreen</PresentationFormat>
  <Paragraphs>358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Copperplate Gothic Bold</vt:lpstr>
      <vt:lpstr>Garamond</vt:lpstr>
      <vt:lpstr>Wingdings</vt:lpstr>
      <vt:lpstr>Office Theme</vt:lpstr>
      <vt:lpstr>  Bakersfield College All Campus Budget Forum April 29, 2024     presented by  Jerry Fliger, President  Calvin Yu, Vice President, Finance and Administrative Services Erica Menchaca, Academic Senate President</vt:lpstr>
      <vt:lpstr>Topics of Discussion</vt:lpstr>
      <vt:lpstr>The State of the College</vt:lpstr>
      <vt:lpstr>All Campus Budget Forum</vt:lpstr>
      <vt:lpstr>BC Budget Office</vt:lpstr>
      <vt:lpstr>Governor’s Budget Plan</vt:lpstr>
      <vt:lpstr>College Budget Premise</vt:lpstr>
      <vt:lpstr>Labor Budget</vt:lpstr>
      <vt:lpstr>Categorical/Restricted Funding</vt:lpstr>
      <vt:lpstr>50% Ratio Historical Review of BC’s 50% Ratio **</vt:lpstr>
      <vt:lpstr>BC BUDGET SCHEDULE October 2023-June 2024</vt:lpstr>
      <vt:lpstr>All Campus Budget Forum</vt:lpstr>
      <vt:lpstr>PowerPoint Presentation</vt:lpstr>
      <vt:lpstr>PowerPoint Presentation</vt:lpstr>
      <vt:lpstr>PowerPoint Presentation</vt:lpstr>
      <vt:lpstr>PowerPoint Presentation</vt:lpstr>
      <vt:lpstr>A Short 10 years…</vt:lpstr>
      <vt:lpstr>PowerPoint Presentation</vt:lpstr>
    </vt:vector>
  </TitlesOfParts>
  <Company>KCCD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Holmes</dc:creator>
  <cp:lastModifiedBy>Jo Ellen Barnes</cp:lastModifiedBy>
  <cp:revision>148</cp:revision>
  <cp:lastPrinted>2019-01-24T21:20:40Z</cp:lastPrinted>
  <dcterms:created xsi:type="dcterms:W3CDTF">2018-11-19T21:39:55Z</dcterms:created>
  <dcterms:modified xsi:type="dcterms:W3CDTF">2024-05-01T20:21:43Z</dcterms:modified>
</cp:coreProperties>
</file>