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media/image5.jpg" ContentType="image/jpg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2" r:id="rId5"/>
    <p:sldId id="263" r:id="rId6"/>
    <p:sldId id="278" r:id="rId7"/>
    <p:sldId id="281" r:id="rId8"/>
    <p:sldId id="283" r:id="rId9"/>
    <p:sldId id="279" r:id="rId10"/>
    <p:sldId id="288" r:id="rId11"/>
    <p:sldId id="289" r:id="rId12"/>
    <p:sldId id="290" r:id="rId13"/>
    <p:sldId id="292" r:id="rId14"/>
    <p:sldId id="268" r:id="rId15"/>
    <p:sldId id="285" r:id="rId16"/>
    <p:sldId id="293" r:id="rId17"/>
    <p:sldId id="257" r:id="rId18"/>
    <p:sldId id="280" r:id="rId19"/>
    <p:sldId id="286" r:id="rId20"/>
    <p:sldId id="28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33" autoAdjust="0"/>
    <p:restoredTop sz="80443" autoAdjust="0"/>
  </p:normalViewPr>
  <p:slideViewPr>
    <p:cSldViewPr snapToGrid="0">
      <p:cViewPr varScale="1">
        <p:scale>
          <a:sx n="56" d="100"/>
          <a:sy n="56" d="100"/>
        </p:scale>
        <p:origin x="90" y="12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294824\Desktop\MISC\Budget%20Open%20Forum%2011-22-21\Budget%20Open%20Forum%20Data%2011-7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294824\Desktop\MISC\Budget%20Open%20Forum%2011-22-21\Budget%20Open%20Forum%20Data%2011-7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'Budget Open Forum'!$A$4</c:f>
              <c:strCache>
                <c:ptCount val="1"/>
                <c:pt idx="0">
                  <c:v>Total GU Budget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'Budget Open Forum'!$B$3:$F$3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</c:strCache>
            </c:strRef>
          </c:cat>
          <c:val>
            <c:numRef>
              <c:f>'Budget Open Forum'!$B$4:$F$4</c:f>
              <c:numCache>
                <c:formatCode>_(* #,##0_);_(* \(#,##0\);_(* "-"??_);_(@_)</c:formatCode>
                <c:ptCount val="5"/>
                <c:pt idx="0">
                  <c:v>102220602</c:v>
                </c:pt>
                <c:pt idx="1">
                  <c:v>120486762</c:v>
                </c:pt>
                <c:pt idx="2">
                  <c:v>127340022</c:v>
                </c:pt>
                <c:pt idx="3">
                  <c:v>136863724</c:v>
                </c:pt>
                <c:pt idx="4">
                  <c:v>154759041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7-4A4A-84E6-9968C5312447}"/>
            </c:ext>
          </c:extLst>
        </c:ser>
        <c:ser>
          <c:idx val="1"/>
          <c:order val="1"/>
          <c:tx>
            <c:strRef>
              <c:f>'Budget Open Forum'!$A$5</c:f>
              <c:strCache>
                <c:ptCount val="1"/>
                <c:pt idx="0">
                  <c:v>Total CE &amp; Restricted Budget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'Budget Open Forum'!$B$3:$F$3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</c:strCache>
            </c:strRef>
          </c:cat>
          <c:val>
            <c:numRef>
              <c:f>'Budget Open Forum'!$B$5:$F$5</c:f>
              <c:numCache>
                <c:formatCode>_(* #,##0_);_(* \(#,##0\);_(* "-"??_);_(@_)</c:formatCode>
                <c:ptCount val="5"/>
                <c:pt idx="0">
                  <c:v>25764220</c:v>
                </c:pt>
                <c:pt idx="1">
                  <c:v>31874773</c:v>
                </c:pt>
                <c:pt idx="2">
                  <c:v>35641782</c:v>
                </c:pt>
                <c:pt idx="3">
                  <c:v>36822541</c:v>
                </c:pt>
                <c:pt idx="4">
                  <c:v>89806151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87-4A4A-84E6-9968C5312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503176"/>
        <c:axId val="504501208"/>
      </c:barChart>
      <c:catAx>
        <c:axId val="50450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04501208"/>
        <c:crosses val="autoZero"/>
        <c:auto val="1"/>
        <c:lblAlgn val="ctr"/>
        <c:lblOffset val="100"/>
        <c:noMultiLvlLbl val="0"/>
      </c:catAx>
      <c:valAx>
        <c:axId val="50450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0450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B93-4857-B53B-8E75702B24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93-4857-B53B-8E75702B24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93-4857-B53B-8E75702B241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B1-4A81-B54E-3CA638A69A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93-4857-B53B-8E75702B24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B1-4A81-B54E-3CA638A69A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EB1-4A81-B54E-3CA638A69A4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EB1-4A81-B54E-3CA638A69A4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9A-47D1-A72B-39604426084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9A-47D1-A72B-396044260847}"/>
              </c:ext>
            </c:extLst>
          </c:dPt>
          <c:dLbls>
            <c:dLbl>
              <c:idx val="5"/>
              <c:layout>
                <c:manualLayout>
                  <c:x val="-4.9289000984251971E-2"/>
                  <c:y val="3.9703491652098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B1-4A81-B54E-3CA638A69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Other*</c:v>
                </c:pt>
                <c:pt idx="1">
                  <c:v>COVID/Higher Education Emergency Recovery Funds (HEERF)</c:v>
                </c:pt>
                <c:pt idx="2">
                  <c:v>Strong Workforce (SWF)</c:v>
                </c:pt>
                <c:pt idx="3">
                  <c:v>Student Equity Access Program (SEAP)</c:v>
                </c:pt>
                <c:pt idx="4">
                  <c:v>Extended Opportunity Program &amp; Services (EOP&amp;S), etc.</c:v>
                </c:pt>
                <c:pt idx="5">
                  <c:v>Guided Pathways</c:v>
                </c:pt>
                <c:pt idx="6">
                  <c:v>Disabled Student Program &amp; Services (DSPS)</c:v>
                </c:pt>
                <c:pt idx="7">
                  <c:v>Job Corps Scholars</c:v>
                </c:pt>
                <c:pt idx="8">
                  <c:v>Title V</c:v>
                </c:pt>
                <c:pt idx="9">
                  <c:v>Vocational Technical Economic Act (VTEA)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9931856</c:v>
                </c:pt>
                <c:pt idx="1">
                  <c:v>46814401</c:v>
                </c:pt>
                <c:pt idx="2">
                  <c:v>11042523</c:v>
                </c:pt>
                <c:pt idx="3">
                  <c:v>11187593</c:v>
                </c:pt>
                <c:pt idx="4">
                  <c:v>4130704</c:v>
                </c:pt>
                <c:pt idx="5">
                  <c:v>1209424</c:v>
                </c:pt>
                <c:pt idx="6">
                  <c:v>1597407</c:v>
                </c:pt>
                <c:pt idx="7">
                  <c:v>1148067</c:v>
                </c:pt>
                <c:pt idx="8">
                  <c:v>1025000</c:v>
                </c:pt>
                <c:pt idx="9">
                  <c:v>968270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3-4857-B53B-8E75702B2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058883943854847E-2"/>
          <c:y val="0.75909756650789018"/>
          <c:w val="0.85025904370649319"/>
          <c:h val="0.16065551991186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10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>
                <a:solidFill>
                  <a:sysClr val="windowText" lastClr="000000"/>
                </a:solidFill>
              </a:rPr>
              <a:t>BC HEERF Funds</a:t>
            </a:r>
          </a:p>
        </c:rich>
      </c:tx>
      <c:layout>
        <c:manualLayout>
          <c:xMode val="edge"/>
          <c:yMode val="edge"/>
          <c:x val="0.31287913904472131"/>
          <c:y val="3.4387462767488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'Recon info for Graphs'!$B$2</c:f>
              <c:strCache>
                <c:ptCount val="1"/>
                <c:pt idx="0">
                  <c:v>BC HEERF Funds Allocation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29-4CDB-985F-EED04BF7F5B5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29-4CDB-985F-EED04BF7F5B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700AA90-D2A5-436E-AB95-A2703284CCE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$</a:t>
                    </a:r>
                    <a:fld id="{D0B13E40-4A96-41FC-BF58-29815A637D5D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
</a:t>
                    </a:r>
                    <a:fld id="{055BC42F-3A9B-4024-BA5C-DF2F6303AB9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29-4CDB-985F-EED04BF7F5B5}"/>
                </c:ext>
              </c:extLst>
            </c:dLbl>
            <c:dLbl>
              <c:idx val="1"/>
              <c:layout>
                <c:manualLayout>
                  <c:x val="-2.3466666420297478E-2"/>
                  <c:y val="-2.02020202020202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530114-15C3-4ABA-B81D-F85E321CB65C}" type="CATEGORYNAME">
                      <a:rPr lang="en-US"/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$</a:t>
                    </a:r>
                    <a:fld id="{57AAFD84-0704-4B43-A8BE-9C1346FD2D1E}" type="VALUE">
                      <a:rPr lang="en-US" baseline="0"/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
</a:t>
                    </a:r>
                    <a:fld id="{C0F18F08-24CC-41F6-BE0A-AF009D72B723}" type="PERCENTAGE">
                      <a:rPr lang="en-US" baseline="0"/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419938767244738"/>
                      <c:h val="0.25991919191919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629-4CDB-985F-EED04BF7F5B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'Recon info for Graphs'!$C$1:$F$1</c15:sqref>
                  </c15:fullRef>
                </c:ext>
              </c:extLst>
              <c:f>('Recon info for Graphs'!$D$1,'Recon info for Graphs'!$F$1)</c:f>
              <c:strCache>
                <c:ptCount val="2"/>
                <c:pt idx="0">
                  <c:v>Institutional</c:v>
                </c:pt>
                <c:pt idx="1">
                  <c:v>Financial Aid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'Recon info for Graphs'!$C$2:$F$2</c15:sqref>
                  </c15:fullRef>
                </c:ext>
              </c:extLst>
              <c:f>('Recon info for Graphs'!$D$2,'Recon info for Graphs'!$F$2)</c:f>
              <c:numCache>
                <c:formatCode>_(* #,##0_);_(* \(#,##0\);_(* "-"??_);_(@_)</c:formatCode>
                <c:ptCount val="2"/>
                <c:pt idx="0">
                  <c:v>39564038</c:v>
                </c:pt>
                <c:pt idx="1">
                  <c:v>82571009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4-C629-4CDB-985F-EED04BF7F5B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810130416691548"/>
          <c:y val="0.48132013043824062"/>
          <c:w val="0.21212151679771382"/>
          <c:h val="9.2720640807740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6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ysClr val="windowText" lastClr="000000"/>
                </a:solidFill>
              </a:rPr>
              <a:t>Institutional HEERF Funds @ 10.31.21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tx>
            <c:strRef>
              <c:f>'Recon info for Graphs'!$D$1</c:f>
              <c:strCache>
                <c:ptCount val="1"/>
                <c:pt idx="0">
                  <c:v>Institutional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363-4F67-AC40-8CDCA2FD47A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63-4F67-AC40-8CDCA2FD47AB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363-4F67-AC40-8CDCA2FD47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3D5B218-04D8-4422-AB9E-C805B98D42F8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BE6FD848-7143-45CD-9917-F842842E4DCF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86474FC0-8202-44CB-867B-194EB65C7F6F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63-4F67-AC40-8CDCA2FD47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DBE68BB-F996-4019-94F0-12A8545F401B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/>
                      <a:t>$</a:t>
                    </a:r>
                    <a:fld id="{F54A6D43-FEFC-4FD5-AD5B-D4DEB23B856A}" type="VALUE">
                      <a:rPr lang="en-US"/>
                      <a:pPr/>
                      <a:t>[VALUE]</a:t>
                    </a:fld>
                    <a:endParaRPr lang="en-US" baseline="0"/>
                  </a:p>
                  <a:p>
                    <a:fld id="{9A3B6525-1594-41D8-82ED-7BE594AAF349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63-4F67-AC40-8CDCA2FD47A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2C6939-5ADC-4A5C-A5A7-47377A7DDFB6}" type="CATEGORYNAME">
                      <a:rPr lang="en-US"/>
                      <a:pPr>
                        <a:defRPr sz="18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endParaRPr lang="en-US" baseline="0"/>
                  </a:p>
                  <a:p>
                    <a:pPr>
                      <a:defRPr sz="18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/>
                      <a:t>$</a:t>
                    </a:r>
                    <a:fld id="{FF4F538C-88D5-4B12-A66F-9FA7FE601AB7}" type="VALUE">
                      <a:rPr lang="en-US"/>
                      <a:pPr>
                        <a:defRPr sz="18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  <a:p>
                    <a:pPr>
                      <a:defRPr sz="1800">
                        <a:solidFill>
                          <a:sysClr val="windowText" lastClr="000000"/>
                        </a:solidFill>
                      </a:defRPr>
                    </a:pPr>
                    <a:fld id="{FF55F9B7-67E9-4008-B670-5C1A7CE92CE1}" type="PERCENTAGE">
                      <a:rPr lang="en-US"/>
                      <a:pPr>
                        <a:defRPr sz="180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63-4F67-AC40-8CDCA2FD47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'Recon info for Graphs'!$B$2:$B$5</c15:sqref>
                  </c15:fullRef>
                </c:ext>
              </c:extLst>
              <c:f>'Recon info for Graphs'!$B$3:$B$5</c:f>
              <c:strCache>
                <c:ptCount val="3"/>
                <c:pt idx="0">
                  <c:v>Actuals</c:v>
                </c:pt>
                <c:pt idx="1">
                  <c:v>Encumbered</c:v>
                </c:pt>
                <c:pt idx="2">
                  <c:v>Uncommitted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'Recon info for Graphs'!$D$2:$D$5</c15:sqref>
                  </c15:fullRef>
                </c:ext>
              </c:extLst>
              <c:f>'Recon info for Graphs'!$D$3:$D$5</c:f>
              <c:numCache>
                <c:formatCode>_(* #,##0_);_(* \(#,##0\);_(* "-"??_);_(@_)</c:formatCode>
                <c:ptCount val="3"/>
                <c:pt idx="0">
                  <c:v>8994621</c:v>
                </c:pt>
                <c:pt idx="1">
                  <c:v>14778389</c:v>
                </c:pt>
                <c:pt idx="2">
                  <c:v>15791027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6-0363-4F67-AC40-8CDCA2FD47A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42375719014216"/>
          <c:y val="0.48012575076240938"/>
          <c:w val="0.14958234682496566"/>
          <c:h val="0.139080961211610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Reserve  Account  GU 7910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'Budget Open Forum'!$A$69</c:f>
              <c:strCache>
                <c:ptCount val="1"/>
                <c:pt idx="0">
                  <c:v>Adopted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'Budget Open Forum'!$B$68:$F$68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'Budget Open Forum'!$B$69:$F$69</c:f>
              <c:numCache>
                <c:formatCode>#,##0</c:formatCode>
                <c:ptCount val="5"/>
                <c:pt idx="0">
                  <c:v>8911162</c:v>
                </c:pt>
                <c:pt idx="1">
                  <c:v>13007883</c:v>
                </c:pt>
                <c:pt idx="2">
                  <c:v>16193053</c:v>
                </c:pt>
                <c:pt idx="3">
                  <c:v>20178062</c:v>
                </c:pt>
                <c:pt idx="4">
                  <c:v>24432864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9-4E7C-B1D0-8CCDF5216704}"/>
            </c:ext>
          </c:extLst>
        </c:ser>
        <c:ser>
          <c:idx val="0"/>
          <c:order val="1"/>
          <c:tx>
            <c:strRef>
              <c:f>'Budget Open Forum'!$A$70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'Budget Open Forum'!$B$68:$F$68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'Budget Open Forum'!$B$70:$F$70</c:f>
              <c:numCache>
                <c:formatCode>#,##0</c:formatCode>
                <c:ptCount val="5"/>
                <c:pt idx="0">
                  <c:v>9099162</c:v>
                </c:pt>
                <c:pt idx="1">
                  <c:v>15767500</c:v>
                </c:pt>
                <c:pt idx="2">
                  <c:v>16193053</c:v>
                </c:pt>
                <c:pt idx="3">
                  <c:v>20178062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9-4E7C-B1D0-8CCDF5216704}"/>
            </c:ext>
          </c:extLst>
        </c:ser>
        <c:ser>
          <c:idx val="2"/>
          <c:order val="2"/>
          <c:tx>
            <c:strRef>
              <c:f>'Budget Open Forum'!$A$71</c:f>
              <c:strCache>
                <c:ptCount val="1"/>
                <c:pt idx="0">
                  <c:v>5% Minimum Required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trendline>
            <c:spPr>
              <a:ln w="28575" cap="rnd">
                <a:solidFill>
                  <a:srgbClr val="A32B3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'Budget Open Forum'!$B$68:$F$68</c:f>
              <c:strCache>
                <c:ptCount val="5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</c:strCache>
            </c:strRef>
          </c:cat>
          <c:val>
            <c:numRef>
              <c:f>'Budget Open Forum'!$B$71:$F$71</c:f>
              <c:numCache>
                <c:formatCode>#,##0</c:formatCode>
                <c:ptCount val="5"/>
                <c:pt idx="0">
                  <c:v>5111030.1000000006</c:v>
                </c:pt>
                <c:pt idx="1">
                  <c:v>6024338.1000000006</c:v>
                </c:pt>
                <c:pt idx="2">
                  <c:v>6367001.1000000006</c:v>
                </c:pt>
                <c:pt idx="3">
                  <c:v>6843186.2000000002</c:v>
                </c:pt>
                <c:pt idx="4">
                  <c:v>7737952.0500000007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F9-4E7C-B1D0-8CCDF521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908240"/>
        <c:axId val="178908632"/>
      </c:barChart>
      <c:catAx>
        <c:axId val="1789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78908632"/>
        <c:crosses val="autoZero"/>
        <c:auto val="1"/>
        <c:lblAlgn val="ctr"/>
        <c:lblOffset val="100"/>
        <c:noMultiLvlLbl val="0"/>
      </c:catAx>
      <c:valAx>
        <c:axId val="17890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7890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0.03601</cdr:x>
      <cdr:y>0.94427</cdr:y>
    </cdr:from>
    <cdr:to>
      <cdr:x>0.52062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690" y="5828223"/>
          <a:ext cx="5095965" cy="343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i="1" dirty="0">
              <a:latin typeface="Cambria" panose="02040503050406030204" pitchFamily="18" charset="0"/>
              <a:ea typeface="Cambria" panose="02040503050406030204" pitchFamily="18" charset="0"/>
            </a:rPr>
            <a:t>* Such as Adult Education Block Grant, Board Financial Assistance Program's Student Financial Aid Allowance (BFAP), Veterans Grant, etc. Totals include carryover.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0.67597</cdr:x>
      <cdr:y>0.80556</cdr:y>
    </cdr:from>
    <cdr:to>
      <cdr:x>0.98139</cdr:x>
      <cdr:y>0.88248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38E1C9-A187-4611-AA77-A7FD535ED6B8}"/>
            </a:ext>
          </a:extLst>
        </cdr:cNvPr>
        <cdr:cNvSpPr txBox="1"/>
      </cdr:nvSpPr>
      <cdr:spPr>
        <a:xfrm xmlns:a="http://schemas.openxmlformats.org/drawingml/2006/main">
          <a:off x="5849148" y="5057647"/>
          <a:ext cx="2642797" cy="482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>
              <a:solidFill>
                <a:sysClr val="windowText" lastClr="000000"/>
              </a:solidFill>
            </a:rPr>
            <a:t>$</a:t>
          </a:r>
          <a:r>
            <a:rPr lang="en-US" sz="3200" b="1">
              <a:solidFill>
                <a:sysClr val="windowText" lastClr="000000"/>
              </a:solidFill>
            </a:rPr>
            <a:t>122,135,047</a:t>
          </a:r>
          <a:endParaRPr lang="en-US" sz="2800" b="1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0.70232</cdr:x>
      <cdr:y>0.82906</cdr:y>
    </cdr:from>
    <cdr:to>
      <cdr:x>0.97364</cdr:x>
      <cdr:y>0.90598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38E1C9-A187-4611-AA77-A7FD535ED6B8}"/>
            </a:ext>
          </a:extLst>
        </cdr:cNvPr>
        <cdr:cNvSpPr txBox="1"/>
      </cdr:nvSpPr>
      <cdr:spPr>
        <a:xfrm xmlns:a="http://schemas.openxmlformats.org/drawingml/2006/main">
          <a:off x="6077200" y="5205233"/>
          <a:ext cx="2347730" cy="482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/>
            <a:t>$</a:t>
          </a:r>
          <a:r>
            <a:rPr lang="en-US" sz="3200" b="1"/>
            <a:t>39,564,038</a:t>
          </a:r>
          <a:endParaRPr lang="en-US" sz="28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A73265-96D0-4C1A-B658-ADE49D54EAA9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79685-6D91-46E0-8CC3-01F8DA1E54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3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7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3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9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7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**To</a:t>
            </a:r>
            <a:r>
              <a:rPr lang="en-US" sz="2000" b="1" baseline="0" dirty="0"/>
              <a:t> get to 88% salaries/benefits, need to remove 7000s from GU001 (Reserves, chargeback, and debt expenses)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79685-6D91-46E0-8CC3-01F8DA1E54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74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not include Chargebacks or Reserves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79685-6D91-46E0-8CC3-01F8DA1E54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18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-</a:t>
            </a:r>
            <a:r>
              <a:rPr lang="en-US" baseline="0" dirty="0"/>
              <a:t> 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9685-6D91-46E0-8CC3-01F8DA1E54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7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51DB-A183-4C63-9CA1-EDA97216ED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8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0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6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1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2A45-B969-414A-92A9-319719EA67F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07AC-220B-4296-B489-99B88761A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6172200"/>
          </a:xfrm>
        </p:spPr>
        <p:txBody>
          <a:bodyPr anchor="t" anchorCtr="0">
            <a:noAutofit/>
          </a:bodyPr>
          <a:lstStyle/>
          <a:p>
            <a:pPr algn="ctr">
              <a:defRPr/>
            </a:pPr>
            <a:r>
              <a:rPr lang="en-US" sz="3600" b="1" cap="small" dirty="0">
                <a:solidFill>
                  <a:srgbClr val="C00000"/>
                </a:solidFill>
              </a:rPr>
              <a:t/>
            </a:r>
            <a:br>
              <a:rPr lang="en-US" sz="3600" b="1" cap="small" dirty="0">
                <a:solidFill>
                  <a:srgbClr val="C00000"/>
                </a:solidFill>
              </a:rPr>
            </a:br>
            <a:r>
              <a:rPr lang="en-US" sz="3600" b="1" cap="small" dirty="0">
                <a:solidFill>
                  <a:srgbClr val="C00000"/>
                </a:solidFill>
              </a:rPr>
              <a:t/>
            </a:r>
            <a:br>
              <a:rPr lang="en-US" sz="3600" b="1" cap="small" dirty="0">
                <a:solidFill>
                  <a:srgbClr val="C00000"/>
                </a:solidFill>
              </a:rPr>
            </a:b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Bakersfield College</a:t>
            </a:r>
            <a:b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Budget Open Forum</a:t>
            </a:r>
            <a:r>
              <a:rPr lang="en-US" sz="4000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/>
            </a:r>
            <a:br>
              <a:rPr lang="en-US" sz="4000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2400" cap="small" dirty="0">
                <a:latin typeface="Copperplate Gothic Bold" panose="020E0705020206020404" pitchFamily="34" charset="0"/>
              </a:rPr>
              <a:t>November 22, 2021</a:t>
            </a:r>
            <a:r>
              <a:rPr lang="en-US" sz="2400" cap="small" dirty="0">
                <a:solidFill>
                  <a:schemeClr val="accent6">
                    <a:lumMod val="50000"/>
                  </a:schemeClr>
                </a:solidFill>
                <a:latin typeface="Copperplate Gothic Bold" panose="020E0705020206020404" pitchFamily="34" charset="0"/>
              </a:rPr>
              <a:t/>
            </a:r>
            <a:br>
              <a:rPr lang="en-US" sz="2400" cap="small" dirty="0">
                <a:solidFill>
                  <a:schemeClr val="accent6">
                    <a:lumMod val="50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4000" cap="smal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cap="sm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cap="smal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cap="sm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cap="smal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1800" cap="sm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cap="smal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1800" cap="sm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presented by </a:t>
            </a:r>
            <a:br>
              <a:rPr lang="en-US" sz="1800" cap="small" dirty="0">
                <a:latin typeface="Copperplate Gothic Bold" panose="020E0705020206020404" pitchFamily="34" charset="0"/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Zav Dadabhoy, Interim President </a:t>
            </a:r>
            <a:br>
              <a:rPr lang="en-US" sz="1800" cap="small" dirty="0">
                <a:latin typeface="Copperplate Gothic Bold" panose="020E0705020206020404" pitchFamily="34" charset="0"/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Mike Giacomini, Vice President, Finance and Administrative Services</a:t>
            </a:r>
            <a:br>
              <a:rPr lang="en-US" sz="1800" cap="small" dirty="0">
                <a:latin typeface="Copperplate Gothic Bold" panose="020E0705020206020404" pitchFamily="34" charset="0"/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Teresa Mcallister, Budget Committee Faculty Co-Chair </a:t>
            </a:r>
            <a:br>
              <a:rPr lang="en-US" sz="1800" cap="small" dirty="0">
                <a:latin typeface="Copperplate Gothic Bold" panose="020E0705020206020404" pitchFamily="34" charset="0"/>
              </a:rPr>
            </a:br>
            <a:r>
              <a:rPr lang="en-US" sz="1800" cap="small" dirty="0">
                <a:latin typeface="Copperplate Gothic Bold" panose="020E0705020206020404" pitchFamily="34" charset="0"/>
              </a:rPr>
              <a:t>Nick Strobel, Academic Senate President</a:t>
            </a:r>
            <a:r>
              <a:rPr lang="en-US" sz="2400" cap="smal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cap="sm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cap="small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400" cap="small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cap="small" dirty="0"/>
              <a:t/>
            </a:r>
            <a:br>
              <a:rPr lang="en-US" sz="2400" cap="small" dirty="0"/>
            </a:br>
            <a:r>
              <a:rPr lang="en-US" sz="4000" cap="small" dirty="0"/>
              <a:t/>
            </a:r>
            <a:br>
              <a:rPr lang="en-US" sz="4000" cap="small" dirty="0"/>
            </a:br>
            <a:endParaRPr lang="en-US" sz="2400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01DF5-5D91-47E9-99DB-037A4699B78D}" type="slidenum">
              <a:rPr lang="en-US" smtClean="0">
                <a:solidFill>
                  <a:schemeClr val="bg2"/>
                </a:solidFill>
                <a:latin typeface="Cambria" panose="02040503050406030204" pitchFamily="18" charset="0"/>
              </a:rPr>
              <a:pPr>
                <a:defRPr/>
              </a:pPr>
              <a:t>1</a:t>
            </a:fld>
            <a:endParaRPr lang="en-US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2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911" y="391250"/>
            <a:ext cx="1107512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Division Breakdown for GU and RP</a:t>
            </a:r>
            <a:endParaRPr lang="en-US" sz="4000" b="1" i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663071"/>
              </p:ext>
            </p:extLst>
          </p:nvPr>
        </p:nvGraphicFramePr>
        <p:xfrm>
          <a:off x="1381124" y="1920240"/>
          <a:ext cx="9410699" cy="3792729"/>
        </p:xfrm>
        <a:graphic>
          <a:graphicData uri="http://schemas.openxmlformats.org/drawingml/2006/table">
            <a:tbl>
              <a:tblPr/>
              <a:tblGrid>
                <a:gridCol w="2940544">
                  <a:extLst>
                    <a:ext uri="{9D8B030D-6E8A-4147-A177-3AD203B41FA5}">
                      <a16:colId xmlns:a16="http://schemas.microsoft.com/office/drawing/2014/main" val="3807965378"/>
                    </a:ext>
                  </a:extLst>
                </a:gridCol>
                <a:gridCol w="1294031">
                  <a:extLst>
                    <a:ext uri="{9D8B030D-6E8A-4147-A177-3AD203B41FA5}">
                      <a16:colId xmlns:a16="http://schemas.microsoft.com/office/drawing/2014/main" val="3449589124"/>
                    </a:ext>
                  </a:extLst>
                </a:gridCol>
                <a:gridCol w="1294031">
                  <a:extLst>
                    <a:ext uri="{9D8B030D-6E8A-4147-A177-3AD203B41FA5}">
                      <a16:colId xmlns:a16="http://schemas.microsoft.com/office/drawing/2014/main" val="2578489695"/>
                    </a:ext>
                  </a:extLst>
                </a:gridCol>
                <a:gridCol w="1294031">
                  <a:extLst>
                    <a:ext uri="{9D8B030D-6E8A-4147-A177-3AD203B41FA5}">
                      <a16:colId xmlns:a16="http://schemas.microsoft.com/office/drawing/2014/main" val="661160133"/>
                    </a:ext>
                  </a:extLst>
                </a:gridCol>
                <a:gridCol w="1294031">
                  <a:extLst>
                    <a:ext uri="{9D8B030D-6E8A-4147-A177-3AD203B41FA5}">
                      <a16:colId xmlns:a16="http://schemas.microsoft.com/office/drawing/2014/main" val="3868282748"/>
                    </a:ext>
                  </a:extLst>
                </a:gridCol>
                <a:gridCol w="1294031">
                  <a:extLst>
                    <a:ext uri="{9D8B030D-6E8A-4147-A177-3AD203B41FA5}">
                      <a16:colId xmlns:a16="http://schemas.microsoft.com/office/drawing/2014/main" val="2474044199"/>
                    </a:ext>
                  </a:extLst>
                </a:gridCol>
              </a:tblGrid>
              <a:tr h="39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Fiscal Period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2017-18</a:t>
                      </a:r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Actuals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2018-19 Actuals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2019-20 Actuals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2020-21 Actuals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2021-22 Budget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64860"/>
                  </a:ext>
                </a:extLst>
              </a:tr>
              <a:tr h="808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President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5,145,907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7,739,129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11,598,891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5,381,397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7,769,744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9199"/>
                  </a:ext>
                </a:extLst>
              </a:tr>
              <a:tr h="808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VP Instruction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65,599,090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69,343,134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70,445,646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81,434,643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84,245,122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47879"/>
                  </a:ext>
                </a:extLst>
              </a:tr>
              <a:tr h="808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VP Student Affairs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17,201,124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25,455,910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26,736,988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30,153,774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35,267,323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69603"/>
                  </a:ext>
                </a:extLst>
              </a:tr>
              <a:tr h="808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VP Finance and Admin Services*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9,966,603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11,159,952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14,529,712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15,072,315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70,626,170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355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1124" y="6299200"/>
            <a:ext cx="9410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*Excludes Reserves and Chargebacks; includes COVID/HEERF Funds, Salary and Benefit increases for all BC positions due to Salary Schedule and Steps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9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COVID-19 RELIEF FUNDS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E5962E-9C61-497E-8218-95045A427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508518"/>
              </p:ext>
            </p:extLst>
          </p:nvPr>
        </p:nvGraphicFramePr>
        <p:xfrm>
          <a:off x="716280" y="1320800"/>
          <a:ext cx="1051560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COVID-19 RELIEF FUNDS - </a:t>
            </a:r>
            <a:r>
              <a:rPr lang="en-US" b="1" cap="small" dirty="0" err="1">
                <a:solidFill>
                  <a:srgbClr val="C00000"/>
                </a:solidFill>
                <a:latin typeface="Copperplate Gothic Bold" panose="020E0705020206020404" pitchFamily="34" charset="0"/>
              </a:rPr>
              <a:t>Cont</a:t>
            </a:r>
            <a:endParaRPr lang="en-US" b="1" cap="small" dirty="0">
              <a:solidFill>
                <a:srgbClr val="C00000"/>
              </a:solidFill>
              <a:latin typeface="Copperplate Gothic Bold" panose="020E07050202060204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54200F-FC50-4F2F-961B-B00B575F5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56107"/>
              </p:ext>
            </p:extLst>
          </p:nvPr>
        </p:nvGraphicFramePr>
        <p:xfrm>
          <a:off x="838200" y="1290320"/>
          <a:ext cx="10515600" cy="556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83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4F4B-0CE4-4ABA-B8B4-08CB7282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87"/>
          </a:xfrm>
        </p:spPr>
        <p:txBody>
          <a:bodyPr>
            <a:normAutofit/>
          </a:bodyPr>
          <a:lstStyle/>
          <a:p>
            <a:r>
              <a:rPr lang="en-US" sz="3600" b="1" spc="-5" dirty="0">
                <a:solidFill>
                  <a:srgbClr val="FF0000"/>
                </a:solidFill>
                <a:latin typeface="+mn-lt"/>
              </a:rPr>
              <a:t>STUDENT HOUSING</a:t>
            </a:r>
            <a:r>
              <a:rPr lang="en-US" sz="3600" b="1" spc="1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SITE</a:t>
            </a:r>
            <a:r>
              <a:rPr lang="en-US" sz="3600" b="1" spc="-10" dirty="0">
                <a:solidFill>
                  <a:srgbClr val="FF0000"/>
                </a:solidFill>
                <a:latin typeface="+mn-lt"/>
              </a:rPr>
              <a:t> PLAN</a:t>
            </a:r>
            <a:r>
              <a:rPr lang="en-US" sz="3600" b="1" spc="15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en-US" sz="3600" b="1" spc="-5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spc="-30" dirty="0">
                <a:solidFill>
                  <a:srgbClr val="FF0000"/>
                </a:solidFill>
                <a:latin typeface="+mn-lt"/>
              </a:rPr>
              <a:t>STORY</a:t>
            </a:r>
            <a:r>
              <a:rPr lang="en-US" sz="3600" b="1" spc="-55" dirty="0">
                <a:solidFill>
                  <a:srgbClr val="FF0000"/>
                </a:solidFill>
                <a:latin typeface="+mn-lt"/>
              </a:rPr>
              <a:t> ~</a:t>
            </a:r>
            <a:r>
              <a:rPr lang="en-US" sz="3600" b="1" spc="-5" dirty="0">
                <a:solidFill>
                  <a:srgbClr val="FF0000"/>
                </a:solidFill>
                <a:latin typeface="+mn-lt"/>
              </a:rPr>
              <a:t>150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spc="-5" dirty="0">
                <a:solidFill>
                  <a:srgbClr val="FF0000"/>
                </a:solidFill>
                <a:latin typeface="+mn-lt"/>
              </a:rPr>
              <a:t>BEDS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26A0A33-CCEB-4F47-A897-775744B3C0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3397" y="1224794"/>
            <a:ext cx="10515599" cy="56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464945"/>
              </p:ext>
            </p:extLst>
          </p:nvPr>
        </p:nvGraphicFramePr>
        <p:xfrm>
          <a:off x="230908" y="267855"/>
          <a:ext cx="11711709" cy="637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62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All Campus Budget Forum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638801" y="4343401"/>
            <a:ext cx="3365621" cy="1005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Nick Strobel</a:t>
            </a:r>
          </a:p>
          <a:p>
            <a:pPr>
              <a:lnSpc>
                <a:spcPct val="5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Academic Senate President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72" y="1812082"/>
            <a:ext cx="2024091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55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FTES P2 Report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C42D9F-97C8-4220-B3E6-0A7B47C36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744" y="1408176"/>
            <a:ext cx="9006840" cy="52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55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Faculty Obligation Number FON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28"/>
          <a:stretch/>
        </p:blipFill>
        <p:spPr>
          <a:xfrm>
            <a:off x="1566862" y="1267842"/>
            <a:ext cx="9058275" cy="54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Topics of Discussion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519652" cy="5257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President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State of the College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Faculty and Budget Committee Co-Chair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Budget Committee Work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Fall FTES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Vice President, Finance and Administrative Services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Adopted Budget Longitudinal Review</a:t>
            </a:r>
          </a:p>
          <a:p>
            <a:pPr lvl="1">
              <a:buClr>
                <a:srgbClr val="C00000"/>
              </a:buClr>
            </a:pPr>
            <a:r>
              <a:rPr lang="en-US" dirty="0" err="1">
                <a:latin typeface="Cambria" panose="02040503050406030204" pitchFamily="18" charset="0"/>
              </a:rPr>
              <a:t>Categoricals</a:t>
            </a:r>
            <a:r>
              <a:rPr lang="en-US" dirty="0">
                <a:latin typeface="Cambria" panose="02040503050406030204" pitchFamily="18" charset="0"/>
              </a:rPr>
              <a:t> and Restricted Funds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Adopted 2021/22 Budget by Expense Type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Adopted 2021/22 Budget by Division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COVID-19 Relief Funds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Reserves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mbria" panose="02040503050406030204" pitchFamily="18" charset="0"/>
              </a:rPr>
              <a:t>Budget Committee Member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District Wide Budget Committee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FTES P2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latin typeface="Cambria" panose="02040503050406030204" pitchFamily="18" charset="0"/>
              </a:rPr>
              <a:t>Faculty Obligation Number FON</a:t>
            </a:r>
          </a:p>
        </p:txBody>
      </p:sp>
    </p:spTree>
    <p:extLst>
      <p:ext uri="{BB962C8B-B14F-4D97-AF65-F5344CB8AC3E}">
        <p14:creationId xmlns:p14="http://schemas.microsoft.com/office/powerpoint/2010/main" val="153931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The State of the College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69420" y="4499163"/>
            <a:ext cx="337092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Zav Dadabhoy</a:t>
            </a:r>
          </a:p>
          <a:p>
            <a:pPr>
              <a:lnSpc>
                <a:spcPct val="5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Interim President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7"/>
          <a:stretch/>
        </p:blipFill>
        <p:spPr>
          <a:xfrm>
            <a:off x="3897744" y="1619628"/>
            <a:ext cx="3081275" cy="34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Budget Committee Work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638801" y="4343401"/>
            <a:ext cx="4015153" cy="1005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Teresa Mcallister</a:t>
            </a:r>
          </a:p>
          <a:p>
            <a:pPr>
              <a:lnSpc>
                <a:spcPct val="5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Budget Committee Faculty Co-Chair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3136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3136613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58" y="1541986"/>
            <a:ext cx="3223318" cy="38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4345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BC Fall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9" y="1496719"/>
            <a:ext cx="11986085" cy="44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6667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Budget Open Forum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97388" y="4343401"/>
            <a:ext cx="3365621" cy="1005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Mike Giacomini</a:t>
            </a:r>
          </a:p>
          <a:p>
            <a:pPr>
              <a:lnSpc>
                <a:spcPct val="5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 Vice President,</a:t>
            </a:r>
          </a:p>
          <a:p>
            <a:pPr>
              <a:lnSpc>
                <a:spcPct val="5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</a:rPr>
              <a:t>Finance and Administrative Services</a:t>
            </a:r>
          </a:p>
        </p:txBody>
      </p:sp>
      <p:pic>
        <p:nvPicPr>
          <p:cNvPr id="2050" name="Picture 2" descr="https://www.bakersfieldcollege.edu/files/mike_giaco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21" y="1936377"/>
            <a:ext cx="2536716" cy="31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6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68800"/>
            <a:ext cx="9945189" cy="8302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Adopted Budget Longitudinal View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339864"/>
              </p:ext>
            </p:extLst>
          </p:nvPr>
        </p:nvGraphicFramePr>
        <p:xfrm>
          <a:off x="554182" y="1199062"/>
          <a:ext cx="10769600" cy="52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8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5189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FY22 BUDGETS</a:t>
            </a:r>
            <a:br>
              <a:rPr lang="en-US" sz="24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2400" b="1" cap="small" dirty="0" err="1">
                <a:solidFill>
                  <a:srgbClr val="C00000"/>
                </a:solidFill>
                <a:latin typeface="Copperplate Gothic Bold" panose="020E0705020206020404" pitchFamily="34" charset="0"/>
              </a:rPr>
              <a:t>Categoricals</a:t>
            </a:r>
            <a:r>
              <a:rPr lang="en-US" sz="24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 and Restricted Funds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773806"/>
              </p:ext>
            </p:extLst>
          </p:nvPr>
        </p:nvGraphicFramePr>
        <p:xfrm>
          <a:off x="838200" y="787400"/>
          <a:ext cx="10515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73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FY22 Adopted Budget</a:t>
            </a:r>
            <a:b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</a:br>
            <a:r>
              <a:rPr lang="en-US" sz="4000" b="1" cap="small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by Expense Type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0761"/>
              </p:ext>
            </p:extLst>
          </p:nvPr>
        </p:nvGraphicFramePr>
        <p:xfrm>
          <a:off x="295273" y="1690688"/>
          <a:ext cx="11610975" cy="4382863"/>
        </p:xfrm>
        <a:graphic>
          <a:graphicData uri="http://schemas.openxmlformats.org/drawingml/2006/table">
            <a:tbl>
              <a:tblPr/>
              <a:tblGrid>
                <a:gridCol w="3189483">
                  <a:extLst>
                    <a:ext uri="{9D8B030D-6E8A-4147-A177-3AD203B41FA5}">
                      <a16:colId xmlns:a16="http://schemas.microsoft.com/office/drawing/2014/main" val="3807965378"/>
                    </a:ext>
                  </a:extLst>
                </a:gridCol>
                <a:gridCol w="1403582">
                  <a:extLst>
                    <a:ext uri="{9D8B030D-6E8A-4147-A177-3AD203B41FA5}">
                      <a16:colId xmlns:a16="http://schemas.microsoft.com/office/drawing/2014/main" val="1283520918"/>
                    </a:ext>
                  </a:extLst>
                </a:gridCol>
                <a:gridCol w="1403582">
                  <a:extLst>
                    <a:ext uri="{9D8B030D-6E8A-4147-A177-3AD203B41FA5}">
                      <a16:colId xmlns:a16="http://schemas.microsoft.com/office/drawing/2014/main" val="3449589124"/>
                    </a:ext>
                  </a:extLst>
                </a:gridCol>
                <a:gridCol w="1403582">
                  <a:extLst>
                    <a:ext uri="{9D8B030D-6E8A-4147-A177-3AD203B41FA5}">
                      <a16:colId xmlns:a16="http://schemas.microsoft.com/office/drawing/2014/main" val="2578489695"/>
                    </a:ext>
                  </a:extLst>
                </a:gridCol>
                <a:gridCol w="1403582">
                  <a:extLst>
                    <a:ext uri="{9D8B030D-6E8A-4147-A177-3AD203B41FA5}">
                      <a16:colId xmlns:a16="http://schemas.microsoft.com/office/drawing/2014/main" val="661160133"/>
                    </a:ext>
                  </a:extLst>
                </a:gridCol>
                <a:gridCol w="1403582">
                  <a:extLst>
                    <a:ext uri="{9D8B030D-6E8A-4147-A177-3AD203B41FA5}">
                      <a16:colId xmlns:a16="http://schemas.microsoft.com/office/drawing/2014/main" val="3010115600"/>
                    </a:ext>
                  </a:extLst>
                </a:gridCol>
                <a:gridCol w="1403582">
                  <a:extLst>
                    <a:ext uri="{9D8B030D-6E8A-4147-A177-3AD203B41FA5}">
                      <a16:colId xmlns:a16="http://schemas.microsoft.com/office/drawing/2014/main" val="3171126715"/>
                    </a:ext>
                  </a:extLst>
                </a:gridCol>
              </a:tblGrid>
              <a:tr h="268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Account Code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 GU001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RP/CE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64860"/>
                  </a:ext>
                </a:extLst>
              </a:tr>
              <a:tr h="268066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777C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Amount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Amount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Amount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312" marR="9312" marT="93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75332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SALARIES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64,589,999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15,183,586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79,773,584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9199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BENEFITS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24,098,725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5,223,069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29,321,794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47879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SUPPLIES/MATERIALS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2,428,805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1,597,049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4,025,854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69603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MAINTENANCE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&amp; OPERATIONS SERVICES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7,373,660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7,373,660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35567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EQUIPMENT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3,991,754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4,779,159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8,770,914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42634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OTHER*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5,985,624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63,023,288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69,008,912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050104"/>
                  </a:ext>
                </a:extLst>
              </a:tr>
              <a:tr h="549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TOTAL**</a:t>
                      </a:r>
                    </a:p>
                  </a:txBody>
                  <a:tcPr marL="9312" marR="9312" marT="93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108,468,567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89,806,151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198,274,718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6679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6351957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*Includes Other Non-Instructional Consulting Services, Contract Instruction (Dual Enrollment), Student Travel, Employee Travel, Institutional Dues/Memberships, Other Services and Expenses, Other Student Aid, etc.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**Excludes Reserves and Chargebacks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2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0FFFE3A8B69048A4CFE6A0D4E98058" ma:contentTypeVersion="13" ma:contentTypeDescription="Create a new document." ma:contentTypeScope="" ma:versionID="e3a3a8cce61c7b362fedaaa926af2944">
  <xsd:schema xmlns:xsd="http://www.w3.org/2001/XMLSchema" xmlns:xs="http://www.w3.org/2001/XMLSchema" xmlns:p="http://schemas.microsoft.com/office/2006/metadata/properties" xmlns:ns3="ef77a742-e95f-4db3-ad04-736d1796007f" xmlns:ns4="e9d9f9f4-fc1c-4b2d-91f9-2533ca8da66d" targetNamespace="http://schemas.microsoft.com/office/2006/metadata/properties" ma:root="true" ma:fieldsID="4a2d88af4047658fe7c60d115c331d50" ns3:_="" ns4:_="">
    <xsd:import namespace="ef77a742-e95f-4db3-ad04-736d1796007f"/>
    <xsd:import namespace="e9d9f9f4-fc1c-4b2d-91f9-2533ca8da6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7a742-e95f-4db3-ad04-736d17960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9f9f4-fc1c-4b2d-91f9-2533ca8da6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618BD3-6A23-451F-9C58-D5B856BC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77a742-e95f-4db3-ad04-736d1796007f"/>
    <ds:schemaRef ds:uri="e9d9f9f4-fc1c-4b2d-91f9-2533ca8da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805BD1-46E3-4126-A270-B1FF0E9BE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EB7C5-58DF-43F5-A517-2758474DD3A3}">
  <ds:schemaRefs>
    <ds:schemaRef ds:uri="http://schemas.openxmlformats.org/package/2006/metadata/core-properties"/>
    <ds:schemaRef ds:uri="ef77a742-e95f-4db3-ad04-736d1796007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9d9f9f4-fc1c-4b2d-91f9-2533ca8da6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27487</TotalTime>
  <Words>511</Words>
  <Application>Microsoft Office PowerPoint</Application>
  <PresentationFormat>Widescreen</PresentationFormat>
  <Paragraphs>166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Copperplate Gothic Bold</vt:lpstr>
      <vt:lpstr>Garamond</vt:lpstr>
      <vt:lpstr>Times New Roman</vt:lpstr>
      <vt:lpstr>Wingdings</vt:lpstr>
      <vt:lpstr>Office Theme</vt:lpstr>
      <vt:lpstr>  Bakersfield College Budget Open Forum November 22, 2021     presented by  Zav Dadabhoy, Interim President  Mike Giacomini, Vice President, Finance and Administrative Services Teresa Mcallister, Budget Committee Faculty Co-Chair  Nick Strobel, Academic Senate President    </vt:lpstr>
      <vt:lpstr>Topics of Discussion</vt:lpstr>
      <vt:lpstr>The State of the College</vt:lpstr>
      <vt:lpstr>Budget Committee Work</vt:lpstr>
      <vt:lpstr>PowerPoint Presentation</vt:lpstr>
      <vt:lpstr>Budget Open Forum</vt:lpstr>
      <vt:lpstr>Adopted Budget Longitudinal View</vt:lpstr>
      <vt:lpstr>FY22 BUDGETS Categoricals and Restricted Funds</vt:lpstr>
      <vt:lpstr>FY22 Adopted Budget by Expense Type</vt:lpstr>
      <vt:lpstr>Division Breakdown for GU and RP</vt:lpstr>
      <vt:lpstr>COVID-19 RELIEF FUNDS</vt:lpstr>
      <vt:lpstr>COVID-19 RELIEF FUNDS - Cont</vt:lpstr>
      <vt:lpstr>STUDENT HOUSING SITE PLAN – 4 STORY ~150 BEDS</vt:lpstr>
      <vt:lpstr>PowerPoint Presentation</vt:lpstr>
      <vt:lpstr>All Campus Budget Forum</vt:lpstr>
      <vt:lpstr>FTES P2 Report</vt:lpstr>
      <vt:lpstr>Faculty Obligation Number FON</vt:lpstr>
    </vt:vector>
  </TitlesOfParts>
  <Company>KCCD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Holmes</dc:creator>
  <cp:lastModifiedBy>Jo Ellen Barnes</cp:lastModifiedBy>
  <cp:revision>126</cp:revision>
  <cp:lastPrinted>2019-01-24T21:20:40Z</cp:lastPrinted>
  <dcterms:created xsi:type="dcterms:W3CDTF">2018-11-19T21:39:55Z</dcterms:created>
  <dcterms:modified xsi:type="dcterms:W3CDTF">2021-11-22T23:52:07Z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0x010100F50FFFE3A8B69048A4CFE6A0D4E98058</vt:lpwstr>
  </property>
</Properties>
</file>