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6E232-8725-6A7C-0CD6-7741E1F709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C84C28-349C-159A-BC58-AE9E7F0282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0A675-1526-3473-5740-645310A1B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BE26-9C69-4D94-8C7E-1BC8178504A2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486538-751F-BDD5-D2FB-E102023E3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9C080C-7F91-E495-105F-6D6045141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FB33-3B74-4372-93C5-5BD6CB143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820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DAD6B-F523-F969-97DA-F186E177D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759958-B798-D6F6-0C44-FD624598F7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6587AD-ED3C-38BC-42B4-8DF511602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BE26-9C69-4D94-8C7E-1BC8178504A2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A8EA37-4C48-4D41-00AA-8B6401BE4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D9DF49-72C0-A2DD-B87B-F08686D72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FB33-3B74-4372-93C5-5BD6CB143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899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DBFC18A-D20E-272F-326B-66FD2D7AF5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096F77-7A26-9533-0ABA-DBFFE44D63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2BC24B-A5F9-6EF5-4126-D5C4E8C13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BE26-9C69-4D94-8C7E-1BC8178504A2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2FE4E1-1B46-9FA9-8684-7E48AE511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9C8A53-F352-464A-79C4-6B6199460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FB33-3B74-4372-93C5-5BD6CB143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088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8DB47-DA0B-5756-C0AF-85D4F647A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904383-146E-9FED-C65A-AD820A5BD8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09B51E-DB05-846F-7ACD-B3490D0B3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BE26-9C69-4D94-8C7E-1BC8178504A2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04A977-7D54-B027-DDBA-4C7F34053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83D7E8-90EC-C400-26FD-AE123A948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FB33-3B74-4372-93C5-5BD6CB143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08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C366E-7D20-6DEE-CCFB-4E35EC433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13300E-3E6B-8DB5-8BA5-2CE364C771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400150-8070-F6D0-74E6-DC7CE1173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BE26-9C69-4D94-8C7E-1BC8178504A2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3D983A-DB67-51FA-C869-749F9F1D4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4301D2-9E3B-FA81-1EF1-6CD9E8EBE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FB33-3B74-4372-93C5-5BD6CB143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072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1BD56-0CEC-9AAB-3057-52C8F927D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6984AB-CAF6-D7F6-C464-E92C51B142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C999EB-F5E6-836E-1C06-EEC3077A87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2E25FA-D474-8145-7E7D-B5117F8B3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BE26-9C69-4D94-8C7E-1BC8178504A2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8AE49D-5E5A-7567-C113-6B61E7DBC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CB994D-C58C-AB5A-B9A3-A4475CA39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FB33-3B74-4372-93C5-5BD6CB143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68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864E0-9B7C-7CD7-3A77-3F47A1AD9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D14885-BB30-46FB-9821-2EA28711B2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A3B86E-CA9C-E1A8-7466-C64E4BB863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740126-05AF-F177-6CBE-73823EE6EF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D2662E-3008-F3FB-4771-3D3874D51D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D2B792-2C40-F04C-1144-E7513C9C9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BE26-9C69-4D94-8C7E-1BC8178504A2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8EEF43-713A-F99C-2356-CB160EDC4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1F9C98-3B01-E3A6-1445-9C6921301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FB33-3B74-4372-93C5-5BD6CB143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351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BC553-B4C6-05DE-5EF4-E25B8EE4E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0DF3AD-1B4A-8679-9EE9-0FF55973E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BE26-9C69-4D94-8C7E-1BC8178504A2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1E168E-60F9-4C0E-E1E5-080189A41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F2A3CB-B146-0B30-122E-7B2C6D783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FB33-3B74-4372-93C5-5BD6CB143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12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7CF5AA-4EC5-DB39-7A2B-FCC0F104F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BE26-9C69-4D94-8C7E-1BC8178504A2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16C8ADC-E01F-3880-A142-F76601E27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023628-0E2D-5B26-F5E9-D20872FFA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FB33-3B74-4372-93C5-5BD6CB143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769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84F85-4F78-22CA-62C8-ECEBB7216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4713F6-0D86-CE0E-4856-65D0F5AED0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8BFA4F-4D9B-CACA-2D31-CDCFAF89CD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94F543-C434-2D06-AB30-541134EAB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BE26-9C69-4D94-8C7E-1BC8178504A2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0421EB-0AF4-392A-5F21-8DD0CC41D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BF64E0-DFE9-4087-C5C3-5EA523193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FB33-3B74-4372-93C5-5BD6CB143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533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D46E0-B5CA-A3C4-55A7-4122C83E0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E932F6-832F-9DF1-DFF3-D0070674A9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B46E7F-39A4-453A-9EE5-1B96FB915E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FA4B7E-FA7C-6BC7-A9FF-11B4EFB2F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BE26-9C69-4D94-8C7E-1BC8178504A2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0CC626-9A04-CA5E-A685-04A77254F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2B26C-C09E-9C1C-62FE-6C479E1D3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FB33-3B74-4372-93C5-5BD6CB143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666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9374C0-924D-0B3F-A4EB-36B3D7BDD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9FDC49-55A5-CB24-59EF-E86C37D3EF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103F15-29A6-735B-69A9-6F5F754895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BABE26-9C69-4D94-8C7E-1BC8178504A2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3C3715-B031-0CDD-FB3F-7A45947421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0BA5D4-900C-7AD8-DB6A-971A98D365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D7FB33-3B74-4372-93C5-5BD6CB143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243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03C6F4E6-30A1-4F63-C8CC-028750B5A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6668" cy="4570886"/>
            <a:chOff x="0" y="0"/>
            <a:chExt cx="12196668" cy="4570886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9EA7CA8-3AE6-4F5F-9932-63303CF2D4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12196668" cy="4570632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2"/>
                </a:gs>
              </a:gsLst>
              <a:lin ang="4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26E3E019-A259-1130-CC5C-3165020BC5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791"/>
              <a:ext cx="10565988" cy="4568095"/>
            </a:xfrm>
            <a:prstGeom prst="rect">
              <a:avLst/>
            </a:prstGeom>
            <a:gradFill flip="none" rotWithShape="1">
              <a:gsLst>
                <a:gs pos="3000">
                  <a:schemeClr val="accent2"/>
                </a:gs>
                <a:gs pos="40000">
                  <a:schemeClr val="accent2">
                    <a:alpha val="0"/>
                  </a:schemeClr>
                </a:gs>
              </a:gsLst>
              <a:lin ang="17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C0769F99-CCA6-5CDC-D1E1-C59A4762F1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"/>
              <a:ext cx="12192000" cy="4549891"/>
            </a:xfrm>
            <a:prstGeom prst="rect">
              <a:avLst/>
            </a:prstGeom>
            <a:gradFill>
              <a:gsLst>
                <a:gs pos="0">
                  <a:schemeClr val="accent5">
                    <a:alpha val="76000"/>
                  </a:schemeClr>
                </a:gs>
                <a:gs pos="67000">
                  <a:schemeClr val="accent2">
                    <a:alpha val="0"/>
                  </a:schemeClr>
                </a:gs>
              </a:gsLst>
              <a:lin ang="4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C13E73D3-029B-3D4E-1956-8EE7068A6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4110544" y="18215"/>
              <a:ext cx="8086124" cy="4549887"/>
            </a:xfrm>
            <a:prstGeom prst="rect">
              <a:avLst/>
            </a:prstGeom>
            <a:gradFill flip="none" rotWithShape="1">
              <a:gsLst>
                <a:gs pos="0">
                  <a:schemeClr val="accent5">
                    <a:lumMod val="50000"/>
                    <a:alpha val="36000"/>
                  </a:schemeClr>
                </a:gs>
                <a:gs pos="45000">
                  <a:schemeClr val="accent5">
                    <a:alpha val="0"/>
                  </a:schemeClr>
                </a:gs>
              </a:gsLst>
              <a:lin ang="4200000" scaled="0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0F5AA84-20E6-279F-50C5-47D0A60540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6348" y="1124262"/>
            <a:ext cx="8017652" cy="2690413"/>
          </a:xfrm>
        </p:spPr>
        <p:txBody>
          <a:bodyPr anchor="t">
            <a:normAutofit/>
          </a:bodyPr>
          <a:lstStyle/>
          <a:p>
            <a:pPr algn="l"/>
            <a:r>
              <a:rPr lang="en-US" sz="5400">
                <a:solidFill>
                  <a:srgbClr val="FFFFFF"/>
                </a:solidFill>
              </a:rPr>
              <a:t>California Student Nurses Association (CSNA) Conference 2025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8773DB-8B7E-EE99-1ED3-85C9D9FF89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26348" y="5099566"/>
            <a:ext cx="6481746" cy="1199733"/>
          </a:xfrm>
        </p:spPr>
        <p:txBody>
          <a:bodyPr anchor="ctr">
            <a:normAutofit/>
          </a:bodyPr>
          <a:lstStyle/>
          <a:p>
            <a:pPr algn="l"/>
            <a:r>
              <a:rPr lang="en-US" sz="2000"/>
              <a:t>Student Nurses Association – Bakersfield College</a:t>
            </a:r>
          </a:p>
          <a:p>
            <a:pPr algn="l"/>
            <a:r>
              <a:rPr lang="en-US" sz="2000"/>
              <a:t>November 14 – 16, San Diego California 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A795037-79A8-37A2-BA59-6B7F9709AA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91525" y="4653796"/>
            <a:ext cx="3000375" cy="89154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AAAFD5A2-6068-8D99-E141-D68ACFC82E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67749" y="5545336"/>
            <a:ext cx="2447925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998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E47695-464D-98C7-A1E8-6DD9E7D5A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About CSNA</a:t>
            </a:r>
          </a:p>
        </p:txBody>
      </p:sp>
      <p:sp>
        <p:nvSpPr>
          <p:cNvPr id="27" name="Rectangle 1">
            <a:extLst>
              <a:ext uri="{FF2B5EF4-FFF2-40B4-BE49-F238E27FC236}">
                <a16:creationId xmlns:a16="http://schemas.microsoft.com/office/drawing/2014/main" id="{F19570CF-DC6C-33E5-CEB2-8A92FE556E0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0" y="1597432"/>
            <a:ext cx="12191999" cy="526056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en-US" altLang="en-US" sz="2000" dirty="0">
                <a:latin typeface="Arial" panose="020B0604020202020204" pitchFamily="34" charset="0"/>
              </a:rPr>
              <a:t>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he California 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Nursing Students’ Association (CNSA) exists to contribute to nursing education and support the highest quality healthcare.</a:t>
            </a: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endParaRPr kumimoji="0" lang="en-US" altLang="en-US" sz="200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20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CNSA does this by:</a:t>
            </a:r>
          </a:p>
          <a:p>
            <a:pPr lvl="1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20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Providing programs reflecting current nursing issues</a:t>
            </a:r>
          </a:p>
          <a:p>
            <a:pPr lvl="1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20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Encouraging student participation in community health &amp; social issues</a:t>
            </a:r>
          </a:p>
          <a:p>
            <a:pPr lvl="1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20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Promoting student leadership in education, legislation, and healthcare policy</a:t>
            </a:r>
          </a:p>
          <a:p>
            <a:pPr lvl="1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20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Representing nursing students to consumers, institutions, and professional organizations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marL="457200" lvl="1" indent="0" eaLnBrk="0" fontAlgn="base" hangingPunct="0">
              <a:spcBef>
                <a:spcPct val="0"/>
              </a:spcBef>
              <a:spcAft>
                <a:spcPts val="600"/>
              </a:spcAft>
              <a:buNone/>
            </a:pPr>
            <a:endParaRPr kumimoji="0" lang="en-US" altLang="en-US" sz="20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1D282C2-C191-4CD7-EAD0-51E981470A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55400" y="5663032"/>
            <a:ext cx="2447925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7185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81" name="Rectangle 3080">
            <a:extLst>
              <a:ext uri="{FF2B5EF4-FFF2-40B4-BE49-F238E27FC236}">
                <a16:creationId xmlns:a16="http://schemas.microsoft.com/office/drawing/2014/main" id="{B712E947-0734-45F9-9C4F-41114EC3A3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3" name="Rectangle 3082">
            <a:extLst>
              <a:ext uri="{FF2B5EF4-FFF2-40B4-BE49-F238E27FC236}">
                <a16:creationId xmlns:a16="http://schemas.microsoft.com/office/drawing/2014/main" id="{4C6B5652-C661-4C58-B937-F0F490F7FC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5" name="Rectangle 3084">
            <a:extLst>
              <a:ext uri="{FF2B5EF4-FFF2-40B4-BE49-F238E27FC236}">
                <a16:creationId xmlns:a16="http://schemas.microsoft.com/office/drawing/2014/main" id="{0B936867-6407-43FB-9DE6-1B0879D0CB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7" name="Rectangle 3086">
            <a:extLst>
              <a:ext uri="{FF2B5EF4-FFF2-40B4-BE49-F238E27FC236}">
                <a16:creationId xmlns:a16="http://schemas.microsoft.com/office/drawing/2014/main" id="{ACD0B258-678B-4A8C-894F-848AF24A19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89" name="Freeform: Shape 3088">
            <a:extLst>
              <a:ext uri="{FF2B5EF4-FFF2-40B4-BE49-F238E27FC236}">
                <a16:creationId xmlns:a16="http://schemas.microsoft.com/office/drawing/2014/main" id="{C8D58395-74AF-401A-AF2F-76B6FCF71D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091" name="Rectangle 3090">
            <a:extLst>
              <a:ext uri="{FF2B5EF4-FFF2-40B4-BE49-F238E27FC236}">
                <a16:creationId xmlns:a16="http://schemas.microsoft.com/office/drawing/2014/main" id="{2F003F3F-F118-41D2-AA3F-74DB0D1970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9142F6-6A74-374C-CB8D-18D5A0F78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825" y="457201"/>
            <a:ext cx="2844800" cy="3588870"/>
          </a:xfrm>
        </p:spPr>
        <p:txBody>
          <a:bodyPr anchor="b">
            <a:normAutofit/>
          </a:bodyPr>
          <a:lstStyle/>
          <a:p>
            <a:pPr algn="ctr"/>
            <a:r>
              <a:rPr lang="en-US" sz="4000" dirty="0">
                <a:solidFill>
                  <a:srgbClr val="FFFFFF"/>
                </a:solidFill>
              </a:rPr>
              <a:t>2024 Conference Highlights</a:t>
            </a:r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E4E31445-8379-D52E-74CE-5280BEECB0D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105275" y="10139"/>
            <a:ext cx="3834549" cy="619343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17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Attended as part of Bakersfield College’s House of Delegates</a:t>
            </a: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17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Activities included:</a:t>
            </a:r>
          </a:p>
          <a:p>
            <a:pPr lvl="1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13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Parliamentary briefings &amp; credentialing of delegates</a:t>
            </a:r>
          </a:p>
          <a:p>
            <a:pPr lvl="1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13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Review &amp; voting on resolutions and amendments to CNSA bylaws</a:t>
            </a:r>
          </a:p>
          <a:p>
            <a:pPr lvl="1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13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Candidate presentations and elections for Board of Directors</a:t>
            </a: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Four proposed amendments in </a:t>
            </a:r>
            <a:r>
              <a:rPr kumimoji="0" lang="en-US" altLang="en-US" sz="17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2024 included:</a:t>
            </a:r>
          </a:p>
          <a:p>
            <a:pPr lvl="1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13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Adding a Table of Contents to bylaws</a:t>
            </a:r>
          </a:p>
          <a:p>
            <a:pPr lvl="1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13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Updating CA law on remote communications</a:t>
            </a:r>
          </a:p>
          <a:p>
            <a:pPr lvl="1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13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Revising eligibility requirements for service</a:t>
            </a:r>
          </a:p>
          <a:p>
            <a:pPr lvl="1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13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Revising Board of Directors’ meeting structure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US" altLang="en-US" sz="17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73603021-7379-2643-8264-7E3C522DCE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67859" y="986454"/>
            <a:ext cx="2823586" cy="2209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>
            <a:extLst>
              <a:ext uri="{FF2B5EF4-FFF2-40B4-BE49-F238E27FC236}">
                <a16:creationId xmlns:a16="http://schemas.microsoft.com/office/drawing/2014/main" id="{DDBE34F1-EBEE-162F-2E2C-1B9C387A95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956171" y="3460135"/>
            <a:ext cx="1851888" cy="179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72A03FE-50DA-174A-95AF-EF2D906E2E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55400" y="5663032"/>
            <a:ext cx="2447925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0073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3DAEB1-1494-B1D5-BAAF-46CE341A9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ctr"/>
            <a:r>
              <a:rPr lang="en-US" sz="4000" dirty="0">
                <a:solidFill>
                  <a:srgbClr val="FFFFFF"/>
                </a:solidFill>
              </a:rPr>
              <a:t>Impact for BC SNA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289390C-6EAA-F30E-6095-866A634E30C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810259" y="649480"/>
            <a:ext cx="6555347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20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Empowered our students to:</a:t>
            </a:r>
          </a:p>
          <a:p>
            <a:pPr lvl="1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16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Engage in parliamentary processes</a:t>
            </a:r>
          </a:p>
          <a:p>
            <a:pPr lvl="1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16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Provide direct input on nursing education standards</a:t>
            </a:r>
          </a:p>
          <a:p>
            <a:pPr lvl="1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16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Shape organizational policy affecting all CA nursing students</a:t>
            </a:r>
          </a:p>
          <a:p>
            <a:pPr lvl="1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16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Strengthened leadership skills and professional confidence</a:t>
            </a:r>
          </a:p>
          <a:p>
            <a:pPr lvl="1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16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Provides Bakersfield College nursing students with tools to further our educational and career goals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6CAB8FD-3F50-7B21-FB47-37141F6F76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55400" y="5663032"/>
            <a:ext cx="2447925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967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52D3F4-D189-A9F4-31DA-1C5F4C69B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ctr"/>
            <a:r>
              <a:rPr lang="en-US" sz="4000" dirty="0">
                <a:solidFill>
                  <a:srgbClr val="FFFFFF"/>
                </a:solidFill>
              </a:rPr>
              <a:t>2025 CNSA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46C23-AE61-7661-5777-AD1AAB054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US" sz="2000" b="1" dirty="0"/>
              <a:t>Hands-On Trainings</a:t>
            </a:r>
            <a:r>
              <a:rPr lang="en-US" sz="2000" dirty="0"/>
              <a:t> – skills-based workshops with clinical nurse specialists</a:t>
            </a:r>
          </a:p>
          <a:p>
            <a:r>
              <a:rPr lang="en-US" sz="2000" b="1" dirty="0"/>
              <a:t>Career Readiness Workshops</a:t>
            </a:r>
            <a:r>
              <a:rPr lang="en-US" sz="2000" dirty="0"/>
              <a:t> – led by hiring managers and recent graduates</a:t>
            </a:r>
          </a:p>
          <a:p>
            <a:r>
              <a:rPr lang="en-US" sz="2000" b="1" dirty="0"/>
              <a:t>Leadership &amp; Governance</a:t>
            </a:r>
            <a:r>
              <a:rPr lang="en-US" sz="2000" dirty="0"/>
              <a:t> – House of Delegates, resolutions, and bylaw review</a:t>
            </a:r>
          </a:p>
          <a:p>
            <a:r>
              <a:rPr lang="en-US" sz="2000" b="1" dirty="0"/>
              <a:t>Networking</a:t>
            </a:r>
            <a:r>
              <a:rPr lang="en-US" sz="2000" dirty="0"/>
              <a:t> – statewide connections with peers, faculty, and nursing leaders</a:t>
            </a:r>
          </a:p>
          <a:p>
            <a:endParaRPr lang="en-US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A89643E-8244-D54B-920D-D611058043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55400" y="5663032"/>
            <a:ext cx="2447925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62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44D637-0367-99D6-FDE8-5173156C2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ctr"/>
            <a:r>
              <a:rPr lang="en-US" sz="3700" dirty="0">
                <a:solidFill>
                  <a:srgbClr val="FFFFFF"/>
                </a:solidFill>
              </a:rPr>
              <a:t>Bakersfield College Representation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D8EA60D-FF8F-44D0-55FC-EE549F2D60A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810259" y="649480"/>
            <a:ext cx="6555347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20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BC SNA represented at state level by chapter president and delegates</a:t>
            </a: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20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Builds leadership credibility for our chapter within CNSA</a:t>
            </a: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20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Ensures BC’s student nurses have a direct voice in policy decisions</a:t>
            </a: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20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Strengthens our campus profile and supports Bakersfield College’s mission of student success</a:t>
            </a: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en-US" sz="2000" dirty="0"/>
              <a:t>Leadership development at CNSA → directly benefits future BC nursing cohorts</a:t>
            </a: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en-US" sz="2000" dirty="0"/>
              <a:t>Supports Bakersfield College’s commitment to professional readiness and community health leadership</a:t>
            </a:r>
            <a:endParaRPr kumimoji="0" lang="en-US" altLang="en-US" sz="200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CB7C59F-BECB-CC2C-5E81-9DF298D4E9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55400" y="5663032"/>
            <a:ext cx="2447925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8411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622D1CB8FD794FB1A7EB177F527A0E" ma:contentTypeVersion="13" ma:contentTypeDescription="Create a new document." ma:contentTypeScope="" ma:versionID="72b53e2969d30c017245d71971747f84">
  <xsd:schema xmlns:xsd="http://www.w3.org/2001/XMLSchema" xmlns:xs="http://www.w3.org/2001/XMLSchema" xmlns:p="http://schemas.microsoft.com/office/2006/metadata/properties" xmlns:ns2="bcfe8b9f-064b-4312-9ef9-aaf6de72f8df" xmlns:ns3="24f6067c-86cc-4548-ab66-a4de262ef2af" targetNamespace="http://schemas.microsoft.com/office/2006/metadata/properties" ma:root="true" ma:fieldsID="e79e9eaa332dcfdccb41814816b545ba" ns2:_="" ns3:_="">
    <xsd:import namespace="bcfe8b9f-064b-4312-9ef9-aaf6de72f8df"/>
    <xsd:import namespace="24f6067c-86cc-4548-ab66-a4de262ef2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fe8b9f-064b-4312-9ef9-aaf6de72f8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0c773ff0-bf06-4c50-8fe9-1046dad4180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f6067c-86cc-4548-ab66-a4de262ef2a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718de80-5d93-4c44-a3f5-903c41b4c777}" ma:internalName="TaxCatchAll" ma:showField="CatchAllData" ma:web="24f6067c-86cc-4548-ab66-a4de262ef2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cfe8b9f-064b-4312-9ef9-aaf6de72f8df">
      <Terms xmlns="http://schemas.microsoft.com/office/infopath/2007/PartnerControls"/>
    </lcf76f155ced4ddcb4097134ff3c332f>
    <TaxCatchAll xmlns="24f6067c-86cc-4548-ab66-a4de262ef2af" xsi:nil="true"/>
  </documentManagement>
</p:properties>
</file>

<file path=customXml/itemProps1.xml><?xml version="1.0" encoding="utf-8"?>
<ds:datastoreItem xmlns:ds="http://schemas.openxmlformats.org/officeDocument/2006/customXml" ds:itemID="{F3399C86-B07D-4755-A09A-85FAB8DBF27D}"/>
</file>

<file path=customXml/itemProps2.xml><?xml version="1.0" encoding="utf-8"?>
<ds:datastoreItem xmlns:ds="http://schemas.openxmlformats.org/officeDocument/2006/customXml" ds:itemID="{6AE54965-41A2-475C-ABAA-46D35C29A626}"/>
</file>

<file path=customXml/itemProps3.xml><?xml version="1.0" encoding="utf-8"?>
<ds:datastoreItem xmlns:ds="http://schemas.openxmlformats.org/officeDocument/2006/customXml" ds:itemID="{860FDD20-5A66-4405-8BC9-1736DD2C30E1}"/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323</Words>
  <Application>Microsoft Office PowerPoint</Application>
  <PresentationFormat>Widescreen</PresentationFormat>
  <Paragraphs>41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California Student Nurses Association (CSNA) Conference 2025</vt:lpstr>
      <vt:lpstr>About CSNA</vt:lpstr>
      <vt:lpstr>2024 Conference Highlights</vt:lpstr>
      <vt:lpstr>Impact for BC SNA</vt:lpstr>
      <vt:lpstr>2025 CNSA Agenda</vt:lpstr>
      <vt:lpstr>Bakersfield College Representation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Julie Mooney</dc:creator>
  <cp:lastModifiedBy>A00085455</cp:lastModifiedBy>
  <cp:revision>2</cp:revision>
  <dcterms:created xsi:type="dcterms:W3CDTF">2025-08-28T03:03:10Z</dcterms:created>
  <dcterms:modified xsi:type="dcterms:W3CDTF">2025-08-28T03:30:11Z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0x010100EB622D1CB8FD794FB1A7EB177F527A0E</vt:lpwstr>
  </property>
</Properties>
</file>