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6" r:id="rId2"/>
    <p:sldId id="270" r:id="rId3"/>
    <p:sldId id="272" r:id="rId4"/>
    <p:sldId id="273" r:id="rId5"/>
    <p:sldId id="271" r:id="rId6"/>
    <p:sldId id="275" r:id="rId7"/>
    <p:sldId id="276" r:id="rId8"/>
    <p:sldId id="274" r:id="rId9"/>
    <p:sldId id="258" r:id="rId10"/>
    <p:sldId id="257" r:id="rId11"/>
    <p:sldId id="259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3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9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09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183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11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1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1476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363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721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9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15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28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2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855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3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3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BA29-98F0-419E-8184-1763E3327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Accreditation Visit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3C2B2-3F8C-4893-BBFD-BAC5FA425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1</a:t>
            </a:r>
            <a:r>
              <a:rPr lang="en-US" baseline="30000" dirty="0"/>
              <a:t>st</a:t>
            </a:r>
            <a:r>
              <a:rPr lang="en-US" dirty="0"/>
              <a:t>-4th</a:t>
            </a:r>
          </a:p>
        </p:txBody>
      </p:sp>
    </p:spTree>
    <p:extLst>
      <p:ext uri="{BB962C8B-B14F-4D97-AF65-F5344CB8AC3E}">
        <p14:creationId xmlns:p14="http://schemas.microsoft.com/office/powerpoint/2010/main" val="30263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71A313EA-42DA-4DFB-A5AF-3DF8784A80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AFE94-E243-422E-8318-95F37191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33" y="2099733"/>
            <a:ext cx="5730960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Dr. Kathleen Burke</a:t>
            </a:r>
            <a:br>
              <a:rPr lang="en-US" sz="3400"/>
            </a:br>
            <a:r>
              <a:rPr lang="en-US" sz="3400"/>
              <a:t>Chancellor, South Orange County Community College District</a:t>
            </a:r>
            <a:br>
              <a:rPr lang="en-US" sz="3400"/>
            </a:br>
            <a:endParaRPr lang="en-US" sz="3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9C6F5-1ACD-41E5-9C2C-C467BCFDA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333" y="4777380"/>
            <a:ext cx="5730960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BC Accreditation team chair</a:t>
            </a:r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ACCC2262-8C72-4333-99C5-36342F7B7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r="11091"/>
          <a:stretch/>
        </p:blipFill>
        <p:spPr bwMode="auto">
          <a:xfrm>
            <a:off x="469133" y="471948"/>
            <a:ext cx="3751053" cy="590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2DA178C5-C22D-4772-BE29-9A0877DF08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63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71A313EA-42DA-4DFB-A5AF-3DF8784A80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9778-1CC6-460F-9485-83A3DD12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33" y="2099733"/>
            <a:ext cx="5730960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Sheri Berger</a:t>
            </a:r>
            <a:br>
              <a:rPr lang="en-US" sz="3000"/>
            </a:br>
            <a:r>
              <a:rPr lang="en-US" sz="3000"/>
              <a:t>Vice President of Academic Affairs</a:t>
            </a:r>
            <a:br>
              <a:rPr lang="en-US" sz="3000"/>
            </a:br>
            <a:r>
              <a:rPr lang="en-US" sz="3000"/>
              <a:t>Accreditation Liaison Officer</a:t>
            </a:r>
            <a:br>
              <a:rPr lang="en-US" sz="3000"/>
            </a:br>
            <a:r>
              <a:rPr lang="en-US" sz="3000"/>
              <a:t>Los Angeles Pierce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93E6E-7D6A-4799-AD32-0C3EF7B69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333" y="4777380"/>
            <a:ext cx="5730960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Accreditation team assistant</a:t>
            </a:r>
          </a:p>
        </p:txBody>
      </p:sp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C6A200E7-BE4D-44E2-9EC4-02E4686D6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r="9119"/>
          <a:stretch/>
        </p:blipFill>
        <p:spPr bwMode="auto">
          <a:xfrm>
            <a:off x="469133" y="471948"/>
            <a:ext cx="3751053" cy="590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2DA178C5-C22D-4772-BE29-9A0877DF08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7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71A313EA-42DA-4DFB-A5AF-3DF8784A80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30591-73AA-45A6-B15A-64A21C26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33" y="2099733"/>
            <a:ext cx="5730960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Ms. Cheryl Bailey</a:t>
            </a:r>
            <a:br>
              <a:rPr lang="en-US" sz="3700"/>
            </a:br>
            <a:r>
              <a:rPr lang="en-US" sz="3700"/>
              <a:t>Instruction Librarian</a:t>
            </a:r>
            <a:br>
              <a:rPr lang="en-US" sz="3700"/>
            </a:br>
            <a:r>
              <a:rPr lang="en-US" sz="3700"/>
              <a:t>Student Learning Outcomes Coordinator</a:t>
            </a:r>
            <a:br>
              <a:rPr lang="en-US" sz="3700"/>
            </a:br>
            <a:r>
              <a:rPr lang="en-US" sz="3700"/>
              <a:t>Irvine Valley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15FE5-8E46-42A9-81C9-2513A65C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333" y="4777380"/>
            <a:ext cx="5730960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Academic Representative</a:t>
            </a:r>
          </a:p>
        </p:txBody>
      </p:sp>
      <p:pic>
        <p:nvPicPr>
          <p:cNvPr id="3074" name="Picture 2" descr=" ">
            <a:extLst>
              <a:ext uri="{FF2B5EF4-FFF2-40B4-BE49-F238E27FC236}">
                <a16:creationId xmlns:a16="http://schemas.microsoft.com/office/drawing/2014/main" id="{921615F6-2ACC-4944-B741-E6C867484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r="13008"/>
          <a:stretch/>
        </p:blipFill>
        <p:spPr bwMode="auto">
          <a:xfrm>
            <a:off x="469133" y="471948"/>
            <a:ext cx="3751053" cy="590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2DA178C5-C22D-4772-BE29-9A0877DF08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22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3E87565F-AAE3-4FEF-B6C7-59DEFF2FB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E8D7C-A819-4619-8869-96212BD9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099733"/>
            <a:ext cx="6202578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Mr. Michael </a:t>
            </a:r>
            <a:r>
              <a:rPr lang="en-US" sz="4400" dirty="0" err="1"/>
              <a:t>Fino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Dean Math and Sciences</a:t>
            </a:r>
            <a:br>
              <a:rPr lang="en-US" sz="4400" dirty="0"/>
            </a:br>
            <a:r>
              <a:rPr lang="en-US" sz="4400" dirty="0" err="1"/>
              <a:t>MiraCosta</a:t>
            </a:r>
            <a:r>
              <a:rPr lang="en-US" sz="4400" dirty="0"/>
              <a:t>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A943E-DC68-48E6-A020-60D224BBF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4777380"/>
            <a:ext cx="620257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Academic Representative</a:t>
            </a:r>
          </a:p>
        </p:txBody>
      </p:sp>
      <p:pic>
        <p:nvPicPr>
          <p:cNvPr id="4098" name="Picture 2" descr=" ">
            <a:extLst>
              <a:ext uri="{FF2B5EF4-FFF2-40B4-BE49-F238E27FC236}">
                <a16:creationId xmlns:a16="http://schemas.microsoft.com/office/drawing/2014/main" id="{16DD0B4B-0D7D-4083-AEEE-CBCA53DA8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 b="3"/>
          <a:stretch/>
        </p:blipFill>
        <p:spPr bwMode="auto">
          <a:xfrm>
            <a:off x="8038005" y="462116"/>
            <a:ext cx="3677632" cy="591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98431CA7-6FDF-42A9-A93E-F2FDDB662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1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3E87565F-AAE3-4FEF-B6C7-59DEFF2FB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96FB5-0E1B-40D0-B617-91CFC744D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099733"/>
            <a:ext cx="6202578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Ms. Elizabeth Romero</a:t>
            </a:r>
            <a:br>
              <a:rPr lang="en-US" sz="3400"/>
            </a:br>
            <a:r>
              <a:rPr lang="en-US" sz="3400"/>
              <a:t>Child Development Instructor</a:t>
            </a:r>
            <a:br>
              <a:rPr lang="en-US" sz="3400"/>
            </a:br>
            <a:r>
              <a:rPr lang="en-US" sz="3400"/>
              <a:t>Academic Senate President</a:t>
            </a:r>
            <a:br>
              <a:rPr lang="en-US" sz="3400"/>
            </a:br>
            <a:r>
              <a:rPr lang="en-US" sz="3400"/>
              <a:t>Clovis Community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981B-3DAC-49BE-8D0D-4273E8FEF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4777380"/>
            <a:ext cx="620257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Academic Representative</a:t>
            </a:r>
          </a:p>
        </p:txBody>
      </p:sp>
      <p:pic>
        <p:nvPicPr>
          <p:cNvPr id="5122" name="Picture 2" descr=" ">
            <a:extLst>
              <a:ext uri="{FF2B5EF4-FFF2-40B4-BE49-F238E27FC236}">
                <a16:creationId xmlns:a16="http://schemas.microsoft.com/office/drawing/2014/main" id="{C748C30A-821D-4737-9F43-46D1609D3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3087" b="3"/>
          <a:stretch/>
        </p:blipFill>
        <p:spPr bwMode="auto">
          <a:xfrm>
            <a:off x="8038005" y="462116"/>
            <a:ext cx="3677632" cy="591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98431CA7-6FDF-42A9-A93E-F2FDDB662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5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71A313EA-42DA-4DFB-A5AF-3DF8784A80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577AF-B98D-4AA9-B361-CFF43DAD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33" y="2099733"/>
            <a:ext cx="5730960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Dr. Duncan Sutton</a:t>
            </a:r>
            <a:br>
              <a:rPr lang="en-US" sz="3000"/>
            </a:br>
            <a:r>
              <a:rPr lang="en-US" sz="3000"/>
              <a:t>Director of Institutional Effectiveness and Strategic Planning</a:t>
            </a:r>
            <a:br>
              <a:rPr lang="en-US" sz="3000"/>
            </a:br>
            <a:r>
              <a:rPr lang="en-US" sz="3000"/>
              <a:t>Salvation Army College for Officer Training at Crestmont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47A51-A040-4783-8BD4-D444C8570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333" y="4777380"/>
            <a:ext cx="5730960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Administrative REpresentatives</a:t>
            </a:r>
          </a:p>
        </p:txBody>
      </p:sp>
      <p:pic>
        <p:nvPicPr>
          <p:cNvPr id="6146" name="Picture 2" descr=" ">
            <a:extLst>
              <a:ext uri="{FF2B5EF4-FFF2-40B4-BE49-F238E27FC236}">
                <a16:creationId xmlns:a16="http://schemas.microsoft.com/office/drawing/2014/main" id="{B11D4E08-0EC8-42FB-AF4E-92933631D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r="13091"/>
          <a:stretch/>
        </p:blipFill>
        <p:spPr bwMode="auto">
          <a:xfrm>
            <a:off x="469133" y="471948"/>
            <a:ext cx="3751053" cy="590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2DA178C5-C22D-4772-BE29-9A0877DF08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7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Freeform 5">
            <a:extLst>
              <a:ext uri="{FF2B5EF4-FFF2-40B4-BE49-F238E27FC236}">
                <a16:creationId xmlns:a16="http://schemas.microsoft.com/office/drawing/2014/main" id="{71A313EA-42DA-4DFB-A5AF-3DF8784A80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5F338-D823-46DA-BFDC-C1D1584E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33" y="2099733"/>
            <a:ext cx="5730960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Mr. Ken Stoppenbrink</a:t>
            </a:r>
            <a:br>
              <a:rPr lang="en-US" sz="4100"/>
            </a:br>
            <a:r>
              <a:rPr lang="en-US" sz="4100"/>
              <a:t>Deputy Chancellor</a:t>
            </a:r>
            <a:br>
              <a:rPr lang="en-US" sz="4100"/>
            </a:br>
            <a:r>
              <a:rPr lang="en-US" sz="4100"/>
              <a:t>West Hills Community College District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9052F-40C7-4D5A-954A-4297C188C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333" y="4777380"/>
            <a:ext cx="5730960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Administrative Representative</a:t>
            </a:r>
          </a:p>
        </p:txBody>
      </p:sp>
      <p:pic>
        <p:nvPicPr>
          <p:cNvPr id="7170" name="Picture 2" descr=" ">
            <a:extLst>
              <a:ext uri="{FF2B5EF4-FFF2-40B4-BE49-F238E27FC236}">
                <a16:creationId xmlns:a16="http://schemas.microsoft.com/office/drawing/2014/main" id="{5370EBB8-63F9-4A64-8F03-6BB0F184C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 r="9732"/>
          <a:stretch/>
        </p:blipFill>
        <p:spPr bwMode="auto">
          <a:xfrm>
            <a:off x="469133" y="471948"/>
            <a:ext cx="3751053" cy="590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2DA178C5-C22D-4772-BE29-9A0877DF08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42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71A313EA-42DA-4DFB-A5AF-3DF8784A80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716A5-C316-432F-99F2-847A7A815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33" y="2099733"/>
            <a:ext cx="5730960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Mr. Dale van Dam</a:t>
            </a:r>
            <a:br>
              <a:rPr lang="en-US" sz="3700"/>
            </a:br>
            <a:r>
              <a:rPr lang="en-US" sz="3700"/>
              <a:t>Vice President of Instruction &amp; ALO</a:t>
            </a:r>
            <a:br>
              <a:rPr lang="en-US" sz="3700"/>
            </a:br>
            <a:r>
              <a:rPr lang="en-US" sz="3700"/>
              <a:t>Reedley College</a:t>
            </a:r>
            <a:br>
              <a:rPr lang="en-US" sz="3700"/>
            </a:br>
            <a:endParaRPr lang="en-US" sz="3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D3525-7E83-4B74-A33A-3FD083BC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333" y="4777380"/>
            <a:ext cx="5730960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Administrative Representative</a:t>
            </a:r>
          </a:p>
        </p:txBody>
      </p:sp>
      <p:pic>
        <p:nvPicPr>
          <p:cNvPr id="8194" name="Picture 2" descr=" ">
            <a:extLst>
              <a:ext uri="{FF2B5EF4-FFF2-40B4-BE49-F238E27FC236}">
                <a16:creationId xmlns:a16="http://schemas.microsoft.com/office/drawing/2014/main" id="{D11E67A8-2903-47A6-9BF1-10A07DC06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10953"/>
          <a:stretch/>
        </p:blipFill>
        <p:spPr bwMode="auto">
          <a:xfrm>
            <a:off x="469133" y="471948"/>
            <a:ext cx="3751053" cy="590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2DA178C5-C22D-4772-BE29-9A0877DF08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15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6" name="Group 70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9227" name="Rectangle 80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id="{71A313EA-42DA-4DFB-A5AF-3DF8784A80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8AA38-524E-479D-A669-0D1CE0E4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86" y="1914556"/>
            <a:ext cx="5730960" cy="2677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Dr. Lisa Cooper Wilkins</a:t>
            </a:r>
            <a:br>
              <a:rPr lang="en-US" dirty="0"/>
            </a:br>
            <a:r>
              <a:rPr lang="en-US" dirty="0"/>
              <a:t>Assistant Superintendent/Vice President of Student Services</a:t>
            </a:r>
            <a:br>
              <a:rPr lang="en-US" dirty="0"/>
            </a:br>
            <a:r>
              <a:rPr lang="en-US" dirty="0"/>
              <a:t>San Joaquin Delta College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E6A0-1041-4E79-95CD-2961333E6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686" y="4624980"/>
            <a:ext cx="5730960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Academic Representative</a:t>
            </a:r>
          </a:p>
        </p:txBody>
      </p:sp>
      <p:pic>
        <p:nvPicPr>
          <p:cNvPr id="9218" name="Picture 2" descr=" ">
            <a:extLst>
              <a:ext uri="{FF2B5EF4-FFF2-40B4-BE49-F238E27FC236}">
                <a16:creationId xmlns:a16="http://schemas.microsoft.com/office/drawing/2014/main" id="{AD9FAF65-5C9E-470E-89B9-3E7038D9B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941" b="4"/>
          <a:stretch/>
        </p:blipFill>
        <p:spPr bwMode="auto">
          <a:xfrm>
            <a:off x="7999412" y="451352"/>
            <a:ext cx="3751053" cy="590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2DA178C5-C22D-4772-BE29-9A0877DF08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97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id="{71A313EA-42DA-4DFB-A5AF-3DF8784A80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6900A-94E1-422F-AE8A-3DD0784A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26" y="2084852"/>
            <a:ext cx="5730960" cy="2677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Dr. Mandy Liang</a:t>
            </a:r>
            <a:br>
              <a:rPr lang="en-US" dirty="0"/>
            </a:br>
            <a:r>
              <a:rPr lang="en-US" dirty="0"/>
              <a:t>Interim Associate Dean of Matriculation and Assessment</a:t>
            </a:r>
            <a:br>
              <a:rPr lang="en-US" dirty="0"/>
            </a:br>
            <a:r>
              <a:rPr lang="en-US" dirty="0"/>
              <a:t>City College of San Francisco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5751A-B010-4776-9FA2-FD319D759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4226" y="4827090"/>
            <a:ext cx="5730960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Academic Representative</a:t>
            </a:r>
          </a:p>
        </p:txBody>
      </p:sp>
      <p:pic>
        <p:nvPicPr>
          <p:cNvPr id="10242" name="Picture 2" descr=" ">
            <a:extLst>
              <a:ext uri="{FF2B5EF4-FFF2-40B4-BE49-F238E27FC236}">
                <a16:creationId xmlns:a16="http://schemas.microsoft.com/office/drawing/2014/main" id="{C131887A-5923-4F68-8F78-03F05ADC7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13536"/>
          <a:stretch/>
        </p:blipFill>
        <p:spPr bwMode="auto">
          <a:xfrm>
            <a:off x="7999412" y="451352"/>
            <a:ext cx="3751053" cy="590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2DA178C5-C22D-4772-BE29-9A0877DF08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12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4FC976E-8A27-4E72-B034-071A97F68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7603B6C-9001-43A6-A649-2FB87A57AA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A470C3C-4F16-4152-94B7-B277E490E2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1B04907-A3D6-43D2-A085-F545B3C14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739A622-E5CB-4720-9EE2-700E778D51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AA0E116-7201-4D9B-ACC0-24FD67280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A4FDC90-6A2C-4E3F-A9CC-05E2BB034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04D7773-6EC3-4F97-8099-A1C13F1066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2515E6AC-722A-4C99-986A-9D9FF0F923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1BBCEC9C-87CE-409D-9883-2992FDEE59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1AC3ED4B-528E-4C95-9B5B-8DF0EE3B5D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31043D6-3B63-4398-B86D-7201B1BFAA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290" name="Picture 2" descr="BC Graduates">
            <a:extLst>
              <a:ext uri="{FF2B5EF4-FFF2-40B4-BE49-F238E27FC236}">
                <a16:creationId xmlns:a16="http://schemas.microsoft.com/office/drawing/2014/main" id="{C56372C8-0785-4033-B3F7-30B939919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r="22565"/>
          <a:stretch/>
        </p:blipFill>
        <p:spPr bwMode="auto">
          <a:xfrm>
            <a:off x="474132" y="452284"/>
            <a:ext cx="11243735" cy="593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7F7DB25-E3F5-459E-996B-692A9B94E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3D704B3-4912-44B8-92A4-A4E91D27B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43000" y="1295400"/>
            <a:ext cx="9982200" cy="4267200"/>
          </a:xfrm>
          <a:prstGeom prst="rect">
            <a:avLst/>
          </a:prstGeom>
          <a:solidFill>
            <a:srgbClr val="00000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C665D-DA41-4C86-9297-1C93DFD8245E}"/>
              </a:ext>
            </a:extLst>
          </p:cNvPr>
          <p:cNvSpPr txBox="1"/>
          <p:nvPr/>
        </p:nvSpPr>
        <p:spPr>
          <a:xfrm>
            <a:off x="1727200" y="2446868"/>
            <a:ext cx="8254999" cy="2971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600" dirty="0" smtClean="0">
                <a:solidFill>
                  <a:schemeClr val="bg1"/>
                </a:solidFill>
              </a:rPr>
              <a:t>Discussion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bg1"/>
                </a:solidFill>
              </a:rPr>
              <a:t>What is Accreditation?</a:t>
            </a: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chemeClr val="bg1"/>
              </a:solidFill>
            </a:endParaRP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bg1"/>
                </a:solidFill>
              </a:rPr>
              <a:t>How are we involved?</a:t>
            </a: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chemeClr val="bg1"/>
              </a:solidFill>
            </a:endParaRP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bg1"/>
                </a:solidFill>
              </a:rPr>
              <a:t>What should we expect?</a:t>
            </a: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chemeClr val="bg1"/>
              </a:solidFill>
            </a:endParaRP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id="{71A313EA-42DA-4DFB-A5AF-3DF8784A80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D60FF-954A-4DB3-AFB7-217F8C2C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26" y="2099732"/>
            <a:ext cx="5730960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Ms. Gohar </a:t>
            </a:r>
            <a:r>
              <a:rPr lang="en-US" dirty="0" err="1"/>
              <a:t>Momjian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Vice President</a:t>
            </a:r>
            <a:br>
              <a:rPr lang="en-US" dirty="0"/>
            </a:br>
            <a:r>
              <a:rPr lang="en-US" dirty="0"/>
              <a:t>ACCJC</a:t>
            </a:r>
            <a:br>
              <a:rPr lang="en-US" dirty="0"/>
            </a:b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3FCDC-95CC-4B39-965D-F4512988E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4226" y="4777380"/>
            <a:ext cx="5730960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ACCJC Staff </a:t>
            </a:r>
            <a:r>
              <a:rPr lang="en-US" sz="1800" dirty="0" err="1"/>
              <a:t>Liason</a:t>
            </a:r>
            <a:endParaRPr lang="en-US" sz="1800" dirty="0"/>
          </a:p>
        </p:txBody>
      </p:sp>
      <p:pic>
        <p:nvPicPr>
          <p:cNvPr id="11266" name="Picture 2" descr=" ">
            <a:extLst>
              <a:ext uri="{FF2B5EF4-FFF2-40B4-BE49-F238E27FC236}">
                <a16:creationId xmlns:a16="http://schemas.microsoft.com/office/drawing/2014/main" id="{256A149C-A090-403C-B285-9AF804711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r="22205"/>
          <a:stretch/>
        </p:blipFill>
        <p:spPr bwMode="auto">
          <a:xfrm>
            <a:off x="7999412" y="474406"/>
            <a:ext cx="3751053" cy="590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2DA178C5-C22D-4772-BE29-9A0877DF08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00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35DF-1E26-414C-B1E6-1306B782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ISER?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46646-0A37-4E3F-8D59-8F99FB2FE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Institutional Self-Evaluation </a:t>
            </a:r>
            <a:r>
              <a:rPr lang="en-US" dirty="0" smtClean="0"/>
              <a:t>Report</a:t>
            </a:r>
          </a:p>
          <a:p>
            <a:endParaRPr lang="en-US" dirty="0"/>
          </a:p>
          <a:p>
            <a:r>
              <a:rPr lang="en-US" dirty="0" smtClean="0"/>
              <a:t>It has the Accreditation standards that BC states they meet with evidence explaining how they meet it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What services do we provide the students?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does SGA do for the students?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6F8DF-88FA-4433-B7FF-B05BDD45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before 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B2CB6-2521-4E90-8268-4C5291F51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your position entails</a:t>
            </a:r>
          </a:p>
          <a:p>
            <a:endParaRPr lang="en-US" dirty="0" smtClean="0"/>
          </a:p>
          <a:p>
            <a:r>
              <a:rPr lang="en-US" dirty="0" smtClean="0"/>
              <a:t>Departments</a:t>
            </a:r>
            <a:r>
              <a:rPr lang="en-US" dirty="0"/>
              <a:t>/ Committees do</a:t>
            </a:r>
          </a:p>
          <a:p>
            <a:endParaRPr lang="en-US" dirty="0"/>
          </a:p>
          <a:p>
            <a:r>
              <a:rPr lang="en-US" dirty="0"/>
              <a:t>How we are funded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Department of Student Organizations (Director Lopez and Manager Caldwell)</a:t>
            </a:r>
          </a:p>
          <a:p>
            <a:endParaRPr lang="en-US" dirty="0"/>
          </a:p>
          <a:p>
            <a:r>
              <a:rPr lang="en-US" dirty="0" smtClean="0"/>
              <a:t>Department of Student Activities (Director </a:t>
            </a:r>
            <a:r>
              <a:rPr lang="en-US" dirty="0" err="1" smtClean="0"/>
              <a:t>Hilbe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Department of Legislative Affairs (Director </a:t>
            </a:r>
            <a:r>
              <a:rPr lang="en-US" dirty="0" err="1" smtClean="0"/>
              <a:t>Barraj</a:t>
            </a:r>
            <a:r>
              <a:rPr lang="en-US" dirty="0" smtClean="0"/>
              <a:t> and Manager Arias)</a:t>
            </a:r>
          </a:p>
          <a:p>
            <a:endParaRPr lang="en-US" dirty="0"/>
          </a:p>
          <a:p>
            <a:r>
              <a:rPr lang="en-US" dirty="0" smtClean="0"/>
              <a:t>Department of Finance (Director Maddon)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6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Committee on Academic Affairs</a:t>
            </a:r>
          </a:p>
          <a:p>
            <a:endParaRPr lang="en-US" dirty="0"/>
          </a:p>
          <a:p>
            <a:r>
              <a:rPr lang="en-US" dirty="0" smtClean="0"/>
              <a:t>Committee on Advancement</a:t>
            </a:r>
          </a:p>
          <a:p>
            <a:endParaRPr lang="en-US" dirty="0"/>
          </a:p>
          <a:p>
            <a:r>
              <a:rPr lang="en-US" dirty="0" smtClean="0"/>
              <a:t>Committee on </a:t>
            </a:r>
            <a:r>
              <a:rPr lang="en-US" smtClean="0"/>
              <a:t>Government Operations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4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expect?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 people coming to make a site visit</a:t>
            </a:r>
          </a:p>
          <a:p>
            <a:endParaRPr lang="en-US" dirty="0"/>
          </a:p>
          <a:p>
            <a:r>
              <a:rPr lang="en-US" dirty="0" smtClean="0"/>
              <a:t>Driving them around in the carts</a:t>
            </a:r>
          </a:p>
          <a:p>
            <a:endParaRPr lang="en-US" dirty="0"/>
          </a:p>
          <a:p>
            <a:r>
              <a:rPr lang="en-US" dirty="0" smtClean="0"/>
              <a:t>Talking points</a:t>
            </a:r>
          </a:p>
          <a:p>
            <a:endParaRPr lang="en-US" dirty="0"/>
          </a:p>
          <a:p>
            <a:r>
              <a:rPr lang="en-US" dirty="0" smtClean="0"/>
              <a:t>What has BC done for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AA0A-D0DE-4461-BE42-9AC8847B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Team Roster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6D994-4C7B-4617-B273-92667E58D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ysClr val="windowText" lastClr="000000"/>
      </a:dk1>
      <a:lt1>
        <a:sysClr val="window" lastClr="FFFFFF"/>
      </a:lt1>
      <a:dk2>
        <a:srgbClr val="BFBFBF"/>
      </a:dk2>
      <a:lt2>
        <a:srgbClr val="FF0000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242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 Boardroom</vt:lpstr>
      <vt:lpstr>Accreditation Visit</vt:lpstr>
      <vt:lpstr>PowerPoint Presentation</vt:lpstr>
      <vt:lpstr>What is the ISER?</vt:lpstr>
      <vt:lpstr>How are we involved?</vt:lpstr>
      <vt:lpstr>What you need to know before Accreditation</vt:lpstr>
      <vt:lpstr>Overview of Departments</vt:lpstr>
      <vt:lpstr>Overview of Committees</vt:lpstr>
      <vt:lpstr>What should we expect?</vt:lpstr>
      <vt:lpstr>Accreditation Team Roster</vt:lpstr>
      <vt:lpstr>Dr. Kathleen Burke Chancellor, South Orange County Community College District </vt:lpstr>
      <vt:lpstr>Sheri Berger Vice President of Academic Affairs Accreditation Liaison Officer Los Angeles Pierce College</vt:lpstr>
      <vt:lpstr>Ms. Cheryl Bailey Instruction Librarian Student Learning Outcomes Coordinator Irvine Valley College</vt:lpstr>
      <vt:lpstr>Mr. Michael Fino Dean Math and Sciences MiraCosta College</vt:lpstr>
      <vt:lpstr>Ms. Elizabeth Romero Child Development Instructor Academic Senate President Clovis Community College</vt:lpstr>
      <vt:lpstr>Dr. Duncan Sutton Director of Institutional Effectiveness and Strategic Planning Salvation Army College for Officer Training at Crestmont</vt:lpstr>
      <vt:lpstr>Mr. Ken Stoppenbrink Deputy Chancellor West Hills Community College District</vt:lpstr>
      <vt:lpstr>Mr. Dale van Dam Vice President of Instruction &amp; ALO Reedley College </vt:lpstr>
      <vt:lpstr>Dr. Lisa Cooper Wilkins Assistant Superintendent/Vice President of Student Services San Joaquin Delta College</vt:lpstr>
      <vt:lpstr>Dr. Mandy Liang Interim Associate Dean of Matriculation and Assessment City College of San Francisco</vt:lpstr>
      <vt:lpstr>Ms. Gohar Momjian Vice President ACCJC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Accreditation Visit</dc:title>
  <dc:creator>Ashley Harp</dc:creator>
  <cp:lastModifiedBy>BC SGA Vice President</cp:lastModifiedBy>
  <cp:revision>14</cp:revision>
  <dcterms:created xsi:type="dcterms:W3CDTF">2018-09-20T05:18:50Z</dcterms:created>
  <dcterms:modified xsi:type="dcterms:W3CDTF">2018-09-20T19:50:48Z</dcterms:modified>
</cp:coreProperties>
</file>