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18288000" cy="10287000"/>
  <p:notesSz cx="6858000" cy="9144000"/>
  <p:embeddedFontLst>
    <p:embeddedFont>
      <p:font typeface="Apricots" charset="1" panose="00000000000000000000"/>
      <p:regular r:id="rId16"/>
    </p:embeddedFont>
    <p:embeddedFont>
      <p:font typeface="Ask Why" charset="1" panose="02000600000000000000"/>
      <p:regular r:id="rId17"/>
    </p:embeddedFont>
    <p:embeddedFont>
      <p:font typeface="Shadows Into Light Two" charset="1" panose="02000506000000020004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font" Target="fonts/font18.fntdata"/><Relationship Id="rId8" Type="http://schemas.openxmlformats.org/officeDocument/2006/relationships/slide" Target="slides/slide3.xml"/><Relationship Id="rId3" Type="http://schemas.openxmlformats.org/officeDocument/2006/relationships/viewProps" Target="viewProps.xml"/><Relationship Id="rId21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font" Target="fonts/font17.fntdata"/><Relationship Id="rId7" Type="http://schemas.openxmlformats.org/officeDocument/2006/relationships/slide" Target="slides/slide2.xml"/><Relationship Id="rId16" Type="http://schemas.openxmlformats.org/officeDocument/2006/relationships/font" Target="fonts/font16.fntdata"/><Relationship Id="rId2" Type="http://schemas.openxmlformats.org/officeDocument/2006/relationships/presProps" Target="pres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5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customXml" Target="../customXml/item1.xml"/><Relationship Id="rId14" Type="http://schemas.openxmlformats.org/officeDocument/2006/relationships/slide" Target="slides/slide9.xml"/><Relationship Id="rId4" Type="http://schemas.openxmlformats.org/officeDocument/2006/relationships/theme" Target="theme/theme1.xml"/><Relationship Id="rId9" Type="http://schemas.openxmlformats.org/officeDocument/2006/relationships/slide" Target="slides/slide4.xml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14" Target="../media/image13.png" Type="http://schemas.openxmlformats.org/officeDocument/2006/relationships/image"/><Relationship Id="rId15" Target="../media/image14.svg" Type="http://schemas.openxmlformats.org/officeDocument/2006/relationships/image"/><Relationship Id="rId16" Target="../media/image15.png" Type="http://schemas.openxmlformats.org/officeDocument/2006/relationships/image"/><Relationship Id="rId17" Target="../media/image16.svg" Type="http://schemas.openxmlformats.org/officeDocument/2006/relationships/image"/><Relationship Id="rId18" Target="../media/image17.png" Type="http://schemas.openxmlformats.org/officeDocument/2006/relationships/image"/><Relationship Id="rId19" Target="../media/image18.svg" Type="http://schemas.openxmlformats.org/officeDocument/2006/relationships/image"/><Relationship Id="rId2" Target="../media/image1.png" Type="http://schemas.openxmlformats.org/officeDocument/2006/relationships/image"/><Relationship Id="rId20" Target="../media/image19.png" Type="http://schemas.openxmlformats.org/officeDocument/2006/relationships/image"/><Relationship Id="rId21" Target="../media/image20.svg" Type="http://schemas.openxmlformats.org/officeDocument/2006/relationships/image"/><Relationship Id="rId22" Target="../media/image21.png" Type="http://schemas.openxmlformats.org/officeDocument/2006/relationships/image"/><Relationship Id="rId23" Target="../media/image22.sv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63.png" Type="http://schemas.openxmlformats.org/officeDocument/2006/relationships/image"/><Relationship Id="rId11" Target="../media/image64.svg" Type="http://schemas.openxmlformats.org/officeDocument/2006/relationships/image"/><Relationship Id="rId12" Target="../media/image65.png" Type="http://schemas.openxmlformats.org/officeDocument/2006/relationships/image"/><Relationship Id="rId13" Target="../media/image66.svg" Type="http://schemas.openxmlformats.org/officeDocument/2006/relationships/image"/><Relationship Id="rId2" Target="../media/image55.png" Type="http://schemas.openxmlformats.org/officeDocument/2006/relationships/image"/><Relationship Id="rId3" Target="../media/image56.svg" Type="http://schemas.openxmlformats.org/officeDocument/2006/relationships/image"/><Relationship Id="rId4" Target="../media/image57.png" Type="http://schemas.openxmlformats.org/officeDocument/2006/relationships/image"/><Relationship Id="rId5" Target="../media/image58.svg" Type="http://schemas.openxmlformats.org/officeDocument/2006/relationships/image"/><Relationship Id="rId6" Target="../media/image59.png" Type="http://schemas.openxmlformats.org/officeDocument/2006/relationships/image"/><Relationship Id="rId7" Target="../media/image60.svg" Type="http://schemas.openxmlformats.org/officeDocument/2006/relationships/image"/><Relationship Id="rId8" Target="../media/image61.png" Type="http://schemas.openxmlformats.org/officeDocument/2006/relationships/image"/><Relationship Id="rId9" Target="../media/image62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.png" Type="http://schemas.openxmlformats.org/officeDocument/2006/relationships/image"/><Relationship Id="rId11" Target="../media/image6.svg" Type="http://schemas.openxmlformats.org/officeDocument/2006/relationships/image"/><Relationship Id="rId12" Target="../media/image23.png" Type="http://schemas.openxmlformats.org/officeDocument/2006/relationships/image"/><Relationship Id="rId13" Target="../media/image24.svg" Type="http://schemas.openxmlformats.org/officeDocument/2006/relationships/image"/><Relationship Id="rId14" Target="../media/image25.png" Type="http://schemas.openxmlformats.org/officeDocument/2006/relationships/image"/><Relationship Id="rId15" Target="../media/image26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9.png" Type="http://schemas.openxmlformats.org/officeDocument/2006/relationships/image"/><Relationship Id="rId5" Target="../media/image10.svg" Type="http://schemas.openxmlformats.org/officeDocument/2006/relationships/image"/><Relationship Id="rId6" Target="../media/image11.png" Type="http://schemas.openxmlformats.org/officeDocument/2006/relationships/image"/><Relationship Id="rId7" Target="../media/image12.svg" Type="http://schemas.openxmlformats.org/officeDocument/2006/relationships/image"/><Relationship Id="rId8" Target="../media/image3.png" Type="http://schemas.openxmlformats.org/officeDocument/2006/relationships/image"/><Relationship Id="rId9" Target="../media/image4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7.png" Type="http://schemas.openxmlformats.org/officeDocument/2006/relationships/image"/><Relationship Id="rId3" Target="../media/image28.svg" Type="http://schemas.openxmlformats.org/officeDocument/2006/relationships/image"/><Relationship Id="rId4" Target="../media/image29.png" Type="http://schemas.openxmlformats.org/officeDocument/2006/relationships/image"/><Relationship Id="rId5" Target="../media/image30.svg" Type="http://schemas.openxmlformats.org/officeDocument/2006/relationships/image"/><Relationship Id="rId6" Target="../media/image31.png" Type="http://schemas.openxmlformats.org/officeDocument/2006/relationships/image"/><Relationship Id="rId7" Target="../media/image32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8.svg" Type="http://schemas.openxmlformats.org/officeDocument/2006/relationships/image"/><Relationship Id="rId4" Target="../media/image31.png" Type="http://schemas.openxmlformats.org/officeDocument/2006/relationships/image"/><Relationship Id="rId5" Target="../media/image32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8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1.png" Type="http://schemas.openxmlformats.org/officeDocument/2006/relationships/image"/><Relationship Id="rId11" Target="../media/image32.svg" Type="http://schemas.openxmlformats.org/officeDocument/2006/relationships/image"/><Relationship Id="rId12" Target="../media/image29.png" Type="http://schemas.openxmlformats.org/officeDocument/2006/relationships/image"/><Relationship Id="rId13" Target="../media/image30.svg" Type="http://schemas.openxmlformats.org/officeDocument/2006/relationships/image"/><Relationship Id="rId14" Target="../media/image33.png" Type="http://schemas.openxmlformats.org/officeDocument/2006/relationships/image"/><Relationship Id="rId15" Target="../media/image34.svg" Type="http://schemas.openxmlformats.org/officeDocument/2006/relationships/image"/><Relationship Id="rId16" Target="../media/image35.png" Type="http://schemas.openxmlformats.org/officeDocument/2006/relationships/image"/><Relationship Id="rId17" Target="../media/image36.svg" Type="http://schemas.openxmlformats.org/officeDocument/2006/relationships/image"/><Relationship Id="rId18" Target="../media/image37.png" Type="http://schemas.openxmlformats.org/officeDocument/2006/relationships/image"/><Relationship Id="rId19" Target="../media/image38.svg" Type="http://schemas.openxmlformats.org/officeDocument/2006/relationships/image"/><Relationship Id="rId2" Target="../media/image1.png" Type="http://schemas.openxmlformats.org/officeDocument/2006/relationships/image"/><Relationship Id="rId20" Target="../media/image9.png" Type="http://schemas.openxmlformats.org/officeDocument/2006/relationships/image"/><Relationship Id="rId21" Target="../media/image10.svg" Type="http://schemas.openxmlformats.org/officeDocument/2006/relationships/image"/><Relationship Id="rId22" Target="../media/image11.png" Type="http://schemas.openxmlformats.org/officeDocument/2006/relationships/image"/><Relationship Id="rId23" Target="../media/image12.sv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1.png" Type="http://schemas.openxmlformats.org/officeDocument/2006/relationships/image"/><Relationship Id="rId11" Target="../media/image42.svg" Type="http://schemas.openxmlformats.org/officeDocument/2006/relationships/image"/><Relationship Id="rId12" Target="../media/image43.png" Type="http://schemas.openxmlformats.org/officeDocument/2006/relationships/image"/><Relationship Id="rId13" Target="../media/image44.svg" Type="http://schemas.openxmlformats.org/officeDocument/2006/relationships/image"/><Relationship Id="rId2" Target="../media/image27.png" Type="http://schemas.openxmlformats.org/officeDocument/2006/relationships/image"/><Relationship Id="rId3" Target="../media/image28.svg" Type="http://schemas.openxmlformats.org/officeDocument/2006/relationships/image"/><Relationship Id="rId4" Target="../media/image7.png" Type="http://schemas.openxmlformats.org/officeDocument/2006/relationships/image"/><Relationship Id="rId5" Target="../media/image8.svg" Type="http://schemas.openxmlformats.org/officeDocument/2006/relationships/image"/><Relationship Id="rId6" Target="../media/image39.png" Type="http://schemas.openxmlformats.org/officeDocument/2006/relationships/image"/><Relationship Id="rId7" Target="../media/image40.svg" Type="http://schemas.openxmlformats.org/officeDocument/2006/relationships/image"/><Relationship Id="rId8" Target="../media/image21.png" Type="http://schemas.openxmlformats.org/officeDocument/2006/relationships/image"/><Relationship Id="rId9" Target="../media/image22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.png" Type="http://schemas.openxmlformats.org/officeDocument/2006/relationships/image"/><Relationship Id="rId11" Target="../media/image6.svg" Type="http://schemas.openxmlformats.org/officeDocument/2006/relationships/image"/><Relationship Id="rId12" Target="../media/image23.png" Type="http://schemas.openxmlformats.org/officeDocument/2006/relationships/image"/><Relationship Id="rId13" Target="../media/image24.svg" Type="http://schemas.openxmlformats.org/officeDocument/2006/relationships/image"/><Relationship Id="rId14" Target="../media/image21.png" Type="http://schemas.openxmlformats.org/officeDocument/2006/relationships/image"/><Relationship Id="rId15" Target="../media/image22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9.png" Type="http://schemas.openxmlformats.org/officeDocument/2006/relationships/image"/><Relationship Id="rId5" Target="../media/image10.svg" Type="http://schemas.openxmlformats.org/officeDocument/2006/relationships/image"/><Relationship Id="rId6" Target="../media/image11.png" Type="http://schemas.openxmlformats.org/officeDocument/2006/relationships/image"/><Relationship Id="rId7" Target="../media/image12.svg" Type="http://schemas.openxmlformats.org/officeDocument/2006/relationships/image"/><Relationship Id="rId8" Target="../media/image3.png" Type="http://schemas.openxmlformats.org/officeDocument/2006/relationships/image"/><Relationship Id="rId9" Target="../media/image4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1.png" Type="http://schemas.openxmlformats.org/officeDocument/2006/relationships/image"/><Relationship Id="rId11" Target="../media/image52.svg" Type="http://schemas.openxmlformats.org/officeDocument/2006/relationships/image"/><Relationship Id="rId12" Target="../media/image53.png" Type="http://schemas.openxmlformats.org/officeDocument/2006/relationships/image"/><Relationship Id="rId13" Target="../media/image54.svg" Type="http://schemas.openxmlformats.org/officeDocument/2006/relationships/image"/><Relationship Id="rId2" Target="../media/image27.png" Type="http://schemas.openxmlformats.org/officeDocument/2006/relationships/image"/><Relationship Id="rId3" Target="../media/image28.svg" Type="http://schemas.openxmlformats.org/officeDocument/2006/relationships/image"/><Relationship Id="rId4" Target="../media/image45.png" Type="http://schemas.openxmlformats.org/officeDocument/2006/relationships/image"/><Relationship Id="rId5" Target="../media/image46.svg" Type="http://schemas.openxmlformats.org/officeDocument/2006/relationships/image"/><Relationship Id="rId6" Target="../media/image47.png" Type="http://schemas.openxmlformats.org/officeDocument/2006/relationships/image"/><Relationship Id="rId7" Target="../media/image48.svg" Type="http://schemas.openxmlformats.org/officeDocument/2006/relationships/image"/><Relationship Id="rId8" Target="../media/image49.png" Type="http://schemas.openxmlformats.org/officeDocument/2006/relationships/image"/><Relationship Id="rId9" Target="../media/image50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BF1D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107067" y="8922821"/>
            <a:ext cx="18502135" cy="2119335"/>
          </a:xfrm>
          <a:custGeom>
            <a:avLst/>
            <a:gdLst/>
            <a:ahLst/>
            <a:cxnLst/>
            <a:rect r="r" b="b" t="t" l="l"/>
            <a:pathLst>
              <a:path h="2119335" w="18502135">
                <a:moveTo>
                  <a:pt x="0" y="0"/>
                </a:moveTo>
                <a:lnTo>
                  <a:pt x="18502134" y="0"/>
                </a:lnTo>
                <a:lnTo>
                  <a:pt x="18502134" y="2119335"/>
                </a:lnTo>
                <a:lnTo>
                  <a:pt x="0" y="21193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288329" y="3015575"/>
            <a:ext cx="2352762" cy="6602138"/>
          </a:xfrm>
          <a:custGeom>
            <a:avLst/>
            <a:gdLst/>
            <a:ahLst/>
            <a:cxnLst/>
            <a:rect r="r" b="b" t="t" l="l"/>
            <a:pathLst>
              <a:path h="6602138" w="2352762">
                <a:moveTo>
                  <a:pt x="0" y="0"/>
                </a:moveTo>
                <a:lnTo>
                  <a:pt x="2352762" y="0"/>
                </a:lnTo>
                <a:lnTo>
                  <a:pt x="2352762" y="6602137"/>
                </a:lnTo>
                <a:lnTo>
                  <a:pt x="0" y="660213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787271" y="1694671"/>
            <a:ext cx="1370520" cy="1908319"/>
          </a:xfrm>
          <a:custGeom>
            <a:avLst/>
            <a:gdLst/>
            <a:ahLst/>
            <a:cxnLst/>
            <a:rect r="r" b="b" t="t" l="l"/>
            <a:pathLst>
              <a:path h="1908319" w="1370520">
                <a:moveTo>
                  <a:pt x="0" y="0"/>
                </a:moveTo>
                <a:lnTo>
                  <a:pt x="1370520" y="0"/>
                </a:lnTo>
                <a:lnTo>
                  <a:pt x="1370520" y="1908319"/>
                </a:lnTo>
                <a:lnTo>
                  <a:pt x="0" y="190831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true" flipV="false" rot="0">
            <a:off x="3619612" y="1563993"/>
            <a:ext cx="12239717" cy="6352577"/>
          </a:xfrm>
          <a:custGeom>
            <a:avLst/>
            <a:gdLst/>
            <a:ahLst/>
            <a:cxnLst/>
            <a:rect r="r" b="b" t="t" l="l"/>
            <a:pathLst>
              <a:path h="6352577" w="12239717">
                <a:moveTo>
                  <a:pt x="12239717" y="0"/>
                </a:moveTo>
                <a:lnTo>
                  <a:pt x="0" y="0"/>
                </a:lnTo>
                <a:lnTo>
                  <a:pt x="0" y="6352577"/>
                </a:lnTo>
                <a:lnTo>
                  <a:pt x="12239717" y="6352577"/>
                </a:lnTo>
                <a:lnTo>
                  <a:pt x="12239717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7316654" y="1694671"/>
            <a:ext cx="1363424" cy="1370902"/>
          </a:xfrm>
          <a:custGeom>
            <a:avLst/>
            <a:gdLst/>
            <a:ahLst/>
            <a:cxnLst/>
            <a:rect r="r" b="b" t="t" l="l"/>
            <a:pathLst>
              <a:path h="1370902" w="1363424">
                <a:moveTo>
                  <a:pt x="0" y="0"/>
                </a:moveTo>
                <a:lnTo>
                  <a:pt x="1363424" y="0"/>
                </a:lnTo>
                <a:lnTo>
                  <a:pt x="1363424" y="1370902"/>
                </a:lnTo>
                <a:lnTo>
                  <a:pt x="0" y="137090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6072797" y="3015575"/>
            <a:ext cx="3188574" cy="1675451"/>
          </a:xfrm>
          <a:custGeom>
            <a:avLst/>
            <a:gdLst/>
            <a:ahLst/>
            <a:cxnLst/>
            <a:rect r="r" b="b" t="t" l="l"/>
            <a:pathLst>
              <a:path h="1675451" w="3188574">
                <a:moveTo>
                  <a:pt x="0" y="0"/>
                </a:moveTo>
                <a:lnTo>
                  <a:pt x="3188574" y="0"/>
                </a:lnTo>
                <a:lnTo>
                  <a:pt x="3188574" y="1675450"/>
                </a:lnTo>
                <a:lnTo>
                  <a:pt x="0" y="167545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5043827" y="4740282"/>
            <a:ext cx="2292907" cy="1617541"/>
          </a:xfrm>
          <a:custGeom>
            <a:avLst/>
            <a:gdLst/>
            <a:ahLst/>
            <a:cxnLst/>
            <a:rect r="r" b="b" t="t" l="l"/>
            <a:pathLst>
              <a:path h="1617541" w="2292907">
                <a:moveTo>
                  <a:pt x="0" y="0"/>
                </a:moveTo>
                <a:lnTo>
                  <a:pt x="2292907" y="0"/>
                </a:lnTo>
                <a:lnTo>
                  <a:pt x="2292907" y="1617541"/>
                </a:lnTo>
                <a:lnTo>
                  <a:pt x="0" y="1617541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9591841" y="4600957"/>
            <a:ext cx="2652433" cy="1085086"/>
          </a:xfrm>
          <a:custGeom>
            <a:avLst/>
            <a:gdLst/>
            <a:ahLst/>
            <a:cxnLst/>
            <a:rect r="r" b="b" t="t" l="l"/>
            <a:pathLst>
              <a:path h="1085086" w="2652433">
                <a:moveTo>
                  <a:pt x="0" y="0"/>
                </a:moveTo>
                <a:lnTo>
                  <a:pt x="2652433" y="0"/>
                </a:lnTo>
                <a:lnTo>
                  <a:pt x="2652433" y="1085086"/>
                </a:lnTo>
                <a:lnTo>
                  <a:pt x="0" y="108508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0" id="10"/>
          <p:cNvSpPr/>
          <p:nvPr/>
        </p:nvSpPr>
        <p:spPr>
          <a:xfrm flipH="false" flipV="false" rot="0">
            <a:off x="12472331" y="5143500"/>
            <a:ext cx="2014625" cy="1357331"/>
          </a:xfrm>
          <a:custGeom>
            <a:avLst/>
            <a:gdLst/>
            <a:ahLst/>
            <a:cxnLst/>
            <a:rect r="r" b="b" t="t" l="l"/>
            <a:pathLst>
              <a:path h="1357331" w="2014625">
                <a:moveTo>
                  <a:pt x="0" y="0"/>
                </a:moveTo>
                <a:lnTo>
                  <a:pt x="2014625" y="0"/>
                </a:lnTo>
                <a:lnTo>
                  <a:pt x="2014625" y="1357331"/>
                </a:lnTo>
                <a:lnTo>
                  <a:pt x="0" y="1357331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-46536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1" id="11"/>
          <p:cNvSpPr/>
          <p:nvPr/>
        </p:nvSpPr>
        <p:spPr>
          <a:xfrm flipH="false" flipV="false" rot="0">
            <a:off x="7712421" y="5305199"/>
            <a:ext cx="1651362" cy="1663460"/>
          </a:xfrm>
          <a:custGeom>
            <a:avLst/>
            <a:gdLst/>
            <a:ahLst/>
            <a:cxnLst/>
            <a:rect r="r" b="b" t="t" l="l"/>
            <a:pathLst>
              <a:path h="1663460" w="1651362">
                <a:moveTo>
                  <a:pt x="0" y="0"/>
                </a:moveTo>
                <a:lnTo>
                  <a:pt x="1651362" y="0"/>
                </a:lnTo>
                <a:lnTo>
                  <a:pt x="1651362" y="1663460"/>
                </a:lnTo>
                <a:lnTo>
                  <a:pt x="0" y="1663460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2" id="12"/>
          <p:cNvSpPr/>
          <p:nvPr/>
        </p:nvSpPr>
        <p:spPr>
          <a:xfrm flipH="true" flipV="false" rot="0">
            <a:off x="14715556" y="3624801"/>
            <a:ext cx="2979074" cy="6687716"/>
          </a:xfrm>
          <a:custGeom>
            <a:avLst/>
            <a:gdLst/>
            <a:ahLst/>
            <a:cxnLst/>
            <a:rect r="r" b="b" t="t" l="l"/>
            <a:pathLst>
              <a:path h="6687716" w="2979074">
                <a:moveTo>
                  <a:pt x="2979073" y="0"/>
                </a:moveTo>
                <a:lnTo>
                  <a:pt x="0" y="0"/>
                </a:lnTo>
                <a:lnTo>
                  <a:pt x="0" y="6687716"/>
                </a:lnTo>
                <a:lnTo>
                  <a:pt x="2979073" y="6687716"/>
                </a:lnTo>
                <a:lnTo>
                  <a:pt x="2979073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4396487" y="2065534"/>
            <a:ext cx="10685967" cy="11042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8959"/>
              </a:lnSpc>
              <a:spcBef>
                <a:spcPct val="0"/>
              </a:spcBef>
            </a:pPr>
            <a:r>
              <a:rPr lang="en-US" sz="6399">
                <a:solidFill>
                  <a:srgbClr val="44645A"/>
                </a:solidFill>
                <a:latin typeface="Apricots"/>
                <a:ea typeface="Apricots"/>
                <a:cs typeface="Apricots"/>
                <a:sym typeface="Apricots"/>
              </a:rPr>
              <a:t>SGa Satellite Campus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4238336" y="3133633"/>
            <a:ext cx="11002270" cy="8870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80"/>
              </a:lnSpc>
              <a:spcBef>
                <a:spcPct val="0"/>
              </a:spcBef>
            </a:pPr>
            <a:r>
              <a:rPr lang="en-US" sz="5200">
                <a:solidFill>
                  <a:srgbClr val="FFFFFF"/>
                </a:solidFill>
                <a:latin typeface="Ask Why"/>
                <a:ea typeface="Ask Why"/>
                <a:cs typeface="Ask Why"/>
                <a:sym typeface="Ask Why"/>
              </a:rPr>
              <a:t>Representative Pilot Program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6572564" y="8105688"/>
            <a:ext cx="6038552" cy="5708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Presented By: Jayme Lynne Dorsey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CF4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381269" y="595583"/>
            <a:ext cx="16230600" cy="8229600"/>
            <a:chOff x="0" y="0"/>
            <a:chExt cx="4274726" cy="216746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274726" cy="2167467"/>
            </a:xfrm>
            <a:custGeom>
              <a:avLst/>
              <a:gdLst/>
              <a:ahLst/>
              <a:cxnLst/>
              <a:rect r="r" b="b" t="t" l="l"/>
              <a:pathLst>
                <a:path h="2167467" w="4274726">
                  <a:moveTo>
                    <a:pt x="31959" y="0"/>
                  </a:moveTo>
                  <a:lnTo>
                    <a:pt x="4242767" y="0"/>
                  </a:lnTo>
                  <a:cubicBezTo>
                    <a:pt x="4251243" y="0"/>
                    <a:pt x="4259372" y="3367"/>
                    <a:pt x="4265365" y="9360"/>
                  </a:cubicBezTo>
                  <a:cubicBezTo>
                    <a:pt x="4271359" y="15354"/>
                    <a:pt x="4274726" y="23483"/>
                    <a:pt x="4274726" y="31959"/>
                  </a:cubicBezTo>
                  <a:lnTo>
                    <a:pt x="4274726" y="2135508"/>
                  </a:lnTo>
                  <a:cubicBezTo>
                    <a:pt x="4274726" y="2143984"/>
                    <a:pt x="4271359" y="2152113"/>
                    <a:pt x="4265365" y="2158106"/>
                  </a:cubicBezTo>
                  <a:cubicBezTo>
                    <a:pt x="4259372" y="2164100"/>
                    <a:pt x="4251243" y="2167467"/>
                    <a:pt x="4242767" y="2167467"/>
                  </a:cubicBezTo>
                  <a:lnTo>
                    <a:pt x="31959" y="2167467"/>
                  </a:lnTo>
                  <a:cubicBezTo>
                    <a:pt x="23483" y="2167467"/>
                    <a:pt x="15354" y="2164100"/>
                    <a:pt x="9360" y="2158106"/>
                  </a:cubicBezTo>
                  <a:cubicBezTo>
                    <a:pt x="3367" y="2152113"/>
                    <a:pt x="0" y="2143984"/>
                    <a:pt x="0" y="2135508"/>
                  </a:cubicBezTo>
                  <a:lnTo>
                    <a:pt x="0" y="31959"/>
                  </a:lnTo>
                  <a:cubicBezTo>
                    <a:pt x="0" y="23483"/>
                    <a:pt x="3367" y="15354"/>
                    <a:pt x="9360" y="9360"/>
                  </a:cubicBezTo>
                  <a:cubicBezTo>
                    <a:pt x="15354" y="3367"/>
                    <a:pt x="23483" y="0"/>
                    <a:pt x="31959" y="0"/>
                  </a:cubicBezTo>
                  <a:close/>
                </a:path>
              </a:pathLst>
            </a:custGeom>
            <a:solidFill>
              <a:srgbClr val="99AF74"/>
            </a:solidFill>
            <a:ln w="228600" cap="rnd">
              <a:solidFill>
                <a:srgbClr val="F2C972"/>
              </a:solidFill>
              <a:prstDash val="solid"/>
              <a:round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2647436" y="4625076"/>
            <a:ext cx="3358733" cy="1972493"/>
          </a:xfrm>
          <a:custGeom>
            <a:avLst/>
            <a:gdLst/>
            <a:ahLst/>
            <a:cxnLst/>
            <a:rect r="r" b="b" t="t" l="l"/>
            <a:pathLst>
              <a:path h="1972493" w="3358733">
                <a:moveTo>
                  <a:pt x="0" y="0"/>
                </a:moveTo>
                <a:lnTo>
                  <a:pt x="3358734" y="0"/>
                </a:lnTo>
                <a:lnTo>
                  <a:pt x="3358734" y="1972492"/>
                </a:lnTo>
                <a:lnTo>
                  <a:pt x="0" y="19724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6" id="6"/>
          <p:cNvSpPr/>
          <p:nvPr/>
        </p:nvSpPr>
        <p:spPr>
          <a:xfrm flipH="false" flipV="false" rot="0">
            <a:off x="8255320" y="4383224"/>
            <a:ext cx="2574903" cy="2612909"/>
          </a:xfrm>
          <a:custGeom>
            <a:avLst/>
            <a:gdLst/>
            <a:ahLst/>
            <a:cxnLst/>
            <a:rect r="r" b="b" t="t" l="l"/>
            <a:pathLst>
              <a:path h="2612909" w="2574903">
                <a:moveTo>
                  <a:pt x="0" y="0"/>
                </a:moveTo>
                <a:lnTo>
                  <a:pt x="2574903" y="0"/>
                </a:lnTo>
                <a:lnTo>
                  <a:pt x="2574903" y="2612909"/>
                </a:lnTo>
                <a:lnTo>
                  <a:pt x="0" y="26129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7" id="7"/>
          <p:cNvSpPr/>
          <p:nvPr/>
        </p:nvSpPr>
        <p:spPr>
          <a:xfrm flipH="false" flipV="false" rot="0">
            <a:off x="13216578" y="4351813"/>
            <a:ext cx="3025022" cy="2519019"/>
          </a:xfrm>
          <a:custGeom>
            <a:avLst/>
            <a:gdLst/>
            <a:ahLst/>
            <a:cxnLst/>
            <a:rect r="r" b="b" t="t" l="l"/>
            <a:pathLst>
              <a:path h="2519019" w="3025022">
                <a:moveTo>
                  <a:pt x="0" y="0"/>
                </a:moveTo>
                <a:lnTo>
                  <a:pt x="3025022" y="0"/>
                </a:lnTo>
                <a:lnTo>
                  <a:pt x="3025022" y="2519018"/>
                </a:lnTo>
                <a:lnTo>
                  <a:pt x="0" y="251901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8" id="8"/>
          <p:cNvSpPr/>
          <p:nvPr/>
        </p:nvSpPr>
        <p:spPr>
          <a:xfrm flipH="false" flipV="false" rot="0">
            <a:off x="1161553" y="7173014"/>
            <a:ext cx="992319" cy="2742590"/>
          </a:xfrm>
          <a:custGeom>
            <a:avLst/>
            <a:gdLst/>
            <a:ahLst/>
            <a:cxnLst/>
            <a:rect r="r" b="b" t="t" l="l"/>
            <a:pathLst>
              <a:path h="2742590" w="992319">
                <a:moveTo>
                  <a:pt x="0" y="0"/>
                </a:moveTo>
                <a:lnTo>
                  <a:pt x="992319" y="0"/>
                </a:lnTo>
                <a:lnTo>
                  <a:pt x="992319" y="2742590"/>
                </a:lnTo>
                <a:lnTo>
                  <a:pt x="0" y="274259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8822219" y="7173014"/>
            <a:ext cx="1441106" cy="2742590"/>
          </a:xfrm>
          <a:custGeom>
            <a:avLst/>
            <a:gdLst/>
            <a:ahLst/>
            <a:cxnLst/>
            <a:rect r="r" b="b" t="t" l="l"/>
            <a:pathLst>
              <a:path h="2742590" w="1441106">
                <a:moveTo>
                  <a:pt x="0" y="0"/>
                </a:moveTo>
                <a:lnTo>
                  <a:pt x="1441106" y="0"/>
                </a:lnTo>
                <a:lnTo>
                  <a:pt x="1441106" y="2742590"/>
                </a:lnTo>
                <a:lnTo>
                  <a:pt x="0" y="274259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6537635" y="7173014"/>
            <a:ext cx="1221699" cy="2742590"/>
          </a:xfrm>
          <a:custGeom>
            <a:avLst/>
            <a:gdLst/>
            <a:ahLst/>
            <a:cxnLst/>
            <a:rect r="r" b="b" t="t" l="l"/>
            <a:pathLst>
              <a:path h="2742590" w="1221699">
                <a:moveTo>
                  <a:pt x="0" y="0"/>
                </a:moveTo>
                <a:lnTo>
                  <a:pt x="1221699" y="0"/>
                </a:lnTo>
                <a:lnTo>
                  <a:pt x="1221699" y="2742590"/>
                </a:lnTo>
                <a:lnTo>
                  <a:pt x="0" y="274259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5296469" y="1473647"/>
            <a:ext cx="7358808" cy="14010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502"/>
              </a:lnSpc>
              <a:spcBef>
                <a:spcPct val="0"/>
              </a:spcBef>
            </a:pPr>
            <a:r>
              <a:rPr lang="en-US" sz="8215">
                <a:solidFill>
                  <a:srgbClr val="FFFFFF"/>
                </a:solidFill>
                <a:latin typeface="Ask Why"/>
                <a:ea typeface="Ask Why"/>
                <a:cs typeface="Ask Why"/>
                <a:sym typeface="Ask Why"/>
              </a:rPr>
              <a:t>Thank you!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CF4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107067" y="8922821"/>
            <a:ext cx="18502135" cy="2119335"/>
          </a:xfrm>
          <a:custGeom>
            <a:avLst/>
            <a:gdLst/>
            <a:ahLst/>
            <a:cxnLst/>
            <a:rect r="r" b="b" t="t" l="l"/>
            <a:pathLst>
              <a:path h="2119335" w="18502135">
                <a:moveTo>
                  <a:pt x="0" y="0"/>
                </a:moveTo>
                <a:lnTo>
                  <a:pt x="18502134" y="0"/>
                </a:lnTo>
                <a:lnTo>
                  <a:pt x="18502134" y="2119335"/>
                </a:lnTo>
                <a:lnTo>
                  <a:pt x="0" y="21193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836071" y="1395444"/>
            <a:ext cx="1363424" cy="1370902"/>
          </a:xfrm>
          <a:custGeom>
            <a:avLst/>
            <a:gdLst/>
            <a:ahLst/>
            <a:cxnLst/>
            <a:rect r="r" b="b" t="t" l="l"/>
            <a:pathLst>
              <a:path h="1370902" w="1363424">
                <a:moveTo>
                  <a:pt x="0" y="0"/>
                </a:moveTo>
                <a:lnTo>
                  <a:pt x="1363423" y="0"/>
                </a:lnTo>
                <a:lnTo>
                  <a:pt x="1363423" y="1370902"/>
                </a:lnTo>
                <a:lnTo>
                  <a:pt x="0" y="137090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241784" y="2399602"/>
            <a:ext cx="3188574" cy="1675451"/>
          </a:xfrm>
          <a:custGeom>
            <a:avLst/>
            <a:gdLst/>
            <a:ahLst/>
            <a:cxnLst/>
            <a:rect r="r" b="b" t="t" l="l"/>
            <a:pathLst>
              <a:path h="1675451" w="3188574">
                <a:moveTo>
                  <a:pt x="0" y="0"/>
                </a:moveTo>
                <a:lnTo>
                  <a:pt x="3188574" y="0"/>
                </a:lnTo>
                <a:lnTo>
                  <a:pt x="3188574" y="1675450"/>
                </a:lnTo>
                <a:lnTo>
                  <a:pt x="0" y="167545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6525606" y="2766346"/>
            <a:ext cx="2352762" cy="6602138"/>
          </a:xfrm>
          <a:custGeom>
            <a:avLst/>
            <a:gdLst/>
            <a:ahLst/>
            <a:cxnLst/>
            <a:rect r="r" b="b" t="t" l="l"/>
            <a:pathLst>
              <a:path h="6602138" w="2352762">
                <a:moveTo>
                  <a:pt x="0" y="0"/>
                </a:moveTo>
                <a:lnTo>
                  <a:pt x="2352762" y="0"/>
                </a:lnTo>
                <a:lnTo>
                  <a:pt x="2352762" y="6602137"/>
                </a:lnTo>
                <a:lnTo>
                  <a:pt x="0" y="660213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7024548" y="1445442"/>
            <a:ext cx="1370520" cy="1908319"/>
          </a:xfrm>
          <a:custGeom>
            <a:avLst/>
            <a:gdLst/>
            <a:ahLst/>
            <a:cxnLst/>
            <a:rect r="r" b="b" t="t" l="l"/>
            <a:pathLst>
              <a:path h="1908319" w="1370520">
                <a:moveTo>
                  <a:pt x="0" y="0"/>
                </a:moveTo>
                <a:lnTo>
                  <a:pt x="1370519" y="0"/>
                </a:lnTo>
                <a:lnTo>
                  <a:pt x="1370519" y="1908319"/>
                </a:lnTo>
                <a:lnTo>
                  <a:pt x="0" y="190831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5887433" y="813064"/>
            <a:ext cx="10047805" cy="7287876"/>
          </a:xfrm>
          <a:custGeom>
            <a:avLst/>
            <a:gdLst/>
            <a:ahLst/>
            <a:cxnLst/>
            <a:rect r="r" b="b" t="t" l="l"/>
            <a:pathLst>
              <a:path h="7287876" w="10047805">
                <a:moveTo>
                  <a:pt x="0" y="0"/>
                </a:moveTo>
                <a:lnTo>
                  <a:pt x="10047805" y="0"/>
                </a:lnTo>
                <a:lnTo>
                  <a:pt x="10047805" y="7287875"/>
                </a:lnTo>
                <a:lnTo>
                  <a:pt x="0" y="728787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-752" b="-52492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3430358" y="2330944"/>
            <a:ext cx="3876769" cy="7956056"/>
          </a:xfrm>
          <a:custGeom>
            <a:avLst/>
            <a:gdLst/>
            <a:ahLst/>
            <a:cxnLst/>
            <a:rect r="r" b="b" t="t" l="l"/>
            <a:pathLst>
              <a:path h="7956056" w="3876769">
                <a:moveTo>
                  <a:pt x="0" y="0"/>
                </a:moveTo>
                <a:lnTo>
                  <a:pt x="3876769" y="0"/>
                </a:lnTo>
                <a:lnTo>
                  <a:pt x="3876769" y="7956056"/>
                </a:lnTo>
                <a:lnTo>
                  <a:pt x="0" y="795605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7307127" y="3412890"/>
            <a:ext cx="7584577" cy="38125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82487" indent="-391243" lvl="1">
              <a:lnSpc>
                <a:spcPts val="5074"/>
              </a:lnSpc>
              <a:buFont typeface="Arial"/>
              <a:buChar char="•"/>
            </a:pPr>
            <a:r>
              <a:rPr lang="en-US" sz="3624">
                <a:solidFill>
                  <a:srgbClr val="FFFFFF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Introduce the Satellite Campus Representative pilot program</a:t>
            </a:r>
          </a:p>
          <a:p>
            <a:pPr algn="l" marL="782487" indent="-391243" lvl="1">
              <a:lnSpc>
                <a:spcPts val="5074"/>
              </a:lnSpc>
              <a:buFont typeface="Arial"/>
              <a:buChar char="•"/>
            </a:pPr>
            <a:r>
              <a:rPr lang="en-US" sz="3624">
                <a:solidFill>
                  <a:srgbClr val="FFFFFF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Discuss how it supports student engagement and campus operations</a:t>
            </a:r>
          </a:p>
          <a:p>
            <a:pPr algn="l" marL="782487" indent="-391243" lvl="1">
              <a:lnSpc>
                <a:spcPts val="5074"/>
              </a:lnSpc>
              <a:buFont typeface="Arial"/>
              <a:buChar char="•"/>
            </a:pPr>
            <a:r>
              <a:rPr lang="en-US" sz="3624">
                <a:solidFill>
                  <a:srgbClr val="FFFFFF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Discuss the how it supports the SGA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7353748" y="2127120"/>
            <a:ext cx="7115175" cy="7645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158"/>
              </a:lnSpc>
              <a:spcBef>
                <a:spcPct val="0"/>
              </a:spcBef>
            </a:pPr>
            <a:r>
              <a:rPr lang="en-US" sz="4398">
                <a:solidFill>
                  <a:srgbClr val="94614B"/>
                </a:solidFill>
                <a:latin typeface="Apricots"/>
                <a:ea typeface="Apricots"/>
                <a:cs typeface="Apricots"/>
                <a:sym typeface="Apricots"/>
              </a:rPr>
              <a:t>Purpose of Presentation</a:t>
            </a:r>
          </a:p>
        </p:txBody>
      </p:sp>
    </p:spTree>
  </p:cSld>
  <p:clrMapOvr>
    <a:masterClrMapping/>
  </p:clrMapOvr>
  <p:transition spd="fast">
    <p:fade/>
  </p:transition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251421" y="-1382047"/>
            <a:ext cx="18790842" cy="13051094"/>
          </a:xfrm>
          <a:custGeom>
            <a:avLst/>
            <a:gdLst/>
            <a:ahLst/>
            <a:cxnLst/>
            <a:rect r="r" b="b" t="t" l="l"/>
            <a:pathLst>
              <a:path h="13051094" w="18790842">
                <a:moveTo>
                  <a:pt x="0" y="0"/>
                </a:moveTo>
                <a:lnTo>
                  <a:pt x="18790842" y="0"/>
                </a:lnTo>
                <a:lnTo>
                  <a:pt x="18790842" y="13051094"/>
                </a:lnTo>
                <a:lnTo>
                  <a:pt x="0" y="1305109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446004" y="3562619"/>
            <a:ext cx="2733652" cy="7750044"/>
          </a:xfrm>
          <a:custGeom>
            <a:avLst/>
            <a:gdLst/>
            <a:ahLst/>
            <a:cxnLst/>
            <a:rect r="r" b="b" t="t" l="l"/>
            <a:pathLst>
              <a:path h="7750044" w="2733652">
                <a:moveTo>
                  <a:pt x="0" y="0"/>
                </a:moveTo>
                <a:lnTo>
                  <a:pt x="2733652" y="0"/>
                </a:lnTo>
                <a:lnTo>
                  <a:pt x="2733652" y="7750045"/>
                </a:lnTo>
                <a:lnTo>
                  <a:pt x="0" y="775004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3056772" y="2347239"/>
            <a:ext cx="3263422" cy="9204522"/>
          </a:xfrm>
          <a:custGeom>
            <a:avLst/>
            <a:gdLst/>
            <a:ahLst/>
            <a:cxnLst/>
            <a:rect r="r" b="b" t="t" l="l"/>
            <a:pathLst>
              <a:path h="9204522" w="3263422">
                <a:moveTo>
                  <a:pt x="0" y="0"/>
                </a:moveTo>
                <a:lnTo>
                  <a:pt x="3263422" y="0"/>
                </a:lnTo>
                <a:lnTo>
                  <a:pt x="3263422" y="9204523"/>
                </a:lnTo>
                <a:lnTo>
                  <a:pt x="0" y="920452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7374133" y="2988694"/>
            <a:ext cx="9729832" cy="29711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543328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Lim</a:t>
            </a:r>
            <a:r>
              <a:rPr lang="en-US" sz="3399">
                <a:solidFill>
                  <a:srgbClr val="543328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ited awareness of student clubs and involvement</a:t>
            </a:r>
          </a:p>
          <a:p>
            <a:pPr algn="l"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543328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No clear point of contact for student organization questions</a:t>
            </a:r>
          </a:p>
          <a:p>
            <a:pPr algn="l"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543328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Student concerns may not consistently reach SGA</a:t>
            </a:r>
          </a:p>
          <a:p>
            <a:pPr algn="l"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543328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Lower participation compared to main campus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3544303" y="280313"/>
            <a:ext cx="11427488" cy="20669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399"/>
              </a:lnSpc>
              <a:spcBef>
                <a:spcPct val="0"/>
              </a:spcBef>
            </a:pPr>
            <a:r>
              <a:rPr lang="en-US" sz="5999">
                <a:solidFill>
                  <a:srgbClr val="543328"/>
                </a:solidFill>
                <a:latin typeface="Ask Why"/>
                <a:ea typeface="Ask Why"/>
                <a:cs typeface="Ask Why"/>
                <a:sym typeface="Ask Why"/>
              </a:rPr>
              <a:t>Current</a:t>
            </a:r>
            <a:r>
              <a:rPr lang="en-US" sz="5999">
                <a:solidFill>
                  <a:srgbClr val="543328"/>
                </a:solidFill>
                <a:latin typeface="Ask Why"/>
                <a:ea typeface="Ask Why"/>
                <a:cs typeface="Ask Why"/>
                <a:sym typeface="Ask Why"/>
              </a:rPr>
              <a:t> Challenges at Satellite Campuses</a:t>
            </a:r>
          </a:p>
        </p:txBody>
      </p:sp>
    </p:spTree>
  </p:cSld>
  <p:clrMapOvr>
    <a:masterClrMapping/>
  </p:clrMapOvr>
  <p:transition spd="fast">
    <p:fade/>
  </p:transition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CF4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668994" y="-662763"/>
            <a:ext cx="13160670" cy="6830564"/>
          </a:xfrm>
          <a:custGeom>
            <a:avLst/>
            <a:gdLst/>
            <a:ahLst/>
            <a:cxnLst/>
            <a:rect r="r" b="b" t="t" l="l"/>
            <a:pathLst>
              <a:path h="6830564" w="13160670">
                <a:moveTo>
                  <a:pt x="0" y="0"/>
                </a:moveTo>
                <a:lnTo>
                  <a:pt x="13160670" y="0"/>
                </a:lnTo>
                <a:lnTo>
                  <a:pt x="13160670" y="6830564"/>
                </a:lnTo>
                <a:lnTo>
                  <a:pt x="0" y="68305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0">
            <a:off x="-160117" y="5766909"/>
            <a:ext cx="3316372" cy="9353869"/>
          </a:xfrm>
          <a:custGeom>
            <a:avLst/>
            <a:gdLst/>
            <a:ahLst/>
            <a:cxnLst/>
            <a:rect r="r" b="b" t="t" l="l"/>
            <a:pathLst>
              <a:path h="9353869" w="3316372">
                <a:moveTo>
                  <a:pt x="3316371" y="0"/>
                </a:moveTo>
                <a:lnTo>
                  <a:pt x="0" y="0"/>
                </a:lnTo>
                <a:lnTo>
                  <a:pt x="0" y="9353869"/>
                </a:lnTo>
                <a:lnTo>
                  <a:pt x="3316371" y="9353869"/>
                </a:lnTo>
                <a:lnTo>
                  <a:pt x="3316371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3897795" y="211421"/>
            <a:ext cx="10492410" cy="9436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7840"/>
              </a:lnSpc>
              <a:spcBef>
                <a:spcPct val="0"/>
              </a:spcBef>
            </a:pPr>
            <a:r>
              <a:rPr lang="en-US" sz="5600">
                <a:solidFill>
                  <a:srgbClr val="DF795B"/>
                </a:solidFill>
                <a:latin typeface="Ask Why"/>
                <a:ea typeface="Ask Why"/>
                <a:cs typeface="Ask Why"/>
                <a:sym typeface="Ask Why"/>
              </a:rPr>
              <a:t> </a:t>
            </a:r>
            <a:r>
              <a:rPr lang="en-US" sz="5600">
                <a:solidFill>
                  <a:srgbClr val="DF795B"/>
                </a:solidFill>
                <a:latin typeface="Ask Why"/>
                <a:ea typeface="Ask Why"/>
                <a:cs typeface="Ask Why"/>
                <a:sym typeface="Ask Why"/>
              </a:rPr>
              <a:t>PROPOS</a:t>
            </a:r>
            <a:r>
              <a:rPr lang="en-US" sz="5600" strike="noStrike" u="none">
                <a:solidFill>
                  <a:srgbClr val="DF795B"/>
                </a:solidFill>
                <a:latin typeface="Ask Why"/>
                <a:ea typeface="Ask Why"/>
                <a:cs typeface="Ask Why"/>
                <a:sym typeface="Ask Why"/>
              </a:rPr>
              <a:t>ED SOLUTION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4321165" y="6412294"/>
            <a:ext cx="11260714" cy="35712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543328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Primary point of contact for student clubs and involvement</a:t>
            </a:r>
          </a:p>
          <a:p>
            <a:pPr algn="l"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543328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Communicate SGA updates and opportunities</a:t>
            </a:r>
          </a:p>
          <a:p>
            <a:pPr algn="l"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543328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Support clubs and new organization formation</a:t>
            </a:r>
          </a:p>
          <a:p>
            <a:pPr algn="l"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543328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Collect and relay student feedback and concerns</a:t>
            </a:r>
          </a:p>
          <a:p>
            <a:pPr algn="l"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543328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Support student organization development</a:t>
            </a:r>
          </a:p>
          <a:p>
            <a:pPr algn="l"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543328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Submit monthly activity reports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4321165" y="1658436"/>
            <a:ext cx="9856329" cy="7315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880"/>
              </a:lnSpc>
              <a:spcBef>
                <a:spcPct val="0"/>
              </a:spcBef>
            </a:pPr>
            <a:r>
              <a:rPr lang="en-US" sz="4200">
                <a:solidFill>
                  <a:srgbClr val="000000"/>
                </a:solidFill>
                <a:latin typeface="Apricots"/>
                <a:ea typeface="Apricots"/>
                <a:cs typeface="Apricots"/>
                <a:sym typeface="Apricots"/>
              </a:rPr>
              <a:t>SGa Satellite Campus Representative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4916010" y="2695369"/>
            <a:ext cx="8894851" cy="16071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40"/>
              </a:lnSpc>
              <a:spcBef>
                <a:spcPct val="0"/>
              </a:spcBef>
            </a:pPr>
            <a:r>
              <a:rPr lang="en-US" sz="3100">
                <a:solidFill>
                  <a:srgbClr val="DF795B"/>
                </a:solidFill>
                <a:latin typeface="Ask Why"/>
                <a:ea typeface="Ask Why"/>
                <a:cs typeface="Ask Why"/>
                <a:sym typeface="Ask Why"/>
              </a:rPr>
              <a:t>An Official SGA rep</a:t>
            </a:r>
            <a:r>
              <a:rPr lang="en-US" sz="3100">
                <a:solidFill>
                  <a:srgbClr val="DF795B"/>
                </a:solidFill>
                <a:latin typeface="Ask Why"/>
                <a:ea typeface="Ask Why"/>
                <a:cs typeface="Ask Why"/>
                <a:sym typeface="Ask Why"/>
              </a:rPr>
              <a:t>resentative at satellite campuses who bridges the gap between students and SGA</a:t>
            </a:r>
          </a:p>
        </p:txBody>
      </p:sp>
    </p:spTree>
  </p:cSld>
  <p:clrMapOvr>
    <a:masterClrMapping/>
  </p:clrMapOvr>
  <p:transition spd="fast">
    <p:fade/>
  </p:transition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CF4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159320" y="1198145"/>
            <a:ext cx="15203288" cy="7890709"/>
          </a:xfrm>
          <a:custGeom>
            <a:avLst/>
            <a:gdLst/>
            <a:ahLst/>
            <a:cxnLst/>
            <a:rect r="r" b="b" t="t" l="l"/>
            <a:pathLst>
              <a:path h="7890709" w="15203288">
                <a:moveTo>
                  <a:pt x="0" y="0"/>
                </a:moveTo>
                <a:lnTo>
                  <a:pt x="15203288" y="0"/>
                </a:lnTo>
                <a:lnTo>
                  <a:pt x="15203288" y="7890710"/>
                </a:lnTo>
                <a:lnTo>
                  <a:pt x="0" y="78907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3766306" y="1631075"/>
            <a:ext cx="9799531" cy="9436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7840"/>
              </a:lnSpc>
              <a:spcBef>
                <a:spcPct val="0"/>
              </a:spcBef>
            </a:pPr>
            <a:r>
              <a:rPr lang="en-US" sz="5600">
                <a:solidFill>
                  <a:srgbClr val="824737"/>
                </a:solidFill>
                <a:latin typeface="Ask Why"/>
                <a:ea typeface="Ask Why"/>
                <a:cs typeface="Ask Why"/>
                <a:sym typeface="Ask Why"/>
              </a:rPr>
              <a:t>PILOT PROGRAM OVERVIEW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2000118" y="2517535"/>
            <a:ext cx="13331906" cy="53145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221"/>
              </a:lnSpc>
              <a:spcBef>
                <a:spcPct val="0"/>
              </a:spcBef>
            </a:pPr>
            <a:r>
              <a:rPr lang="en-US" sz="3015">
                <a:solidFill>
                  <a:srgbClr val="000000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Locati</a:t>
            </a:r>
            <a:r>
              <a:rPr lang="en-US" sz="3015">
                <a:solidFill>
                  <a:srgbClr val="000000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on: Arvin Satellite Campus</a:t>
            </a:r>
          </a:p>
          <a:p>
            <a:pPr algn="l">
              <a:lnSpc>
                <a:spcPts val="4221"/>
              </a:lnSpc>
              <a:spcBef>
                <a:spcPct val="0"/>
              </a:spcBef>
            </a:pPr>
            <a:r>
              <a:rPr lang="en-US" sz="3015">
                <a:solidFill>
                  <a:srgbClr val="000000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Duration: One semester</a:t>
            </a:r>
          </a:p>
          <a:p>
            <a:pPr algn="l">
              <a:lnSpc>
                <a:spcPts val="4221"/>
              </a:lnSpc>
              <a:spcBef>
                <a:spcPct val="0"/>
              </a:spcBef>
            </a:pPr>
            <a:r>
              <a:rPr lang="en-US" sz="3015">
                <a:solidFill>
                  <a:srgbClr val="000000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Structure: One student representative reporting to SGA, coordinating with campus leadership</a:t>
            </a:r>
          </a:p>
          <a:p>
            <a:pPr algn="l">
              <a:lnSpc>
                <a:spcPts val="4221"/>
              </a:lnSpc>
              <a:spcBef>
                <a:spcPct val="0"/>
              </a:spcBef>
            </a:pPr>
            <a:r>
              <a:rPr lang="en-US" sz="3015">
                <a:solidFill>
                  <a:srgbClr val="000000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Pilot Program Benefits:</a:t>
            </a:r>
          </a:p>
          <a:p>
            <a:pPr algn="l" marL="650963" indent="-325481" lvl="1">
              <a:lnSpc>
                <a:spcPts val="4221"/>
              </a:lnSpc>
              <a:spcBef>
                <a:spcPct val="0"/>
              </a:spcBef>
              <a:buFont typeface="Arial"/>
              <a:buChar char="•"/>
            </a:pPr>
            <a:r>
              <a:rPr lang="en-US" sz="3015">
                <a:solidFill>
                  <a:srgbClr val="000000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Test effectiveness before expanding</a:t>
            </a:r>
          </a:p>
          <a:p>
            <a:pPr algn="l" marL="650963" indent="-325481" lvl="1">
              <a:lnSpc>
                <a:spcPts val="4221"/>
              </a:lnSpc>
              <a:spcBef>
                <a:spcPct val="0"/>
              </a:spcBef>
              <a:buFont typeface="Arial"/>
              <a:buChar char="•"/>
            </a:pPr>
            <a:r>
              <a:rPr lang="en-US" sz="3015">
                <a:solidFill>
                  <a:srgbClr val="000000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Low risk, high learning opportunity</a:t>
            </a:r>
          </a:p>
          <a:p>
            <a:pPr algn="l" marL="650963" indent="-325481" lvl="1">
              <a:lnSpc>
                <a:spcPts val="4221"/>
              </a:lnSpc>
              <a:spcBef>
                <a:spcPct val="0"/>
              </a:spcBef>
              <a:buFont typeface="Arial"/>
              <a:buChar char="•"/>
            </a:pPr>
            <a:r>
              <a:rPr lang="en-US" sz="3015">
                <a:solidFill>
                  <a:srgbClr val="000000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Gather data and feedback</a:t>
            </a:r>
          </a:p>
          <a:p>
            <a:pPr algn="l" marL="650963" indent="-325481" lvl="1">
              <a:lnSpc>
                <a:spcPts val="4221"/>
              </a:lnSpc>
              <a:spcBef>
                <a:spcPct val="0"/>
              </a:spcBef>
              <a:buFont typeface="Arial"/>
              <a:buChar char="•"/>
            </a:pPr>
            <a:r>
              <a:rPr lang="en-US" sz="3015">
                <a:solidFill>
                  <a:srgbClr val="000000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Refine the role based on real outcomes</a:t>
            </a:r>
          </a:p>
          <a:p>
            <a:pPr algn="ctr">
              <a:lnSpc>
                <a:spcPts val="4221"/>
              </a:lnSpc>
              <a:spcBef>
                <a:spcPct val="0"/>
              </a:spcBef>
            </a:pPr>
          </a:p>
        </p:txBody>
      </p:sp>
    </p:spTree>
  </p:cSld>
  <p:clrMapOvr>
    <a:masterClrMapping/>
  </p:clrMapOvr>
  <p:transition spd="fast">
    <p:fade/>
  </p:transition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CF4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107067" y="8922821"/>
            <a:ext cx="18502135" cy="2119335"/>
          </a:xfrm>
          <a:custGeom>
            <a:avLst/>
            <a:gdLst/>
            <a:ahLst/>
            <a:cxnLst/>
            <a:rect r="r" b="b" t="t" l="l"/>
            <a:pathLst>
              <a:path h="2119335" w="18502135">
                <a:moveTo>
                  <a:pt x="0" y="0"/>
                </a:moveTo>
                <a:lnTo>
                  <a:pt x="18502134" y="0"/>
                </a:lnTo>
                <a:lnTo>
                  <a:pt x="18502134" y="2119335"/>
                </a:lnTo>
                <a:lnTo>
                  <a:pt x="0" y="21193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288329" y="3015575"/>
            <a:ext cx="2352762" cy="6602138"/>
          </a:xfrm>
          <a:custGeom>
            <a:avLst/>
            <a:gdLst/>
            <a:ahLst/>
            <a:cxnLst/>
            <a:rect r="r" b="b" t="t" l="l"/>
            <a:pathLst>
              <a:path h="6602138" w="2352762">
                <a:moveTo>
                  <a:pt x="0" y="0"/>
                </a:moveTo>
                <a:lnTo>
                  <a:pt x="2352762" y="0"/>
                </a:lnTo>
                <a:lnTo>
                  <a:pt x="2352762" y="6602137"/>
                </a:lnTo>
                <a:lnTo>
                  <a:pt x="0" y="660213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787271" y="1694671"/>
            <a:ext cx="1370520" cy="1908319"/>
          </a:xfrm>
          <a:custGeom>
            <a:avLst/>
            <a:gdLst/>
            <a:ahLst/>
            <a:cxnLst/>
            <a:rect r="r" b="b" t="t" l="l"/>
            <a:pathLst>
              <a:path h="1908319" w="1370520">
                <a:moveTo>
                  <a:pt x="0" y="0"/>
                </a:moveTo>
                <a:lnTo>
                  <a:pt x="1370520" y="0"/>
                </a:lnTo>
                <a:lnTo>
                  <a:pt x="1370520" y="1908319"/>
                </a:lnTo>
                <a:lnTo>
                  <a:pt x="0" y="190831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true" flipV="false" rot="0">
            <a:off x="4739354" y="1028700"/>
            <a:ext cx="10141454" cy="5263550"/>
          </a:xfrm>
          <a:custGeom>
            <a:avLst/>
            <a:gdLst/>
            <a:ahLst/>
            <a:cxnLst/>
            <a:rect r="r" b="b" t="t" l="l"/>
            <a:pathLst>
              <a:path h="5263550" w="10141454">
                <a:moveTo>
                  <a:pt x="10141454" y="0"/>
                </a:moveTo>
                <a:lnTo>
                  <a:pt x="0" y="0"/>
                </a:lnTo>
                <a:lnTo>
                  <a:pt x="0" y="5263550"/>
                </a:lnTo>
                <a:lnTo>
                  <a:pt x="10141454" y="5263550"/>
                </a:lnTo>
                <a:lnTo>
                  <a:pt x="10141454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5171074" y="1136763"/>
            <a:ext cx="9278015" cy="1030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8398"/>
              </a:lnSpc>
              <a:spcBef>
                <a:spcPct val="0"/>
              </a:spcBef>
            </a:pPr>
            <a:r>
              <a:rPr lang="en-US" sz="5999">
                <a:solidFill>
                  <a:srgbClr val="FFFFFF"/>
                </a:solidFill>
                <a:latin typeface="Apricots"/>
                <a:ea typeface="Apricots"/>
                <a:cs typeface="Apricots"/>
                <a:sym typeface="Apricots"/>
              </a:rPr>
              <a:t>How it Benefits Students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6274040" y="5473700"/>
            <a:ext cx="1558282" cy="4395153"/>
          </a:xfrm>
          <a:custGeom>
            <a:avLst/>
            <a:gdLst/>
            <a:ahLst/>
            <a:cxnLst/>
            <a:rect r="r" b="b" t="t" l="l"/>
            <a:pathLst>
              <a:path h="4395153" w="1558282">
                <a:moveTo>
                  <a:pt x="0" y="0"/>
                </a:moveTo>
                <a:lnTo>
                  <a:pt x="1558281" y="0"/>
                </a:lnTo>
                <a:lnTo>
                  <a:pt x="1558281" y="4395153"/>
                </a:lnTo>
                <a:lnTo>
                  <a:pt x="0" y="439515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3873415" y="5325518"/>
            <a:ext cx="1602558" cy="4543335"/>
          </a:xfrm>
          <a:custGeom>
            <a:avLst/>
            <a:gdLst/>
            <a:ahLst/>
            <a:cxnLst/>
            <a:rect r="r" b="b" t="t" l="l"/>
            <a:pathLst>
              <a:path h="4543335" w="1602558">
                <a:moveTo>
                  <a:pt x="0" y="0"/>
                </a:moveTo>
                <a:lnTo>
                  <a:pt x="1602558" y="0"/>
                </a:lnTo>
                <a:lnTo>
                  <a:pt x="1602558" y="4543335"/>
                </a:lnTo>
                <a:lnTo>
                  <a:pt x="0" y="454333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true" flipV="false" rot="0">
            <a:off x="13518812" y="5325518"/>
            <a:ext cx="2478183" cy="4543335"/>
          </a:xfrm>
          <a:custGeom>
            <a:avLst/>
            <a:gdLst/>
            <a:ahLst/>
            <a:cxnLst/>
            <a:rect r="r" b="b" t="t" l="l"/>
            <a:pathLst>
              <a:path h="4543335" w="2478183">
                <a:moveTo>
                  <a:pt x="2478182" y="0"/>
                </a:moveTo>
                <a:lnTo>
                  <a:pt x="0" y="0"/>
                </a:lnTo>
                <a:lnTo>
                  <a:pt x="0" y="4543335"/>
                </a:lnTo>
                <a:lnTo>
                  <a:pt x="2478182" y="4543335"/>
                </a:lnTo>
                <a:lnTo>
                  <a:pt x="2478182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8681596" y="5143500"/>
            <a:ext cx="2036198" cy="4725353"/>
          </a:xfrm>
          <a:custGeom>
            <a:avLst/>
            <a:gdLst/>
            <a:ahLst/>
            <a:cxnLst/>
            <a:rect r="r" b="b" t="t" l="l"/>
            <a:pathLst>
              <a:path h="4725353" w="2036198">
                <a:moveTo>
                  <a:pt x="0" y="0"/>
                </a:moveTo>
                <a:lnTo>
                  <a:pt x="2036198" y="0"/>
                </a:lnTo>
                <a:lnTo>
                  <a:pt x="2036198" y="4725353"/>
                </a:lnTo>
                <a:lnTo>
                  <a:pt x="0" y="4725353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true" flipV="false" rot="0">
            <a:off x="11464095" y="5473700"/>
            <a:ext cx="1254617" cy="4395153"/>
          </a:xfrm>
          <a:custGeom>
            <a:avLst/>
            <a:gdLst/>
            <a:ahLst/>
            <a:cxnLst/>
            <a:rect r="r" b="b" t="t" l="l"/>
            <a:pathLst>
              <a:path h="4395153" w="1254617">
                <a:moveTo>
                  <a:pt x="1254617" y="0"/>
                </a:moveTo>
                <a:lnTo>
                  <a:pt x="0" y="0"/>
                </a:lnTo>
                <a:lnTo>
                  <a:pt x="0" y="4395153"/>
                </a:lnTo>
                <a:lnTo>
                  <a:pt x="1254617" y="4395153"/>
                </a:lnTo>
                <a:lnTo>
                  <a:pt x="1254617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7259300" y="1028700"/>
            <a:ext cx="1363424" cy="1370902"/>
          </a:xfrm>
          <a:custGeom>
            <a:avLst/>
            <a:gdLst/>
            <a:ahLst/>
            <a:cxnLst/>
            <a:rect r="r" b="b" t="t" l="l"/>
            <a:pathLst>
              <a:path h="1370902" w="1363424">
                <a:moveTo>
                  <a:pt x="0" y="0"/>
                </a:moveTo>
                <a:lnTo>
                  <a:pt x="1363424" y="0"/>
                </a:lnTo>
                <a:lnTo>
                  <a:pt x="1363424" y="1370902"/>
                </a:lnTo>
                <a:lnTo>
                  <a:pt x="0" y="1370902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5665013" y="2032857"/>
            <a:ext cx="3188574" cy="1675451"/>
          </a:xfrm>
          <a:custGeom>
            <a:avLst/>
            <a:gdLst/>
            <a:ahLst/>
            <a:cxnLst/>
            <a:rect r="r" b="b" t="t" l="l"/>
            <a:pathLst>
              <a:path h="1675451" w="3188574">
                <a:moveTo>
                  <a:pt x="0" y="0"/>
                </a:moveTo>
                <a:lnTo>
                  <a:pt x="3188574" y="0"/>
                </a:lnTo>
                <a:lnTo>
                  <a:pt x="3188574" y="1675451"/>
                </a:lnTo>
                <a:lnTo>
                  <a:pt x="0" y="1675451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5300717" y="2160904"/>
            <a:ext cx="9148372" cy="33127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82925" indent="-291463" lvl="1">
              <a:lnSpc>
                <a:spcPts val="3779"/>
              </a:lnSpc>
              <a:buFont typeface="Arial"/>
              <a:buChar char="•"/>
            </a:pPr>
            <a:r>
              <a:rPr lang="en-US" sz="2699">
                <a:solidFill>
                  <a:srgbClr val="000000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Creat</a:t>
            </a:r>
            <a:r>
              <a:rPr lang="en-US" sz="2699">
                <a:solidFill>
                  <a:srgbClr val="000000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e a clear and approachable contact person for questions about clubs and involvement</a:t>
            </a:r>
          </a:p>
          <a:p>
            <a:pPr algn="l" marL="582925" indent="-291463" lvl="1">
              <a:lnSpc>
                <a:spcPts val="3779"/>
              </a:lnSpc>
              <a:buFont typeface="Arial"/>
              <a:buChar char="•"/>
            </a:pPr>
            <a:r>
              <a:rPr lang="en-US" sz="2699">
                <a:solidFill>
                  <a:srgbClr val="000000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Reduce confusion and barriers to participation</a:t>
            </a:r>
          </a:p>
          <a:p>
            <a:pPr algn="l" marL="582925" indent="-291463" lvl="1">
              <a:lnSpc>
                <a:spcPts val="3779"/>
              </a:lnSpc>
              <a:buFont typeface="Arial"/>
              <a:buChar char="•"/>
            </a:pPr>
            <a:r>
              <a:rPr lang="en-US" sz="2699">
                <a:solidFill>
                  <a:srgbClr val="000000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Help satellite campus students feel seen, supported, and connected</a:t>
            </a:r>
          </a:p>
          <a:p>
            <a:pPr algn="l" marL="582925" indent="-291463" lvl="1">
              <a:lnSpc>
                <a:spcPts val="3779"/>
              </a:lnSpc>
              <a:buFont typeface="Arial"/>
              <a:buChar char="•"/>
            </a:pPr>
            <a:r>
              <a:rPr lang="en-US" sz="2699">
                <a:solidFill>
                  <a:srgbClr val="000000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Encourage leadership development and campus pride at satellite locations</a:t>
            </a:r>
          </a:p>
        </p:txBody>
      </p:sp>
    </p:spTree>
  </p:cSld>
  <p:clrMapOvr>
    <a:masterClrMapping/>
  </p:clrMapOvr>
  <p:transition spd="fast">
    <p:fade/>
  </p:transition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809262" y="-919017"/>
            <a:ext cx="19261395" cy="13377914"/>
          </a:xfrm>
          <a:custGeom>
            <a:avLst/>
            <a:gdLst/>
            <a:ahLst/>
            <a:cxnLst/>
            <a:rect r="r" b="b" t="t" l="l"/>
            <a:pathLst>
              <a:path h="13377914" w="19261395">
                <a:moveTo>
                  <a:pt x="0" y="0"/>
                </a:moveTo>
                <a:lnTo>
                  <a:pt x="19261395" y="0"/>
                </a:lnTo>
                <a:lnTo>
                  <a:pt x="19261395" y="13377914"/>
                </a:lnTo>
                <a:lnTo>
                  <a:pt x="0" y="133779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0">
            <a:off x="10706173" y="506390"/>
            <a:ext cx="10141454" cy="5263550"/>
          </a:xfrm>
          <a:custGeom>
            <a:avLst/>
            <a:gdLst/>
            <a:ahLst/>
            <a:cxnLst/>
            <a:rect r="r" b="b" t="t" l="l"/>
            <a:pathLst>
              <a:path h="5263550" w="10141454">
                <a:moveTo>
                  <a:pt x="10141454" y="0"/>
                </a:moveTo>
                <a:lnTo>
                  <a:pt x="0" y="0"/>
                </a:lnTo>
                <a:lnTo>
                  <a:pt x="0" y="5263550"/>
                </a:lnTo>
                <a:lnTo>
                  <a:pt x="10141454" y="5263550"/>
                </a:lnTo>
                <a:lnTo>
                  <a:pt x="10141454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2511984" y="1028700"/>
            <a:ext cx="4747316" cy="3486745"/>
          </a:xfrm>
          <a:custGeom>
            <a:avLst/>
            <a:gdLst/>
            <a:ahLst/>
            <a:cxnLst/>
            <a:rect r="r" b="b" t="t" l="l"/>
            <a:pathLst>
              <a:path h="3486745" w="4747316">
                <a:moveTo>
                  <a:pt x="0" y="0"/>
                </a:moveTo>
                <a:lnTo>
                  <a:pt x="4747316" y="0"/>
                </a:lnTo>
                <a:lnTo>
                  <a:pt x="4747316" y="3486745"/>
                </a:lnTo>
                <a:lnTo>
                  <a:pt x="0" y="348674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5" id="5"/>
          <p:cNvSpPr/>
          <p:nvPr/>
        </p:nvSpPr>
        <p:spPr>
          <a:xfrm flipH="false" flipV="false" rot="0">
            <a:off x="9304311" y="3086100"/>
            <a:ext cx="3207674" cy="7200900"/>
          </a:xfrm>
          <a:custGeom>
            <a:avLst/>
            <a:gdLst/>
            <a:ahLst/>
            <a:cxnLst/>
            <a:rect r="r" b="b" t="t" l="l"/>
            <a:pathLst>
              <a:path h="7200900" w="3207674">
                <a:moveTo>
                  <a:pt x="0" y="0"/>
                </a:moveTo>
                <a:lnTo>
                  <a:pt x="3207673" y="0"/>
                </a:lnTo>
                <a:lnTo>
                  <a:pt x="3207673" y="7200900"/>
                </a:lnTo>
                <a:lnTo>
                  <a:pt x="0" y="72009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8170108" y="6670560"/>
            <a:ext cx="7135246" cy="3878979"/>
          </a:xfrm>
          <a:custGeom>
            <a:avLst/>
            <a:gdLst/>
            <a:ahLst/>
            <a:cxnLst/>
            <a:rect r="r" b="b" t="t" l="l"/>
            <a:pathLst>
              <a:path h="3878979" w="7135246">
                <a:moveTo>
                  <a:pt x="0" y="0"/>
                </a:moveTo>
                <a:lnTo>
                  <a:pt x="7135246" y="0"/>
                </a:lnTo>
                <a:lnTo>
                  <a:pt x="7135246" y="3878979"/>
                </a:lnTo>
                <a:lnTo>
                  <a:pt x="0" y="387897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803840" y="2414601"/>
            <a:ext cx="7531821" cy="59715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543328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Strengthen inclusive governance and representation</a:t>
            </a:r>
          </a:p>
          <a:p>
            <a:pPr algn="l"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543328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Improve communication efficiency between campuses</a:t>
            </a:r>
          </a:p>
          <a:p>
            <a:pPr algn="l"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543328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Increase student engagement and leadership development</a:t>
            </a:r>
          </a:p>
          <a:p>
            <a:pPr algn="l"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543328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Provide actionable insight into satellite campus needs</a:t>
            </a:r>
          </a:p>
          <a:p>
            <a:pPr algn="l"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543328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Position SGA as proactive and student-centered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803840" y="345195"/>
            <a:ext cx="8017596" cy="17754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7139"/>
              </a:lnSpc>
              <a:spcBef>
                <a:spcPct val="0"/>
              </a:spcBef>
            </a:pPr>
            <a:r>
              <a:rPr lang="en-US" sz="5099">
                <a:solidFill>
                  <a:srgbClr val="44645A"/>
                </a:solidFill>
                <a:latin typeface="Ask Why"/>
                <a:ea typeface="Ask Why"/>
                <a:cs typeface="Ask Why"/>
                <a:sym typeface="Ask Why"/>
              </a:rPr>
              <a:t>How It Benefits the Sga</a:t>
            </a:r>
          </a:p>
        </p:txBody>
      </p:sp>
      <p:sp>
        <p:nvSpPr>
          <p:cNvPr name="Freeform 9" id="9"/>
          <p:cNvSpPr/>
          <p:nvPr/>
        </p:nvSpPr>
        <p:spPr>
          <a:xfrm flipH="true" flipV="false" rot="0">
            <a:off x="12511984" y="5584049"/>
            <a:ext cx="1595279" cy="1183407"/>
          </a:xfrm>
          <a:custGeom>
            <a:avLst/>
            <a:gdLst/>
            <a:ahLst/>
            <a:cxnLst/>
            <a:rect r="r" b="b" t="t" l="l"/>
            <a:pathLst>
              <a:path h="1183407" w="1595279">
                <a:moveTo>
                  <a:pt x="1595279" y="0"/>
                </a:moveTo>
                <a:lnTo>
                  <a:pt x="0" y="0"/>
                </a:lnTo>
                <a:lnTo>
                  <a:pt x="0" y="1183407"/>
                </a:lnTo>
                <a:lnTo>
                  <a:pt x="1595279" y="1183407"/>
                </a:lnTo>
                <a:lnTo>
                  <a:pt x="1595279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  <p:transition spd="fast">
    <p:fade/>
  </p:transition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CF4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107067" y="8922821"/>
            <a:ext cx="18502135" cy="2119335"/>
          </a:xfrm>
          <a:custGeom>
            <a:avLst/>
            <a:gdLst/>
            <a:ahLst/>
            <a:cxnLst/>
            <a:rect r="r" b="b" t="t" l="l"/>
            <a:pathLst>
              <a:path h="2119335" w="18502135">
                <a:moveTo>
                  <a:pt x="0" y="0"/>
                </a:moveTo>
                <a:lnTo>
                  <a:pt x="18502134" y="0"/>
                </a:lnTo>
                <a:lnTo>
                  <a:pt x="18502134" y="2119335"/>
                </a:lnTo>
                <a:lnTo>
                  <a:pt x="0" y="21193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836071" y="1395444"/>
            <a:ext cx="1363424" cy="1370902"/>
          </a:xfrm>
          <a:custGeom>
            <a:avLst/>
            <a:gdLst/>
            <a:ahLst/>
            <a:cxnLst/>
            <a:rect r="r" b="b" t="t" l="l"/>
            <a:pathLst>
              <a:path h="1370902" w="1363424">
                <a:moveTo>
                  <a:pt x="0" y="0"/>
                </a:moveTo>
                <a:lnTo>
                  <a:pt x="1363423" y="0"/>
                </a:lnTo>
                <a:lnTo>
                  <a:pt x="1363423" y="1370902"/>
                </a:lnTo>
                <a:lnTo>
                  <a:pt x="0" y="137090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241784" y="2399602"/>
            <a:ext cx="3188574" cy="1675451"/>
          </a:xfrm>
          <a:custGeom>
            <a:avLst/>
            <a:gdLst/>
            <a:ahLst/>
            <a:cxnLst/>
            <a:rect r="r" b="b" t="t" l="l"/>
            <a:pathLst>
              <a:path h="1675451" w="3188574">
                <a:moveTo>
                  <a:pt x="0" y="0"/>
                </a:moveTo>
                <a:lnTo>
                  <a:pt x="3188574" y="0"/>
                </a:lnTo>
                <a:lnTo>
                  <a:pt x="3188574" y="1675450"/>
                </a:lnTo>
                <a:lnTo>
                  <a:pt x="0" y="167545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6525606" y="2766346"/>
            <a:ext cx="2352762" cy="6602138"/>
          </a:xfrm>
          <a:custGeom>
            <a:avLst/>
            <a:gdLst/>
            <a:ahLst/>
            <a:cxnLst/>
            <a:rect r="r" b="b" t="t" l="l"/>
            <a:pathLst>
              <a:path h="6602138" w="2352762">
                <a:moveTo>
                  <a:pt x="0" y="0"/>
                </a:moveTo>
                <a:lnTo>
                  <a:pt x="2352762" y="0"/>
                </a:lnTo>
                <a:lnTo>
                  <a:pt x="2352762" y="6602137"/>
                </a:lnTo>
                <a:lnTo>
                  <a:pt x="0" y="660213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7024548" y="1445442"/>
            <a:ext cx="1370520" cy="1908319"/>
          </a:xfrm>
          <a:custGeom>
            <a:avLst/>
            <a:gdLst/>
            <a:ahLst/>
            <a:cxnLst/>
            <a:rect r="r" b="b" t="t" l="l"/>
            <a:pathLst>
              <a:path h="1908319" w="1370520">
                <a:moveTo>
                  <a:pt x="0" y="0"/>
                </a:moveTo>
                <a:lnTo>
                  <a:pt x="1370519" y="0"/>
                </a:lnTo>
                <a:lnTo>
                  <a:pt x="1370519" y="1908319"/>
                </a:lnTo>
                <a:lnTo>
                  <a:pt x="0" y="190831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3430358" y="194204"/>
            <a:ext cx="12496683" cy="9064096"/>
          </a:xfrm>
          <a:custGeom>
            <a:avLst/>
            <a:gdLst/>
            <a:ahLst/>
            <a:cxnLst/>
            <a:rect r="r" b="b" t="t" l="l"/>
            <a:pathLst>
              <a:path h="9064096" w="12496683">
                <a:moveTo>
                  <a:pt x="0" y="0"/>
                </a:moveTo>
                <a:lnTo>
                  <a:pt x="12496683" y="0"/>
                </a:lnTo>
                <a:lnTo>
                  <a:pt x="12496683" y="9064096"/>
                </a:lnTo>
                <a:lnTo>
                  <a:pt x="0" y="906409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-752" b="-52492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275518" y="2975928"/>
            <a:ext cx="3121104" cy="7006561"/>
          </a:xfrm>
          <a:custGeom>
            <a:avLst/>
            <a:gdLst/>
            <a:ahLst/>
            <a:cxnLst/>
            <a:rect r="r" b="b" t="t" l="l"/>
            <a:pathLst>
              <a:path h="7006561" w="3121104">
                <a:moveTo>
                  <a:pt x="0" y="0"/>
                </a:moveTo>
                <a:lnTo>
                  <a:pt x="3121105" y="0"/>
                </a:lnTo>
                <a:lnTo>
                  <a:pt x="3121105" y="7006561"/>
                </a:lnTo>
                <a:lnTo>
                  <a:pt x="0" y="7006561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3978767" y="280916"/>
            <a:ext cx="11399865" cy="5378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Ask Why"/>
                <a:ea typeface="Ask Why"/>
                <a:cs typeface="Ask Why"/>
                <a:sym typeface="Ask Why"/>
              </a:rPr>
              <a:t>Expected Outcomes &amp; Success Metrics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4364700" y="1127527"/>
            <a:ext cx="11562340" cy="77952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38"/>
              </a:lnSpc>
            </a:pPr>
            <a:r>
              <a:rPr lang="en-US" sz="2098">
                <a:solidFill>
                  <a:srgbClr val="000000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1. </a:t>
            </a:r>
            <a:r>
              <a:rPr lang="en-US" sz="2098">
                <a:solidFill>
                  <a:srgbClr val="000000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Improved Communication</a:t>
            </a:r>
          </a:p>
          <a:p>
            <a:pPr algn="l" marL="906197" indent="-302066" lvl="2">
              <a:lnSpc>
                <a:spcPts val="2938"/>
              </a:lnSpc>
              <a:buFont typeface="Arial"/>
              <a:buChar char="⚬"/>
            </a:pPr>
            <a:r>
              <a:rPr lang="en-US" sz="2098">
                <a:solidFill>
                  <a:srgbClr val="000000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Student inquiries addressed</a:t>
            </a:r>
          </a:p>
          <a:p>
            <a:pPr algn="l" marL="906197" indent="-302066" lvl="2">
              <a:lnSpc>
                <a:spcPts val="2938"/>
              </a:lnSpc>
              <a:buFont typeface="Arial"/>
              <a:buChar char="⚬"/>
            </a:pPr>
            <a:r>
              <a:rPr lang="en-US" sz="2098">
                <a:solidFill>
                  <a:srgbClr val="000000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Regular updates shared with Arvin Educational Center students</a:t>
            </a:r>
          </a:p>
          <a:p>
            <a:pPr algn="l" marL="906197" indent="-302066" lvl="2">
              <a:lnSpc>
                <a:spcPts val="2938"/>
              </a:lnSpc>
              <a:buFont typeface="Arial"/>
              <a:buChar char="⚬"/>
            </a:pPr>
            <a:r>
              <a:rPr lang="en-US" sz="2098">
                <a:solidFill>
                  <a:srgbClr val="000000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Monthly reports submitted to SGA</a:t>
            </a:r>
          </a:p>
          <a:p>
            <a:pPr algn="l">
              <a:lnSpc>
                <a:spcPts val="2938"/>
              </a:lnSpc>
            </a:pPr>
            <a:r>
              <a:rPr lang="en-US" sz="2098">
                <a:solidFill>
                  <a:srgbClr val="000000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2. Increased Student Engagement</a:t>
            </a:r>
          </a:p>
          <a:p>
            <a:pPr algn="l" marL="906197" indent="-302066" lvl="2">
              <a:lnSpc>
                <a:spcPts val="2938"/>
              </a:lnSpc>
              <a:buFont typeface="Arial"/>
              <a:buChar char="⚬"/>
            </a:pPr>
            <a:r>
              <a:rPr lang="en-US" sz="2098">
                <a:solidFill>
                  <a:srgbClr val="000000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Higher club participation</a:t>
            </a:r>
          </a:p>
          <a:p>
            <a:pPr algn="l" marL="906197" indent="-302066" lvl="2">
              <a:lnSpc>
                <a:spcPts val="2938"/>
              </a:lnSpc>
              <a:buFont typeface="Arial"/>
              <a:buChar char="⚬"/>
            </a:pPr>
            <a:r>
              <a:rPr lang="en-US" sz="2098">
                <a:solidFill>
                  <a:srgbClr val="000000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Attendance at SGA-related activities</a:t>
            </a:r>
          </a:p>
          <a:p>
            <a:pPr algn="l" marL="906197" indent="-302066" lvl="2">
              <a:lnSpc>
                <a:spcPts val="2938"/>
              </a:lnSpc>
              <a:buFont typeface="Arial"/>
              <a:buChar char="⚬"/>
            </a:pPr>
            <a:r>
              <a:rPr lang="en-US" sz="2098">
                <a:solidFill>
                  <a:srgbClr val="000000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Growth in student awareness of involvement opportunities</a:t>
            </a:r>
          </a:p>
          <a:p>
            <a:pPr algn="l">
              <a:lnSpc>
                <a:spcPts val="2938"/>
              </a:lnSpc>
            </a:pPr>
            <a:r>
              <a:rPr lang="en-US" sz="2098">
                <a:solidFill>
                  <a:srgbClr val="000000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3. Strengthened Student Organizations</a:t>
            </a:r>
          </a:p>
          <a:p>
            <a:pPr algn="l" marL="906197" indent="-302066" lvl="2">
              <a:lnSpc>
                <a:spcPts val="2938"/>
              </a:lnSpc>
              <a:buFont typeface="Arial"/>
              <a:buChar char="⚬"/>
            </a:pPr>
            <a:r>
              <a:rPr lang="en-US" sz="2098">
                <a:solidFill>
                  <a:srgbClr val="000000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Number of active clubs at Arvin</a:t>
            </a:r>
          </a:p>
          <a:p>
            <a:pPr algn="l" marL="906197" indent="-302066" lvl="2">
              <a:lnSpc>
                <a:spcPts val="2938"/>
              </a:lnSpc>
              <a:buFont typeface="Arial"/>
              <a:buChar char="⚬"/>
            </a:pPr>
            <a:r>
              <a:rPr lang="en-US" sz="2098">
                <a:solidFill>
                  <a:srgbClr val="000000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New clubs launched or supported</a:t>
            </a:r>
          </a:p>
          <a:p>
            <a:pPr algn="l" marL="906197" indent="-302066" lvl="2">
              <a:lnSpc>
                <a:spcPts val="2938"/>
              </a:lnSpc>
              <a:buFont typeface="Arial"/>
              <a:buChar char="⚬"/>
            </a:pPr>
            <a:r>
              <a:rPr lang="en-US" sz="2098">
                <a:solidFill>
                  <a:srgbClr val="000000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Retention and consistency of existing organizations</a:t>
            </a:r>
          </a:p>
          <a:p>
            <a:pPr algn="l">
              <a:lnSpc>
                <a:spcPts val="2938"/>
              </a:lnSpc>
            </a:pPr>
            <a:r>
              <a:rPr lang="en-US" sz="2098">
                <a:solidFill>
                  <a:srgbClr val="000000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4. Enhanced Representation</a:t>
            </a:r>
          </a:p>
          <a:p>
            <a:pPr algn="l" marL="906197" indent="-302066" lvl="2">
              <a:lnSpc>
                <a:spcPts val="2938"/>
              </a:lnSpc>
              <a:buFont typeface="Arial"/>
              <a:buChar char="⚬"/>
            </a:pPr>
            <a:r>
              <a:rPr lang="en-US" sz="2098">
                <a:solidFill>
                  <a:srgbClr val="000000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Student concerns/proposals delivered to SGA</a:t>
            </a:r>
          </a:p>
          <a:p>
            <a:pPr algn="l" marL="906197" indent="-302066" lvl="2">
              <a:lnSpc>
                <a:spcPts val="2938"/>
              </a:lnSpc>
              <a:buFont typeface="Arial"/>
              <a:buChar char="⚬"/>
            </a:pPr>
            <a:r>
              <a:rPr lang="en-US" sz="2098">
                <a:solidFill>
                  <a:srgbClr val="000000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Quality of liaison feedback (as evaluated by SGA leadership)</a:t>
            </a:r>
          </a:p>
          <a:p>
            <a:pPr algn="l" marL="906197" indent="-302066" lvl="2">
              <a:lnSpc>
                <a:spcPts val="2938"/>
              </a:lnSpc>
              <a:buFont typeface="Arial"/>
              <a:buChar char="⚬"/>
            </a:pPr>
            <a:r>
              <a:rPr lang="en-US" sz="2098">
                <a:solidFill>
                  <a:srgbClr val="000000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Informal student satisfaction feedback</a:t>
            </a:r>
          </a:p>
          <a:p>
            <a:pPr algn="l">
              <a:lnSpc>
                <a:spcPts val="2938"/>
              </a:lnSpc>
            </a:pPr>
            <a:r>
              <a:rPr lang="en-US" sz="2098">
                <a:solidFill>
                  <a:srgbClr val="000000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5. Scalability &amp; Long-Term Viability</a:t>
            </a:r>
          </a:p>
          <a:p>
            <a:pPr algn="l" marL="906197" indent="-302066" lvl="2">
              <a:lnSpc>
                <a:spcPts val="2938"/>
              </a:lnSpc>
              <a:buFont typeface="Arial"/>
              <a:buChar char="⚬"/>
            </a:pPr>
            <a:r>
              <a:rPr lang="en-US" sz="2098">
                <a:solidFill>
                  <a:srgbClr val="000000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Identified challenges and best practices</a:t>
            </a:r>
          </a:p>
          <a:p>
            <a:pPr algn="l" marL="906197" indent="-302066" lvl="2">
              <a:lnSpc>
                <a:spcPts val="2938"/>
              </a:lnSpc>
              <a:buFont typeface="Arial"/>
              <a:buChar char="⚬"/>
            </a:pPr>
            <a:r>
              <a:rPr lang="en-US" sz="2098">
                <a:solidFill>
                  <a:srgbClr val="000000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Recommendations for improving the role</a:t>
            </a:r>
          </a:p>
          <a:p>
            <a:pPr algn="l" marL="906197" indent="-302066" lvl="2">
              <a:lnSpc>
                <a:spcPts val="2938"/>
              </a:lnSpc>
              <a:buFont typeface="Arial"/>
              <a:buChar char="⚬"/>
            </a:pPr>
            <a:r>
              <a:rPr lang="en-US" sz="2098">
                <a:solidFill>
                  <a:srgbClr val="000000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SGA decision on permanent expansion to other satellite campuses</a:t>
            </a:r>
          </a:p>
          <a:p>
            <a:pPr algn="l">
              <a:lnSpc>
                <a:spcPts val="2938"/>
              </a:lnSpc>
            </a:pPr>
          </a:p>
        </p:txBody>
      </p:sp>
    </p:spTree>
  </p:cSld>
  <p:clrMapOvr>
    <a:masterClrMapping/>
  </p:clrMapOvr>
  <p:transition spd="fast">
    <p:fade/>
  </p:transition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CF4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99021" y="-1229647"/>
            <a:ext cx="18790842" cy="13051094"/>
          </a:xfrm>
          <a:custGeom>
            <a:avLst/>
            <a:gdLst/>
            <a:ahLst/>
            <a:cxnLst/>
            <a:rect r="r" b="b" t="t" l="l"/>
            <a:pathLst>
              <a:path h="13051094" w="18790842">
                <a:moveTo>
                  <a:pt x="0" y="0"/>
                </a:moveTo>
                <a:lnTo>
                  <a:pt x="18790842" y="0"/>
                </a:lnTo>
                <a:lnTo>
                  <a:pt x="18790842" y="13051094"/>
                </a:lnTo>
                <a:lnTo>
                  <a:pt x="0" y="1305109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4654203" y="473446"/>
            <a:ext cx="13081499" cy="6323990"/>
            <a:chOff x="0" y="0"/>
            <a:chExt cx="3445333" cy="1665578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445333" cy="1665578"/>
            </a:xfrm>
            <a:custGeom>
              <a:avLst/>
              <a:gdLst/>
              <a:ahLst/>
              <a:cxnLst/>
              <a:rect r="r" b="b" t="t" l="l"/>
              <a:pathLst>
                <a:path h="1665578" w="3445333">
                  <a:moveTo>
                    <a:pt x="39652" y="0"/>
                  </a:moveTo>
                  <a:lnTo>
                    <a:pt x="3405681" y="0"/>
                  </a:lnTo>
                  <a:cubicBezTo>
                    <a:pt x="3416197" y="0"/>
                    <a:pt x="3426283" y="4178"/>
                    <a:pt x="3433719" y="11614"/>
                  </a:cubicBezTo>
                  <a:cubicBezTo>
                    <a:pt x="3441155" y="19050"/>
                    <a:pt x="3445333" y="29136"/>
                    <a:pt x="3445333" y="39652"/>
                  </a:cubicBezTo>
                  <a:lnTo>
                    <a:pt x="3445333" y="1625926"/>
                  </a:lnTo>
                  <a:cubicBezTo>
                    <a:pt x="3445333" y="1636442"/>
                    <a:pt x="3441155" y="1646528"/>
                    <a:pt x="3433719" y="1653964"/>
                  </a:cubicBezTo>
                  <a:cubicBezTo>
                    <a:pt x="3426283" y="1661400"/>
                    <a:pt x="3416197" y="1665578"/>
                    <a:pt x="3405681" y="1665578"/>
                  </a:cubicBezTo>
                  <a:lnTo>
                    <a:pt x="39652" y="1665578"/>
                  </a:lnTo>
                  <a:cubicBezTo>
                    <a:pt x="17753" y="1665578"/>
                    <a:pt x="0" y="1647825"/>
                    <a:pt x="0" y="1625926"/>
                  </a:cubicBezTo>
                  <a:lnTo>
                    <a:pt x="0" y="39652"/>
                  </a:lnTo>
                  <a:cubicBezTo>
                    <a:pt x="0" y="29136"/>
                    <a:pt x="4178" y="19050"/>
                    <a:pt x="11614" y="11614"/>
                  </a:cubicBezTo>
                  <a:cubicBezTo>
                    <a:pt x="19050" y="4178"/>
                    <a:pt x="29136" y="0"/>
                    <a:pt x="39652" y="0"/>
                  </a:cubicBezTo>
                  <a:close/>
                </a:path>
              </a:pathLst>
            </a:custGeom>
            <a:solidFill>
              <a:srgbClr val="99AF74"/>
            </a:solidFill>
            <a:ln w="228600" cap="rnd">
              <a:solidFill>
                <a:srgbClr val="F2C972"/>
              </a:solidFill>
              <a:prstDash val="solid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3445333" cy="170367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14489446" y="1028700"/>
            <a:ext cx="2769854" cy="2826382"/>
          </a:xfrm>
          <a:custGeom>
            <a:avLst/>
            <a:gdLst/>
            <a:ahLst/>
            <a:cxnLst/>
            <a:rect r="r" b="b" t="t" l="l"/>
            <a:pathLst>
              <a:path h="2826382" w="2769854">
                <a:moveTo>
                  <a:pt x="0" y="0"/>
                </a:moveTo>
                <a:lnTo>
                  <a:pt x="2769854" y="0"/>
                </a:lnTo>
                <a:lnTo>
                  <a:pt x="2769854" y="2826382"/>
                </a:lnTo>
                <a:lnTo>
                  <a:pt x="0" y="28263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7" id="7"/>
          <p:cNvSpPr/>
          <p:nvPr/>
        </p:nvSpPr>
        <p:spPr>
          <a:xfrm flipH="false" flipV="false" rot="0">
            <a:off x="479626" y="4680865"/>
            <a:ext cx="2260157" cy="5073822"/>
          </a:xfrm>
          <a:custGeom>
            <a:avLst/>
            <a:gdLst/>
            <a:ahLst/>
            <a:cxnLst/>
            <a:rect r="r" b="b" t="t" l="l"/>
            <a:pathLst>
              <a:path h="5073822" w="2260157">
                <a:moveTo>
                  <a:pt x="0" y="0"/>
                </a:moveTo>
                <a:lnTo>
                  <a:pt x="2260157" y="0"/>
                </a:lnTo>
                <a:lnTo>
                  <a:pt x="2260157" y="5073822"/>
                </a:lnTo>
                <a:lnTo>
                  <a:pt x="0" y="507382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3168054" y="4846491"/>
            <a:ext cx="2123910" cy="4908197"/>
          </a:xfrm>
          <a:custGeom>
            <a:avLst/>
            <a:gdLst/>
            <a:ahLst/>
            <a:cxnLst/>
            <a:rect r="r" b="b" t="t" l="l"/>
            <a:pathLst>
              <a:path h="4908197" w="2123910">
                <a:moveTo>
                  <a:pt x="0" y="0"/>
                </a:moveTo>
                <a:lnTo>
                  <a:pt x="2123910" y="0"/>
                </a:lnTo>
                <a:lnTo>
                  <a:pt x="2123910" y="4908196"/>
                </a:lnTo>
                <a:lnTo>
                  <a:pt x="0" y="490819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4460413" y="962025"/>
            <a:ext cx="13081499" cy="7029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000000"/>
                </a:solidFill>
                <a:latin typeface="Ask Why"/>
                <a:ea typeface="Ask Why"/>
                <a:cs typeface="Ask Why"/>
                <a:sym typeface="Ask Why"/>
              </a:rPr>
              <a:t>Next Steps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5087007" y="1960113"/>
            <a:ext cx="10384577" cy="46126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26104" indent="-313052" lvl="1">
              <a:lnSpc>
                <a:spcPts val="4059"/>
              </a:lnSpc>
              <a:buFont typeface="Arial"/>
              <a:buChar char="•"/>
            </a:pPr>
            <a:r>
              <a:rPr lang="en-US" sz="2899">
                <a:solidFill>
                  <a:srgbClr val="000000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Collaborate with SGA to finalize program structure and responsibilities.</a:t>
            </a:r>
          </a:p>
          <a:p>
            <a:pPr algn="l" marL="626104" indent="-313052" lvl="1">
              <a:lnSpc>
                <a:spcPts val="4059"/>
              </a:lnSpc>
              <a:buFont typeface="Arial"/>
              <a:buChar char="•"/>
            </a:pPr>
            <a:r>
              <a:rPr lang="en-US" sz="2899">
                <a:solidFill>
                  <a:srgbClr val="000000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Discuss expected weekly hours for the representative role.</a:t>
            </a:r>
          </a:p>
          <a:p>
            <a:pPr algn="l" marL="626104" indent="-313052" lvl="1">
              <a:lnSpc>
                <a:spcPts val="4059"/>
              </a:lnSpc>
              <a:buFont typeface="Arial"/>
              <a:buChar char="•"/>
            </a:pPr>
            <a:r>
              <a:rPr lang="en-US" sz="2899">
                <a:solidFill>
                  <a:srgbClr val="000000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Review options for making the position a paid student leadership role.</a:t>
            </a:r>
          </a:p>
          <a:p>
            <a:pPr algn="l" marL="626104" indent="-313052" lvl="1">
              <a:lnSpc>
                <a:spcPts val="4059"/>
              </a:lnSpc>
              <a:buFont typeface="Arial"/>
              <a:buChar char="•"/>
            </a:pPr>
            <a:r>
              <a:rPr lang="en-US" sz="2899">
                <a:solidFill>
                  <a:srgbClr val="000000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Gather additional SGA feedback on priorities and desired outcomes.</a:t>
            </a:r>
          </a:p>
          <a:p>
            <a:pPr algn="l" marL="626104" indent="-313052" lvl="1">
              <a:lnSpc>
                <a:spcPts val="4059"/>
              </a:lnSpc>
              <a:buFont typeface="Arial"/>
              <a:buChar char="•"/>
            </a:pPr>
            <a:r>
              <a:rPr lang="en-US" sz="2899">
                <a:solidFill>
                  <a:srgbClr val="000000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Update proposal with revisions and prepare final version for SGA voting</a:t>
            </a:r>
          </a:p>
          <a:p>
            <a:pPr algn="l">
              <a:lnSpc>
                <a:spcPts val="4059"/>
              </a:lnSpc>
              <a:spcBef>
                <a:spcPct val="0"/>
              </a:spcBef>
            </a:pPr>
          </a:p>
        </p:txBody>
      </p:sp>
      <p:sp>
        <p:nvSpPr>
          <p:cNvPr name="Freeform 11" id="11"/>
          <p:cNvSpPr/>
          <p:nvPr/>
        </p:nvSpPr>
        <p:spPr>
          <a:xfrm flipH="false" flipV="false" rot="0">
            <a:off x="194093" y="1980859"/>
            <a:ext cx="1669215" cy="1678369"/>
          </a:xfrm>
          <a:custGeom>
            <a:avLst/>
            <a:gdLst/>
            <a:ahLst/>
            <a:cxnLst/>
            <a:rect r="r" b="b" t="t" l="l"/>
            <a:pathLst>
              <a:path h="1678369" w="1669215">
                <a:moveTo>
                  <a:pt x="0" y="0"/>
                </a:moveTo>
                <a:lnTo>
                  <a:pt x="1669214" y="0"/>
                </a:lnTo>
                <a:lnTo>
                  <a:pt x="1669214" y="1678369"/>
                </a:lnTo>
                <a:lnTo>
                  <a:pt x="0" y="167836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2329664" y="2159820"/>
            <a:ext cx="1900345" cy="1268048"/>
          </a:xfrm>
          <a:custGeom>
            <a:avLst/>
            <a:gdLst/>
            <a:ahLst/>
            <a:cxnLst/>
            <a:rect r="r" b="b" t="t" l="l"/>
            <a:pathLst>
              <a:path h="1268048" w="1900345">
                <a:moveTo>
                  <a:pt x="0" y="0"/>
                </a:moveTo>
                <a:lnTo>
                  <a:pt x="1900345" y="0"/>
                </a:lnTo>
                <a:lnTo>
                  <a:pt x="1900345" y="1268048"/>
                </a:lnTo>
                <a:lnTo>
                  <a:pt x="0" y="126804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  <p:transition spd="fast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B622D1CB8FD794FB1A7EB177F527A0E" ma:contentTypeVersion="13" ma:contentTypeDescription="Create a new document." ma:contentTypeScope="" ma:versionID="f99723dfb2dd33c1d8779c1c1ca266d3">
  <xsd:schema xmlns:xsd="http://www.w3.org/2001/XMLSchema" xmlns:xs="http://www.w3.org/2001/XMLSchema" xmlns:p="http://schemas.microsoft.com/office/2006/metadata/properties" xmlns:ns2="bcfe8b9f-064b-4312-9ef9-aaf6de72f8df" xmlns:ns3="24f6067c-86cc-4548-ab66-a4de262ef2af" targetNamespace="http://schemas.microsoft.com/office/2006/metadata/properties" ma:root="true" ma:fieldsID="f6c924813f917a77a920411a32681986" ns2:_="" ns3:_="">
    <xsd:import namespace="bcfe8b9f-064b-4312-9ef9-aaf6de72f8df"/>
    <xsd:import namespace="24f6067c-86cc-4548-ab66-a4de262ef2a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fe8b9f-064b-4312-9ef9-aaf6de72f8d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0c773ff0-bf06-4c50-8fe9-1046dad4180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f6067c-86cc-4548-ab66-a4de262ef2af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8718de80-5d93-4c44-a3f5-903c41b4c777}" ma:internalName="TaxCatchAll" ma:showField="CatchAllData" ma:web="24f6067c-86cc-4548-ab66-a4de262ef2a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cfe8b9f-064b-4312-9ef9-aaf6de72f8df">
      <Terms xmlns="http://schemas.microsoft.com/office/infopath/2007/PartnerControls"/>
    </lcf76f155ced4ddcb4097134ff3c332f>
    <TaxCatchAll xmlns="24f6067c-86cc-4548-ab66-a4de262ef2af" xsi:nil="true"/>
  </documentManagement>
</p:properties>
</file>

<file path=customXml/itemProps1.xml><?xml version="1.0" encoding="utf-8"?>
<ds:datastoreItem xmlns:ds="http://schemas.openxmlformats.org/officeDocument/2006/customXml" ds:itemID="{062161AC-E29D-42A0-895E-7E4EB70B9B26}"/>
</file>

<file path=customXml/itemProps2.xml><?xml version="1.0" encoding="utf-8"?>
<ds:datastoreItem xmlns:ds="http://schemas.openxmlformats.org/officeDocument/2006/customXml" ds:itemID="{8A733323-4C75-4A42-927F-2F59423D344F}"/>
</file>

<file path=customXml/itemProps3.xml><?xml version="1.0" encoding="utf-8"?>
<ds:datastoreItem xmlns:ds="http://schemas.openxmlformats.org/officeDocument/2006/customXml" ds:itemID="{F7F6494C-87B4-452B-9371-38FF4B0DFC12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SGA Satellite Campus Representative Arvin Pilot Program Proposal </dc:title>
  <cp:revision>1</cp:revision>
  <dcterms:created xsi:type="dcterms:W3CDTF">2006-08-16T00:00:00Z</dcterms:created>
  <dcterms:modified xsi:type="dcterms:W3CDTF">2011-08-01T06:04:30Z</dcterms:modified>
  <dc:identifier>DAG-g9BpSOk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0x010100EB622D1CB8FD794FB1A7EB177F527A0E</vt:lpwstr>
  </property>
</Properties>
</file>