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7_C8C725E4.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06_C8E6C16F.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3_7C989C8F.xml" ContentType="application/vnd.ms-powerpoint.comments+xml"/>
  <Override PartName="/ppt/comments/modernComment_108_30D21BB.xml" ContentType="application/vnd.ms-powerpoint.comments+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notesMasterIdLst>
    <p:notesMasterId r:id="rId13"/>
  </p:notesMasterIdLst>
  <p:sldIdLst>
    <p:sldId id="256" r:id="rId2"/>
    <p:sldId id="260" r:id="rId3"/>
    <p:sldId id="257" r:id="rId4"/>
    <p:sldId id="263" r:id="rId5"/>
    <p:sldId id="262" r:id="rId6"/>
    <p:sldId id="258" r:id="rId7"/>
    <p:sldId id="266" r:id="rId8"/>
    <p:sldId id="261" r:id="rId9"/>
    <p:sldId id="259" r:id="rId10"/>
    <p:sldId id="264" r:id="rId11"/>
    <p:sldId id="265"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5AFB61-E52B-8051-531C-2119C11170D2}" name="Beatrice Licon" initials="BL" userId="S::beatrice.licon@bakersfieldcollege.edu::3187c502-29b3-48d6-854d-cfba810a4bec" providerId="AD"/>
  <p188:author id="{E678DE91-A805-A16E-E208-D39496C5DB90}" name="Queen King" initials="QK" userId="S::queen.king@bakersfieldcollege.edu::576ba09b-e3c3-4280-a227-839754e7634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413B8E-545F-4653-9249-80DFFAF0597C}" v="4" dt="2026-10-12T17:20:53.5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1" d="100"/>
          <a:sy n="81" d="100"/>
        </p:scale>
        <p:origin x="456" y="90"/>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trice Licon" userId="3187c502-29b3-48d6-854d-cfba810a4bec" providerId="ADAL" clId="{ABEC3EF5-B7A3-47AC-A9DB-8032E7304F90}"/>
    <pc:docChg chg="modSld modNotesMaster">
      <pc:chgData name="Beatrice Licon" userId="3187c502-29b3-48d6-854d-cfba810a4bec" providerId="ADAL" clId="{ABEC3EF5-B7A3-47AC-A9DB-8032E7304F90}" dt="2026-10-12T17:20:53.562" v="6"/>
      <pc:docMkLst>
        <pc:docMk/>
      </pc:docMkLst>
      <pc:sldChg chg="addSp delSp modSp">
        <pc:chgData name="Beatrice Licon" userId="3187c502-29b3-48d6-854d-cfba810a4bec" providerId="ADAL" clId="{ABEC3EF5-B7A3-47AC-A9DB-8032E7304F90}" dt="2026-10-12T16:06:22.929" v="5"/>
        <pc:sldMkLst>
          <pc:docMk/>
          <pc:sldMk cId="3370565999" sldId="262"/>
        </pc:sldMkLst>
        <pc:spChg chg="add del">
          <ac:chgData name="Beatrice Licon" userId="3187c502-29b3-48d6-854d-cfba810a4bec" providerId="ADAL" clId="{ABEC3EF5-B7A3-47AC-A9DB-8032E7304F90}" dt="2026-10-12T16:06:22.925" v="3"/>
          <ac:spMkLst>
            <pc:docMk/>
            <pc:sldMk cId="3370565999" sldId="262"/>
            <ac:spMk id="3" creationId="{5F589CA6-242E-A1A9-531F-780AC33A6A9F}"/>
          </ac:spMkLst>
        </pc:spChg>
        <pc:spChg chg="add del">
          <ac:chgData name="Beatrice Licon" userId="3187c502-29b3-48d6-854d-cfba810a4bec" providerId="ADAL" clId="{ABEC3EF5-B7A3-47AC-A9DB-8032E7304F90}" dt="2026-10-12T16:06:22.928" v="4"/>
          <ac:spMkLst>
            <pc:docMk/>
            <pc:sldMk cId="3370565999" sldId="262"/>
            <ac:spMk id="4" creationId="{130FDA0E-2A68-74B2-BF74-115E47B9F444}"/>
          </ac:spMkLst>
        </pc:spChg>
        <pc:spChg chg="add del mod">
          <ac:chgData name="Beatrice Licon" userId="3187c502-29b3-48d6-854d-cfba810a4bec" providerId="ADAL" clId="{ABEC3EF5-B7A3-47AC-A9DB-8032E7304F90}" dt="2026-10-12T16:06:22.929" v="5"/>
          <ac:spMkLst>
            <pc:docMk/>
            <pc:sldMk cId="3370565999" sldId="262"/>
            <ac:spMk id="5" creationId="{302AB4C2-6B09-7A61-B051-0C084D9A6B1F}"/>
          </ac:spMkLst>
        </pc:spChg>
        <pc:graphicFrameChg chg="mod">
          <ac:chgData name="Beatrice Licon" userId="3187c502-29b3-48d6-854d-cfba810a4bec" providerId="ADAL" clId="{ABEC3EF5-B7A3-47AC-A9DB-8032E7304F90}" dt="2026-10-12T16:06:09.314" v="1" actId="767"/>
          <ac:graphicFrameMkLst>
            <pc:docMk/>
            <pc:sldMk cId="3370565999" sldId="262"/>
            <ac:graphicFrameMk id="11" creationId="{D5A1F8D4-13BE-D5E0-8B38-83AA7A9AE01B}"/>
          </ac:graphicFrameMkLst>
        </pc:graphicFrameChg>
      </pc:sldChg>
    </pc:docChg>
  </pc:docChgLst>
</pc:chgInfo>
</file>

<file path=ppt/comments/modernComment_103_7C989C8F.xml><?xml version="1.0" encoding="utf-8"?>
<p188:cmLst xmlns:a="http://schemas.openxmlformats.org/drawingml/2006/main" xmlns:r="http://schemas.openxmlformats.org/officeDocument/2006/relationships" xmlns:p188="http://schemas.microsoft.com/office/powerpoint/2018/8/main">
  <p188:cm id="{6047C862-EDFD-4115-ADE4-21F26FD1889D}" authorId="{E678DE91-A805-A16E-E208-D39496C5DB90}" status="resolved" created="2026-10-11T21:26:30.704" complete="100000">
    <pc:sldMkLst xmlns:pc="http://schemas.microsoft.com/office/powerpoint/2013/main/command">
      <pc:docMk/>
      <pc:sldMk cId="2090376335" sldId="259"/>
    </pc:sldMkLst>
    <p188:txBody>
      <a:bodyPr/>
      <a:lstStyle/>
      <a:p>
        <a:r>
          <a:rPr lang="en-US"/>
          <a:t>Please remove the Instructional Block Grant. This is an internally managed fund.</a:t>
        </a:r>
      </a:p>
    </p188:txBody>
  </p188:cm>
</p188:cmLst>
</file>

<file path=ppt/comments/modernComment_106_C8E6C16F.xml><?xml version="1.0" encoding="utf-8"?>
<p188:cmLst xmlns:a="http://schemas.openxmlformats.org/drawingml/2006/main" xmlns:r="http://schemas.openxmlformats.org/officeDocument/2006/relationships" xmlns:p188="http://schemas.microsoft.com/office/powerpoint/2018/8/main">
  <p188:cm id="{0C7484F2-6A91-4D09-AD78-E179AF43D3ED}" authorId="{E678DE91-A805-A16E-E208-D39496C5DB90}" status="resolved" created="2026-10-11T21:20:50.005" complete="100000">
    <pc:sldMkLst xmlns:pc="http://schemas.microsoft.com/office/powerpoint/2013/main/command">
      <pc:docMk/>
      <pc:sldMk cId="3370565999" sldId="262"/>
    </pc:sldMkLst>
    <p188:txBody>
      <a:bodyPr/>
      <a:lstStyle/>
      <a:p>
        <a:r>
          <a:rPr lang="en-US"/>
          <a:t>After the respective Executive reviews the files, all budget files are consolidated by the budget office for the VP of FAS review for the VP of FAS to make final recommendations, if necessary.</a:t>
        </a:r>
      </a:p>
    </p188:txBody>
  </p188:cm>
</p188:cmLst>
</file>

<file path=ppt/comments/modernComment_107_C8C725E4.xml><?xml version="1.0" encoding="utf-8"?>
<p188:cmLst xmlns:a="http://schemas.openxmlformats.org/drawingml/2006/main" xmlns:r="http://schemas.openxmlformats.org/officeDocument/2006/relationships" xmlns:p188="http://schemas.microsoft.com/office/powerpoint/2018/8/main">
  <p188:cm id="{682E04C6-5869-4ACB-9760-3ADAABBF60CA}" authorId="{E678DE91-A805-A16E-E208-D39496C5DB90}" status="resolved" created="2026-10-11T21:14:30.970" complete="100000">
    <pc:sldMkLst xmlns:pc="http://schemas.microsoft.com/office/powerpoint/2013/main/command">
      <pc:docMk/>
      <pc:sldMk cId="3368494564" sldId="263"/>
    </pc:sldMkLst>
    <p188:txBody>
      <a:bodyPr/>
      <a:lstStyle/>
      <a:p>
        <a:r>
          <a:rPr lang="en-US"/>
          <a:t>Please update the name of the ISIT committee.  It is no longer titled that.</a:t>
        </a:r>
      </a:p>
    </p188:txBody>
    <p188:extLst>
      <p:ext xmlns:p="http://schemas.openxmlformats.org/presentationml/2006/main" uri="{57CB4572-C831-44C2-8A1C-0ADB6CCDFE69}">
        <p223:reactions xmlns:p223="http://schemas.microsoft.com/office/powerpoint/2022/03/main">
          <p223:rxn type="👍">
            <p223:instance time="2026-10-12T02:50:18.990" authorId="{535AFB61-E52B-8051-531C-2119C11170D2}"/>
          </p223:rxn>
        </p223:reactions>
      </p:ext>
    </p188:extLst>
  </p188:cm>
</p188:cmLst>
</file>

<file path=ppt/comments/modernComment_108_30D21BB.xml><?xml version="1.0" encoding="utf-8"?>
<p188:cmLst xmlns:a="http://schemas.openxmlformats.org/drawingml/2006/main" xmlns:r="http://schemas.openxmlformats.org/officeDocument/2006/relationships" xmlns:p188="http://schemas.microsoft.com/office/powerpoint/2018/8/main">
  <p188:cm id="{EAD66411-8CB1-4482-AC9B-5E36C342CDD1}" authorId="{E678DE91-A805-A16E-E208-D39496C5DB90}" status="resolved" created="2026-10-11T21:24:42.588" complete="100000">
    <ac:deMkLst xmlns:ac="http://schemas.microsoft.com/office/drawing/2013/main/command">
      <pc:docMk xmlns:pc="http://schemas.microsoft.com/office/powerpoint/2013/main/command"/>
      <pc:sldMk xmlns:pc="http://schemas.microsoft.com/office/powerpoint/2013/main/command" cId="51192251" sldId="264"/>
      <ac:graphicFrameMk id="5" creationId="{7FA99DE4-B76D-FEB2-DE87-E1E3370D488F}"/>
    </ac:deMkLst>
    <p188:txBody>
      <a:bodyPr/>
      <a:lstStyle/>
      <a:p>
        <a:r>
          <a:rPr lang="en-US"/>
          <a:t>Please remove the Instructional Block Grant information.  That’s an internally managed fund. Requests are not accepted for this fund.</a:t>
        </a:r>
      </a:p>
    </p188:txBody>
  </p188:cm>
  <p188:cm id="{BCABA22B-F27C-49CE-A1F8-AD32C463D86B}" authorId="{E678DE91-A805-A16E-E208-D39496C5DB90}" status="resolved" created="2026-10-11T21:25:49.240" complete="100000">
    <ac:deMkLst xmlns:ac="http://schemas.microsoft.com/office/drawing/2013/main/command">
      <pc:docMk xmlns:pc="http://schemas.microsoft.com/office/powerpoint/2013/main/command"/>
      <pc:sldMk xmlns:pc="http://schemas.microsoft.com/office/powerpoint/2013/main/command" cId="51192251" sldId="264"/>
      <ac:graphicFrameMk id="5" creationId="{7FA99DE4-B76D-FEB2-DE87-E1E3370D488F}"/>
    </ac:deMkLst>
    <p188:txBody>
      <a:bodyPr/>
      <a:lstStyle/>
      <a:p>
        <a:r>
          <a:rPr lang="en-US"/>
          <a:t>For restricted lottery, please remove Basic Needs.  Our college has not made the decision to use restricted lottery for basic needs.</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5E837F-2300-4BDB-9D84-9B86BC05697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A82D6E5D-2690-4860-8E89-98925E691E69}">
      <dgm:prSet/>
      <dgm:spPr/>
      <dgm:t>
        <a:bodyPr/>
        <a:lstStyle/>
        <a:p>
          <a:r>
            <a:rPr lang="en-US"/>
            <a:t>Permanent Management / Classified Positions</a:t>
          </a:r>
        </a:p>
      </dgm:t>
    </dgm:pt>
    <dgm:pt modelId="{BD46097C-B9A2-4FC9-A171-44203D6CC798}" type="parTrans" cxnId="{9439242F-1393-4EBF-8C0D-157F8CC049C1}">
      <dgm:prSet/>
      <dgm:spPr/>
      <dgm:t>
        <a:bodyPr/>
        <a:lstStyle/>
        <a:p>
          <a:endParaRPr lang="en-US"/>
        </a:p>
      </dgm:t>
    </dgm:pt>
    <dgm:pt modelId="{AA613D20-8E52-432B-9A79-9D1E43702855}" type="sibTrans" cxnId="{9439242F-1393-4EBF-8C0D-157F8CC049C1}">
      <dgm:prSet/>
      <dgm:spPr/>
      <dgm:t>
        <a:bodyPr/>
        <a:lstStyle/>
        <a:p>
          <a:endParaRPr lang="en-US"/>
        </a:p>
      </dgm:t>
    </dgm:pt>
    <dgm:pt modelId="{DF5A3173-B7F6-42CB-9E1B-7EE51F599146}">
      <dgm:prSet/>
      <dgm:spPr/>
      <dgm:t>
        <a:bodyPr/>
        <a:lstStyle/>
        <a:p>
          <a:r>
            <a:rPr lang="en-US"/>
            <a:t>Admin Structure Review prioritizes and recommends to President.</a:t>
          </a:r>
        </a:p>
      </dgm:t>
    </dgm:pt>
    <dgm:pt modelId="{220C6609-8CF4-413A-8EEF-2F8F09A93A57}" type="parTrans" cxnId="{3662D0F7-F975-4BB7-8163-94456E98E8F9}">
      <dgm:prSet/>
      <dgm:spPr/>
      <dgm:t>
        <a:bodyPr/>
        <a:lstStyle/>
        <a:p>
          <a:endParaRPr lang="en-US"/>
        </a:p>
      </dgm:t>
    </dgm:pt>
    <dgm:pt modelId="{6AD48403-EF05-43CE-8942-9719271C5605}" type="sibTrans" cxnId="{3662D0F7-F975-4BB7-8163-94456E98E8F9}">
      <dgm:prSet/>
      <dgm:spPr/>
      <dgm:t>
        <a:bodyPr/>
        <a:lstStyle/>
        <a:p>
          <a:endParaRPr lang="en-US"/>
        </a:p>
      </dgm:t>
    </dgm:pt>
    <dgm:pt modelId="{07F22F98-6032-456A-9618-5702FB9B80B2}">
      <dgm:prSet/>
      <dgm:spPr/>
      <dgm:t>
        <a:bodyPr/>
        <a:lstStyle/>
        <a:p>
          <a:r>
            <a:rPr lang="en-US"/>
            <a:t>Permanent Faculty Positions</a:t>
          </a:r>
        </a:p>
      </dgm:t>
    </dgm:pt>
    <dgm:pt modelId="{9D4396A9-AC01-4D59-A7F2-317D108AEFB3}" type="parTrans" cxnId="{E81DC790-3D34-49CE-A8FD-A04C49A3D3C6}">
      <dgm:prSet/>
      <dgm:spPr/>
      <dgm:t>
        <a:bodyPr/>
        <a:lstStyle/>
        <a:p>
          <a:endParaRPr lang="en-US"/>
        </a:p>
      </dgm:t>
    </dgm:pt>
    <dgm:pt modelId="{4762D75E-BEB0-475D-B751-40FEE1CD62F1}" type="sibTrans" cxnId="{E81DC790-3D34-49CE-A8FD-A04C49A3D3C6}">
      <dgm:prSet/>
      <dgm:spPr/>
      <dgm:t>
        <a:bodyPr/>
        <a:lstStyle/>
        <a:p>
          <a:endParaRPr lang="en-US"/>
        </a:p>
      </dgm:t>
    </dgm:pt>
    <dgm:pt modelId="{1BC3D2D7-B0C2-437E-8DE1-6EE193D35E10}">
      <dgm:prSet/>
      <dgm:spPr/>
      <dgm:t>
        <a:bodyPr/>
        <a:lstStyle/>
        <a:p>
          <a:r>
            <a:rPr lang="en-US"/>
            <a:t>Faculty Chairs and Directors Council prioritizes and recommends to President.</a:t>
          </a:r>
        </a:p>
      </dgm:t>
    </dgm:pt>
    <dgm:pt modelId="{019141F4-5736-437C-98B9-C054E9D9B431}" type="parTrans" cxnId="{E28102BD-06A6-4989-8ACA-64BB497E8B07}">
      <dgm:prSet/>
      <dgm:spPr/>
      <dgm:t>
        <a:bodyPr/>
        <a:lstStyle/>
        <a:p>
          <a:endParaRPr lang="en-US"/>
        </a:p>
      </dgm:t>
    </dgm:pt>
    <dgm:pt modelId="{4FEC7DA5-0DA9-41F3-BE5D-1E0C118FA8F2}" type="sibTrans" cxnId="{E28102BD-06A6-4989-8ACA-64BB497E8B07}">
      <dgm:prSet/>
      <dgm:spPr/>
      <dgm:t>
        <a:bodyPr/>
        <a:lstStyle/>
        <a:p>
          <a:endParaRPr lang="en-US"/>
        </a:p>
      </dgm:t>
    </dgm:pt>
    <dgm:pt modelId="{E541AC0E-3429-411D-830C-5E3275E65D1B}">
      <dgm:prSet/>
      <dgm:spPr/>
      <dgm:t>
        <a:bodyPr/>
        <a:lstStyle/>
        <a:p>
          <a:r>
            <a:rPr lang="en-US"/>
            <a:t>M&amp;O Projects</a:t>
          </a:r>
        </a:p>
      </dgm:t>
    </dgm:pt>
    <dgm:pt modelId="{57BCEC43-1FF8-4DAD-857D-491536E79036}" type="parTrans" cxnId="{2CDAE146-500C-4935-B700-80D08544E739}">
      <dgm:prSet/>
      <dgm:spPr/>
      <dgm:t>
        <a:bodyPr/>
        <a:lstStyle/>
        <a:p>
          <a:endParaRPr lang="en-US"/>
        </a:p>
      </dgm:t>
    </dgm:pt>
    <dgm:pt modelId="{D8D62588-8AAA-4A2D-A997-D36537B719B5}" type="sibTrans" cxnId="{2CDAE146-500C-4935-B700-80D08544E739}">
      <dgm:prSet/>
      <dgm:spPr/>
      <dgm:t>
        <a:bodyPr/>
        <a:lstStyle/>
        <a:p>
          <a:endParaRPr lang="en-US"/>
        </a:p>
      </dgm:t>
    </dgm:pt>
    <dgm:pt modelId="{EE6E42E5-7214-43A6-AD80-AC478AA89618}">
      <dgm:prSet/>
      <dgm:spPr/>
      <dgm:t>
        <a:bodyPr/>
        <a:lstStyle/>
        <a:p>
          <a:r>
            <a:rPr lang="en-US"/>
            <a:t>Facilities and Sustainability Committee prioritizes and recommends to President.</a:t>
          </a:r>
        </a:p>
      </dgm:t>
    </dgm:pt>
    <dgm:pt modelId="{53E14A68-7150-40B6-9EF7-0AE50CC1DBD7}" type="parTrans" cxnId="{A93FAED3-0484-448A-BBCC-55377F3EFBA6}">
      <dgm:prSet/>
      <dgm:spPr/>
      <dgm:t>
        <a:bodyPr/>
        <a:lstStyle/>
        <a:p>
          <a:endParaRPr lang="en-US"/>
        </a:p>
      </dgm:t>
    </dgm:pt>
    <dgm:pt modelId="{44BF65E5-C465-44A9-AEAB-96F00AF46D6B}" type="sibTrans" cxnId="{A93FAED3-0484-448A-BBCC-55377F3EFBA6}">
      <dgm:prSet/>
      <dgm:spPr/>
      <dgm:t>
        <a:bodyPr/>
        <a:lstStyle/>
        <a:p>
          <a:endParaRPr lang="en-US"/>
        </a:p>
      </dgm:t>
    </dgm:pt>
    <dgm:pt modelId="{1E1A09C3-1248-4D8C-9C3A-FEFF27A56B1B}">
      <dgm:prSet/>
      <dgm:spPr/>
      <dgm:t>
        <a:bodyPr/>
        <a:lstStyle/>
        <a:p>
          <a:r>
            <a:rPr lang="en-US"/>
            <a:t>IT Projects</a:t>
          </a:r>
        </a:p>
      </dgm:t>
    </dgm:pt>
    <dgm:pt modelId="{4DCE9C33-50F6-4D1E-92AF-AF0D5945E495}" type="parTrans" cxnId="{2D970EB6-1AC7-4DB2-B7CD-E4B8B8E79EE8}">
      <dgm:prSet/>
      <dgm:spPr/>
      <dgm:t>
        <a:bodyPr/>
        <a:lstStyle/>
        <a:p>
          <a:endParaRPr lang="en-US"/>
        </a:p>
      </dgm:t>
    </dgm:pt>
    <dgm:pt modelId="{27007AE9-18C5-4578-856D-882B6827F0FF}" type="sibTrans" cxnId="{2D970EB6-1AC7-4DB2-B7CD-E4B8B8E79EE8}">
      <dgm:prSet/>
      <dgm:spPr/>
      <dgm:t>
        <a:bodyPr/>
        <a:lstStyle/>
        <a:p>
          <a:endParaRPr lang="en-US"/>
        </a:p>
      </dgm:t>
    </dgm:pt>
    <dgm:pt modelId="{60F538AC-E436-4760-9212-B91AA5BF2EF5}">
      <dgm:prSet/>
      <dgm:spPr/>
      <dgm:t>
        <a:bodyPr/>
        <a:lstStyle/>
        <a:p>
          <a:r>
            <a:rPr lang="en-US" b="0" i="0" dirty="0"/>
            <a:t>Technology Committee</a:t>
          </a:r>
          <a:r>
            <a:rPr lang="en-US" b="0" dirty="0"/>
            <a:t>(pending approval) / TECH Committee prioritizes and recommends to President.</a:t>
          </a:r>
        </a:p>
      </dgm:t>
    </dgm:pt>
    <dgm:pt modelId="{842E1482-52DB-401F-A5C6-726C57D215D4}" type="parTrans" cxnId="{28AE8568-A915-44A1-BAFD-200445A1346A}">
      <dgm:prSet/>
      <dgm:spPr/>
      <dgm:t>
        <a:bodyPr/>
        <a:lstStyle/>
        <a:p>
          <a:endParaRPr lang="en-US"/>
        </a:p>
      </dgm:t>
    </dgm:pt>
    <dgm:pt modelId="{872E403C-9FF7-442E-BD12-098BB107E59B}" type="sibTrans" cxnId="{28AE8568-A915-44A1-BAFD-200445A1346A}">
      <dgm:prSet/>
      <dgm:spPr/>
      <dgm:t>
        <a:bodyPr/>
        <a:lstStyle/>
        <a:p>
          <a:endParaRPr lang="en-US"/>
        </a:p>
      </dgm:t>
    </dgm:pt>
    <dgm:pt modelId="{56430234-FDBE-4DE1-9E0C-502521612F3C}">
      <dgm:prSet/>
      <dgm:spPr/>
      <dgm:t>
        <a:bodyPr/>
        <a:lstStyle/>
        <a:p>
          <a:r>
            <a:rPr lang="en-US"/>
            <a:t>Professional Development</a:t>
          </a:r>
        </a:p>
      </dgm:t>
    </dgm:pt>
    <dgm:pt modelId="{B61BD02C-1974-4AE0-8CC5-11D153D533D8}" type="parTrans" cxnId="{3C859E1E-8020-4CC0-83EB-3BAD35504D26}">
      <dgm:prSet/>
      <dgm:spPr/>
      <dgm:t>
        <a:bodyPr/>
        <a:lstStyle/>
        <a:p>
          <a:endParaRPr lang="en-US"/>
        </a:p>
      </dgm:t>
    </dgm:pt>
    <dgm:pt modelId="{E071206E-9ACC-485A-8FE7-E811DF01CF72}" type="sibTrans" cxnId="{3C859E1E-8020-4CC0-83EB-3BAD35504D26}">
      <dgm:prSet/>
      <dgm:spPr/>
      <dgm:t>
        <a:bodyPr/>
        <a:lstStyle/>
        <a:p>
          <a:endParaRPr lang="en-US"/>
        </a:p>
      </dgm:t>
    </dgm:pt>
    <dgm:pt modelId="{A38C0829-AF5C-41C8-99D8-9C56ADD02988}">
      <dgm:prSet/>
      <dgm:spPr/>
      <dgm:t>
        <a:bodyPr/>
        <a:lstStyle/>
        <a:p>
          <a:r>
            <a:rPr lang="en-US"/>
            <a:t>Professional Development Committee prioritizes and recommends to President.</a:t>
          </a:r>
        </a:p>
      </dgm:t>
    </dgm:pt>
    <dgm:pt modelId="{E4BA278D-E455-432D-815C-6988FAA51CBF}" type="parTrans" cxnId="{DAB77F3C-8243-4E1B-B276-E6A3185FED54}">
      <dgm:prSet/>
      <dgm:spPr/>
      <dgm:t>
        <a:bodyPr/>
        <a:lstStyle/>
        <a:p>
          <a:endParaRPr lang="en-US"/>
        </a:p>
      </dgm:t>
    </dgm:pt>
    <dgm:pt modelId="{F8D16296-D3B3-4EDA-9ADB-963634DD5F0B}" type="sibTrans" cxnId="{DAB77F3C-8243-4E1B-B276-E6A3185FED54}">
      <dgm:prSet/>
      <dgm:spPr/>
      <dgm:t>
        <a:bodyPr/>
        <a:lstStyle/>
        <a:p>
          <a:endParaRPr lang="en-US"/>
        </a:p>
      </dgm:t>
    </dgm:pt>
    <dgm:pt modelId="{741A289A-8F60-4BE2-9FF3-5BB4F0FA3654}" type="pres">
      <dgm:prSet presAssocID="{0D5E837F-2300-4BDB-9D84-9B86BC056979}" presName="Name0" presStyleCnt="0">
        <dgm:presLayoutVars>
          <dgm:dir/>
          <dgm:animLvl val="lvl"/>
          <dgm:resizeHandles val="exact"/>
        </dgm:presLayoutVars>
      </dgm:prSet>
      <dgm:spPr/>
    </dgm:pt>
    <dgm:pt modelId="{0D6CEA8A-41F7-4A4C-A1E6-9AA0DB3CA9C0}" type="pres">
      <dgm:prSet presAssocID="{A82D6E5D-2690-4860-8E89-98925E691E69}" presName="composite" presStyleCnt="0"/>
      <dgm:spPr/>
    </dgm:pt>
    <dgm:pt modelId="{2B353FE5-54F9-41FE-8229-900C343A7F0F}" type="pres">
      <dgm:prSet presAssocID="{A82D6E5D-2690-4860-8E89-98925E691E69}" presName="parTx" presStyleLbl="alignNode1" presStyleIdx="0" presStyleCnt="5">
        <dgm:presLayoutVars>
          <dgm:chMax val="0"/>
          <dgm:chPref val="0"/>
          <dgm:bulletEnabled val="1"/>
        </dgm:presLayoutVars>
      </dgm:prSet>
      <dgm:spPr/>
    </dgm:pt>
    <dgm:pt modelId="{A9417B94-418E-410D-8B94-C411C541BCFD}" type="pres">
      <dgm:prSet presAssocID="{A82D6E5D-2690-4860-8E89-98925E691E69}" presName="desTx" presStyleLbl="alignAccFollowNode1" presStyleIdx="0" presStyleCnt="5">
        <dgm:presLayoutVars>
          <dgm:bulletEnabled val="1"/>
        </dgm:presLayoutVars>
      </dgm:prSet>
      <dgm:spPr/>
    </dgm:pt>
    <dgm:pt modelId="{D15CC296-654A-4708-A929-CA8609FCBEB9}" type="pres">
      <dgm:prSet presAssocID="{AA613D20-8E52-432B-9A79-9D1E43702855}" presName="space" presStyleCnt="0"/>
      <dgm:spPr/>
    </dgm:pt>
    <dgm:pt modelId="{7F4285C6-DDE4-46B9-AE9F-E7F1FCEC2F62}" type="pres">
      <dgm:prSet presAssocID="{07F22F98-6032-456A-9618-5702FB9B80B2}" presName="composite" presStyleCnt="0"/>
      <dgm:spPr/>
    </dgm:pt>
    <dgm:pt modelId="{2C1C8B70-DCFD-4176-958B-7453F7E0A171}" type="pres">
      <dgm:prSet presAssocID="{07F22F98-6032-456A-9618-5702FB9B80B2}" presName="parTx" presStyleLbl="alignNode1" presStyleIdx="1" presStyleCnt="5">
        <dgm:presLayoutVars>
          <dgm:chMax val="0"/>
          <dgm:chPref val="0"/>
          <dgm:bulletEnabled val="1"/>
        </dgm:presLayoutVars>
      </dgm:prSet>
      <dgm:spPr/>
    </dgm:pt>
    <dgm:pt modelId="{841E4826-2FA4-47D4-B20E-57B054B1E174}" type="pres">
      <dgm:prSet presAssocID="{07F22F98-6032-456A-9618-5702FB9B80B2}" presName="desTx" presStyleLbl="alignAccFollowNode1" presStyleIdx="1" presStyleCnt="5">
        <dgm:presLayoutVars>
          <dgm:bulletEnabled val="1"/>
        </dgm:presLayoutVars>
      </dgm:prSet>
      <dgm:spPr/>
    </dgm:pt>
    <dgm:pt modelId="{59EA8378-BBBD-4803-B81C-1DCB30A69D9E}" type="pres">
      <dgm:prSet presAssocID="{4762D75E-BEB0-475D-B751-40FEE1CD62F1}" presName="space" presStyleCnt="0"/>
      <dgm:spPr/>
    </dgm:pt>
    <dgm:pt modelId="{389C7BBF-6E7B-4729-BD13-B906738FB9BA}" type="pres">
      <dgm:prSet presAssocID="{E541AC0E-3429-411D-830C-5E3275E65D1B}" presName="composite" presStyleCnt="0"/>
      <dgm:spPr/>
    </dgm:pt>
    <dgm:pt modelId="{735AA70B-1EF9-478F-8A72-3B68290BE1BA}" type="pres">
      <dgm:prSet presAssocID="{E541AC0E-3429-411D-830C-5E3275E65D1B}" presName="parTx" presStyleLbl="alignNode1" presStyleIdx="2" presStyleCnt="5">
        <dgm:presLayoutVars>
          <dgm:chMax val="0"/>
          <dgm:chPref val="0"/>
          <dgm:bulletEnabled val="1"/>
        </dgm:presLayoutVars>
      </dgm:prSet>
      <dgm:spPr/>
    </dgm:pt>
    <dgm:pt modelId="{5EC0CDFD-B93F-47AB-95D6-4E2054F78D8A}" type="pres">
      <dgm:prSet presAssocID="{E541AC0E-3429-411D-830C-5E3275E65D1B}" presName="desTx" presStyleLbl="alignAccFollowNode1" presStyleIdx="2" presStyleCnt="5">
        <dgm:presLayoutVars>
          <dgm:bulletEnabled val="1"/>
        </dgm:presLayoutVars>
      </dgm:prSet>
      <dgm:spPr/>
    </dgm:pt>
    <dgm:pt modelId="{BBA56C6C-D29E-46EF-B067-3D563455A435}" type="pres">
      <dgm:prSet presAssocID="{D8D62588-8AAA-4A2D-A997-D36537B719B5}" presName="space" presStyleCnt="0"/>
      <dgm:spPr/>
    </dgm:pt>
    <dgm:pt modelId="{99815DAD-FF1A-4551-B11C-7E931E429621}" type="pres">
      <dgm:prSet presAssocID="{1E1A09C3-1248-4D8C-9C3A-FEFF27A56B1B}" presName="composite" presStyleCnt="0"/>
      <dgm:spPr/>
    </dgm:pt>
    <dgm:pt modelId="{5FFAE2BE-7949-4792-83FB-81D44BB97AD7}" type="pres">
      <dgm:prSet presAssocID="{1E1A09C3-1248-4D8C-9C3A-FEFF27A56B1B}" presName="parTx" presStyleLbl="alignNode1" presStyleIdx="3" presStyleCnt="5">
        <dgm:presLayoutVars>
          <dgm:chMax val="0"/>
          <dgm:chPref val="0"/>
          <dgm:bulletEnabled val="1"/>
        </dgm:presLayoutVars>
      </dgm:prSet>
      <dgm:spPr/>
    </dgm:pt>
    <dgm:pt modelId="{C1AB4B28-DB45-4B07-8B50-91FCF70EFB8C}" type="pres">
      <dgm:prSet presAssocID="{1E1A09C3-1248-4D8C-9C3A-FEFF27A56B1B}" presName="desTx" presStyleLbl="alignAccFollowNode1" presStyleIdx="3" presStyleCnt="5">
        <dgm:presLayoutVars>
          <dgm:bulletEnabled val="1"/>
        </dgm:presLayoutVars>
      </dgm:prSet>
      <dgm:spPr/>
    </dgm:pt>
    <dgm:pt modelId="{4A77E6E5-4A54-4401-98AC-62EF9E433572}" type="pres">
      <dgm:prSet presAssocID="{27007AE9-18C5-4578-856D-882B6827F0FF}" presName="space" presStyleCnt="0"/>
      <dgm:spPr/>
    </dgm:pt>
    <dgm:pt modelId="{59F16591-0161-4853-A6F8-5370D8DB789F}" type="pres">
      <dgm:prSet presAssocID="{56430234-FDBE-4DE1-9E0C-502521612F3C}" presName="composite" presStyleCnt="0"/>
      <dgm:spPr/>
    </dgm:pt>
    <dgm:pt modelId="{684AF0F2-376D-464F-B0DB-38252B602CA9}" type="pres">
      <dgm:prSet presAssocID="{56430234-FDBE-4DE1-9E0C-502521612F3C}" presName="parTx" presStyleLbl="alignNode1" presStyleIdx="4" presStyleCnt="5">
        <dgm:presLayoutVars>
          <dgm:chMax val="0"/>
          <dgm:chPref val="0"/>
          <dgm:bulletEnabled val="1"/>
        </dgm:presLayoutVars>
      </dgm:prSet>
      <dgm:spPr/>
    </dgm:pt>
    <dgm:pt modelId="{9978179C-C07E-4CAE-8B6A-87CFE1E21CD8}" type="pres">
      <dgm:prSet presAssocID="{56430234-FDBE-4DE1-9E0C-502521612F3C}" presName="desTx" presStyleLbl="alignAccFollowNode1" presStyleIdx="4" presStyleCnt="5">
        <dgm:presLayoutVars>
          <dgm:bulletEnabled val="1"/>
        </dgm:presLayoutVars>
      </dgm:prSet>
      <dgm:spPr/>
    </dgm:pt>
  </dgm:ptLst>
  <dgm:cxnLst>
    <dgm:cxn modelId="{64D1CB0C-5653-4C43-B87A-14F4D07CE1AA}" type="presOf" srcId="{07F22F98-6032-456A-9618-5702FB9B80B2}" destId="{2C1C8B70-DCFD-4176-958B-7453F7E0A171}" srcOrd="0" destOrd="0" presId="urn:microsoft.com/office/officeart/2005/8/layout/hList1"/>
    <dgm:cxn modelId="{CB3D0F13-E2F7-4887-8F08-6F4CBE762A50}" type="presOf" srcId="{1E1A09C3-1248-4D8C-9C3A-FEFF27A56B1B}" destId="{5FFAE2BE-7949-4792-83FB-81D44BB97AD7}" srcOrd="0" destOrd="0" presId="urn:microsoft.com/office/officeart/2005/8/layout/hList1"/>
    <dgm:cxn modelId="{3C859E1E-8020-4CC0-83EB-3BAD35504D26}" srcId="{0D5E837F-2300-4BDB-9D84-9B86BC056979}" destId="{56430234-FDBE-4DE1-9E0C-502521612F3C}" srcOrd="4" destOrd="0" parTransId="{B61BD02C-1974-4AE0-8CC5-11D153D533D8}" sibTransId="{E071206E-9ACC-485A-8FE7-E811DF01CF72}"/>
    <dgm:cxn modelId="{189BE42A-E9B1-4131-B7AB-D2BA26BF6264}" type="presOf" srcId="{1BC3D2D7-B0C2-437E-8DE1-6EE193D35E10}" destId="{841E4826-2FA4-47D4-B20E-57B054B1E174}" srcOrd="0" destOrd="0" presId="urn:microsoft.com/office/officeart/2005/8/layout/hList1"/>
    <dgm:cxn modelId="{9439242F-1393-4EBF-8C0D-157F8CC049C1}" srcId="{0D5E837F-2300-4BDB-9D84-9B86BC056979}" destId="{A82D6E5D-2690-4860-8E89-98925E691E69}" srcOrd="0" destOrd="0" parTransId="{BD46097C-B9A2-4FC9-A171-44203D6CC798}" sibTransId="{AA613D20-8E52-432B-9A79-9D1E43702855}"/>
    <dgm:cxn modelId="{5FA89A32-FB0B-45D0-A716-74A01B7BD951}" type="presOf" srcId="{0D5E837F-2300-4BDB-9D84-9B86BC056979}" destId="{741A289A-8F60-4BE2-9FF3-5BB4F0FA3654}" srcOrd="0" destOrd="0" presId="urn:microsoft.com/office/officeart/2005/8/layout/hList1"/>
    <dgm:cxn modelId="{DAB77F3C-8243-4E1B-B276-E6A3185FED54}" srcId="{56430234-FDBE-4DE1-9E0C-502521612F3C}" destId="{A38C0829-AF5C-41C8-99D8-9C56ADD02988}" srcOrd="0" destOrd="0" parTransId="{E4BA278D-E455-432D-815C-6988FAA51CBF}" sibTransId="{F8D16296-D3B3-4EDA-9ADB-963634DD5F0B}"/>
    <dgm:cxn modelId="{A5D7AF3D-B231-4FA5-B675-E2B097C86B3C}" type="presOf" srcId="{EE6E42E5-7214-43A6-AD80-AC478AA89618}" destId="{5EC0CDFD-B93F-47AB-95D6-4E2054F78D8A}" srcOrd="0" destOrd="0" presId="urn:microsoft.com/office/officeart/2005/8/layout/hList1"/>
    <dgm:cxn modelId="{2CDAE146-500C-4935-B700-80D08544E739}" srcId="{0D5E837F-2300-4BDB-9D84-9B86BC056979}" destId="{E541AC0E-3429-411D-830C-5E3275E65D1B}" srcOrd="2" destOrd="0" parTransId="{57BCEC43-1FF8-4DAD-857D-491536E79036}" sibTransId="{D8D62588-8AAA-4A2D-A997-D36537B719B5}"/>
    <dgm:cxn modelId="{28AE8568-A915-44A1-BAFD-200445A1346A}" srcId="{1E1A09C3-1248-4D8C-9C3A-FEFF27A56B1B}" destId="{60F538AC-E436-4760-9212-B91AA5BF2EF5}" srcOrd="0" destOrd="0" parTransId="{842E1482-52DB-401F-A5C6-726C57D215D4}" sibTransId="{872E403C-9FF7-442E-BD12-098BB107E59B}"/>
    <dgm:cxn modelId="{4CC6875A-E1A0-4096-9990-F85C7EE23135}" type="presOf" srcId="{56430234-FDBE-4DE1-9E0C-502521612F3C}" destId="{684AF0F2-376D-464F-B0DB-38252B602CA9}" srcOrd="0" destOrd="0" presId="urn:microsoft.com/office/officeart/2005/8/layout/hList1"/>
    <dgm:cxn modelId="{71577B83-2BCF-4DD0-8C8F-741A7E571F6D}" type="presOf" srcId="{E541AC0E-3429-411D-830C-5E3275E65D1B}" destId="{735AA70B-1EF9-478F-8A72-3B68290BE1BA}" srcOrd="0" destOrd="0" presId="urn:microsoft.com/office/officeart/2005/8/layout/hList1"/>
    <dgm:cxn modelId="{E81DC790-3D34-49CE-A8FD-A04C49A3D3C6}" srcId="{0D5E837F-2300-4BDB-9D84-9B86BC056979}" destId="{07F22F98-6032-456A-9618-5702FB9B80B2}" srcOrd="1" destOrd="0" parTransId="{9D4396A9-AC01-4D59-A7F2-317D108AEFB3}" sibTransId="{4762D75E-BEB0-475D-B751-40FEE1CD62F1}"/>
    <dgm:cxn modelId="{E7A75394-83D3-4814-966E-476122A053DB}" type="presOf" srcId="{60F538AC-E436-4760-9212-B91AA5BF2EF5}" destId="{C1AB4B28-DB45-4B07-8B50-91FCF70EFB8C}" srcOrd="0" destOrd="0" presId="urn:microsoft.com/office/officeart/2005/8/layout/hList1"/>
    <dgm:cxn modelId="{919BAAAE-35AE-404C-A3B7-4F2EC3A1C10E}" type="presOf" srcId="{DF5A3173-B7F6-42CB-9E1B-7EE51F599146}" destId="{A9417B94-418E-410D-8B94-C411C541BCFD}" srcOrd="0" destOrd="0" presId="urn:microsoft.com/office/officeart/2005/8/layout/hList1"/>
    <dgm:cxn modelId="{6C4D7CB0-F534-42C0-B1B0-2C92C438902F}" type="presOf" srcId="{A38C0829-AF5C-41C8-99D8-9C56ADD02988}" destId="{9978179C-C07E-4CAE-8B6A-87CFE1E21CD8}" srcOrd="0" destOrd="0" presId="urn:microsoft.com/office/officeart/2005/8/layout/hList1"/>
    <dgm:cxn modelId="{2D970EB6-1AC7-4DB2-B7CD-E4B8B8E79EE8}" srcId="{0D5E837F-2300-4BDB-9D84-9B86BC056979}" destId="{1E1A09C3-1248-4D8C-9C3A-FEFF27A56B1B}" srcOrd="3" destOrd="0" parTransId="{4DCE9C33-50F6-4D1E-92AF-AF0D5945E495}" sibTransId="{27007AE9-18C5-4578-856D-882B6827F0FF}"/>
    <dgm:cxn modelId="{E28102BD-06A6-4989-8ACA-64BB497E8B07}" srcId="{07F22F98-6032-456A-9618-5702FB9B80B2}" destId="{1BC3D2D7-B0C2-437E-8DE1-6EE193D35E10}" srcOrd="0" destOrd="0" parTransId="{019141F4-5736-437C-98B9-C054E9D9B431}" sibTransId="{4FEC7DA5-0DA9-41F3-BE5D-1E0C118FA8F2}"/>
    <dgm:cxn modelId="{A93FAED3-0484-448A-BBCC-55377F3EFBA6}" srcId="{E541AC0E-3429-411D-830C-5E3275E65D1B}" destId="{EE6E42E5-7214-43A6-AD80-AC478AA89618}" srcOrd="0" destOrd="0" parTransId="{53E14A68-7150-40B6-9EF7-0AE50CC1DBD7}" sibTransId="{44BF65E5-C465-44A9-AEAB-96F00AF46D6B}"/>
    <dgm:cxn modelId="{5CB070E6-363F-4E8C-A45F-1327391EDBAC}" type="presOf" srcId="{A82D6E5D-2690-4860-8E89-98925E691E69}" destId="{2B353FE5-54F9-41FE-8229-900C343A7F0F}" srcOrd="0" destOrd="0" presId="urn:microsoft.com/office/officeart/2005/8/layout/hList1"/>
    <dgm:cxn modelId="{3662D0F7-F975-4BB7-8163-94456E98E8F9}" srcId="{A82D6E5D-2690-4860-8E89-98925E691E69}" destId="{DF5A3173-B7F6-42CB-9E1B-7EE51F599146}" srcOrd="0" destOrd="0" parTransId="{220C6609-8CF4-413A-8EEF-2F8F09A93A57}" sibTransId="{6AD48403-EF05-43CE-8942-9719271C5605}"/>
    <dgm:cxn modelId="{C14D8086-C102-469E-BD4F-4D866577AA6A}" type="presParOf" srcId="{741A289A-8F60-4BE2-9FF3-5BB4F0FA3654}" destId="{0D6CEA8A-41F7-4A4C-A1E6-9AA0DB3CA9C0}" srcOrd="0" destOrd="0" presId="urn:microsoft.com/office/officeart/2005/8/layout/hList1"/>
    <dgm:cxn modelId="{02D13746-91D2-4BB3-9E91-2B270B7F58D0}" type="presParOf" srcId="{0D6CEA8A-41F7-4A4C-A1E6-9AA0DB3CA9C0}" destId="{2B353FE5-54F9-41FE-8229-900C343A7F0F}" srcOrd="0" destOrd="0" presId="urn:microsoft.com/office/officeart/2005/8/layout/hList1"/>
    <dgm:cxn modelId="{98DBF112-4494-4DAA-BAEF-27AE0562F992}" type="presParOf" srcId="{0D6CEA8A-41F7-4A4C-A1E6-9AA0DB3CA9C0}" destId="{A9417B94-418E-410D-8B94-C411C541BCFD}" srcOrd="1" destOrd="0" presId="urn:microsoft.com/office/officeart/2005/8/layout/hList1"/>
    <dgm:cxn modelId="{B04891DB-E152-4CCE-9C39-62F76B20CCED}" type="presParOf" srcId="{741A289A-8F60-4BE2-9FF3-5BB4F0FA3654}" destId="{D15CC296-654A-4708-A929-CA8609FCBEB9}" srcOrd="1" destOrd="0" presId="urn:microsoft.com/office/officeart/2005/8/layout/hList1"/>
    <dgm:cxn modelId="{1D352CE8-80CC-4F83-B897-DCE8FCCFA9FF}" type="presParOf" srcId="{741A289A-8F60-4BE2-9FF3-5BB4F0FA3654}" destId="{7F4285C6-DDE4-46B9-AE9F-E7F1FCEC2F62}" srcOrd="2" destOrd="0" presId="urn:microsoft.com/office/officeart/2005/8/layout/hList1"/>
    <dgm:cxn modelId="{AE906C35-C31D-4308-800D-64E0B6121253}" type="presParOf" srcId="{7F4285C6-DDE4-46B9-AE9F-E7F1FCEC2F62}" destId="{2C1C8B70-DCFD-4176-958B-7453F7E0A171}" srcOrd="0" destOrd="0" presId="urn:microsoft.com/office/officeart/2005/8/layout/hList1"/>
    <dgm:cxn modelId="{EB1563A8-766A-437D-805B-C656D10E8C13}" type="presParOf" srcId="{7F4285C6-DDE4-46B9-AE9F-E7F1FCEC2F62}" destId="{841E4826-2FA4-47D4-B20E-57B054B1E174}" srcOrd="1" destOrd="0" presId="urn:microsoft.com/office/officeart/2005/8/layout/hList1"/>
    <dgm:cxn modelId="{097011B1-F87D-4DD6-8985-92654B023FE7}" type="presParOf" srcId="{741A289A-8F60-4BE2-9FF3-5BB4F0FA3654}" destId="{59EA8378-BBBD-4803-B81C-1DCB30A69D9E}" srcOrd="3" destOrd="0" presId="urn:microsoft.com/office/officeart/2005/8/layout/hList1"/>
    <dgm:cxn modelId="{47A7B393-564C-4734-92C5-8788569EA4EA}" type="presParOf" srcId="{741A289A-8F60-4BE2-9FF3-5BB4F0FA3654}" destId="{389C7BBF-6E7B-4729-BD13-B906738FB9BA}" srcOrd="4" destOrd="0" presId="urn:microsoft.com/office/officeart/2005/8/layout/hList1"/>
    <dgm:cxn modelId="{D7A8FC9B-F058-4365-A0F6-638F300D165C}" type="presParOf" srcId="{389C7BBF-6E7B-4729-BD13-B906738FB9BA}" destId="{735AA70B-1EF9-478F-8A72-3B68290BE1BA}" srcOrd="0" destOrd="0" presId="urn:microsoft.com/office/officeart/2005/8/layout/hList1"/>
    <dgm:cxn modelId="{E269FCA3-8314-4224-91DF-EB07527488BF}" type="presParOf" srcId="{389C7BBF-6E7B-4729-BD13-B906738FB9BA}" destId="{5EC0CDFD-B93F-47AB-95D6-4E2054F78D8A}" srcOrd="1" destOrd="0" presId="urn:microsoft.com/office/officeart/2005/8/layout/hList1"/>
    <dgm:cxn modelId="{40CDB3E4-C3E6-4F69-A326-AED874A111CF}" type="presParOf" srcId="{741A289A-8F60-4BE2-9FF3-5BB4F0FA3654}" destId="{BBA56C6C-D29E-46EF-B067-3D563455A435}" srcOrd="5" destOrd="0" presId="urn:microsoft.com/office/officeart/2005/8/layout/hList1"/>
    <dgm:cxn modelId="{C0D4E75D-EDC0-401F-85E6-9832B555EF11}" type="presParOf" srcId="{741A289A-8F60-4BE2-9FF3-5BB4F0FA3654}" destId="{99815DAD-FF1A-4551-B11C-7E931E429621}" srcOrd="6" destOrd="0" presId="urn:microsoft.com/office/officeart/2005/8/layout/hList1"/>
    <dgm:cxn modelId="{9C8A81F4-CCD5-4506-BFFE-F4F1BCBCC556}" type="presParOf" srcId="{99815DAD-FF1A-4551-B11C-7E931E429621}" destId="{5FFAE2BE-7949-4792-83FB-81D44BB97AD7}" srcOrd="0" destOrd="0" presId="urn:microsoft.com/office/officeart/2005/8/layout/hList1"/>
    <dgm:cxn modelId="{EDAC49D0-994F-4008-875A-28AD7B47103D}" type="presParOf" srcId="{99815DAD-FF1A-4551-B11C-7E931E429621}" destId="{C1AB4B28-DB45-4B07-8B50-91FCF70EFB8C}" srcOrd="1" destOrd="0" presId="urn:microsoft.com/office/officeart/2005/8/layout/hList1"/>
    <dgm:cxn modelId="{ED2B0559-0D71-49B5-8AC5-07BEC5A67D92}" type="presParOf" srcId="{741A289A-8F60-4BE2-9FF3-5BB4F0FA3654}" destId="{4A77E6E5-4A54-4401-98AC-62EF9E433572}" srcOrd="7" destOrd="0" presId="urn:microsoft.com/office/officeart/2005/8/layout/hList1"/>
    <dgm:cxn modelId="{B2BA87F2-6E64-4887-9536-FA3D5268DA7E}" type="presParOf" srcId="{741A289A-8F60-4BE2-9FF3-5BB4F0FA3654}" destId="{59F16591-0161-4853-A6F8-5370D8DB789F}" srcOrd="8" destOrd="0" presId="urn:microsoft.com/office/officeart/2005/8/layout/hList1"/>
    <dgm:cxn modelId="{6FC5A16B-7D56-44E4-9ED5-A907CFA47D4D}" type="presParOf" srcId="{59F16591-0161-4853-A6F8-5370D8DB789F}" destId="{684AF0F2-376D-464F-B0DB-38252B602CA9}" srcOrd="0" destOrd="0" presId="urn:microsoft.com/office/officeart/2005/8/layout/hList1"/>
    <dgm:cxn modelId="{4ECD74B6-FFBE-4E1B-BD6B-4E425FCFE476}" type="presParOf" srcId="{59F16591-0161-4853-A6F8-5370D8DB789F}" destId="{9978179C-C07E-4CAE-8B6A-87CFE1E21CD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40F01E-597D-4631-9778-852BD8517E8C}"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61F89C0D-B203-4E06-B2DE-018494075C1B}">
      <dgm:prSet/>
      <dgm:spPr/>
      <dgm:t>
        <a:bodyPr/>
        <a:lstStyle/>
        <a:p>
          <a:r>
            <a:rPr lang="en-US"/>
            <a:t>Budget Managers</a:t>
          </a:r>
        </a:p>
      </dgm:t>
    </dgm:pt>
    <dgm:pt modelId="{6D372938-12C6-47DA-9851-736CBB6D3EE3}" type="parTrans" cxnId="{0E161317-4F77-491A-89C1-07FE93FB0F17}">
      <dgm:prSet/>
      <dgm:spPr/>
      <dgm:t>
        <a:bodyPr/>
        <a:lstStyle/>
        <a:p>
          <a:endParaRPr lang="en-US"/>
        </a:p>
      </dgm:t>
    </dgm:pt>
    <dgm:pt modelId="{693EB5C0-A51D-4514-AB0D-CF1800889C93}" type="sibTrans" cxnId="{0E161317-4F77-491A-89C1-07FE93FB0F17}">
      <dgm:prSet/>
      <dgm:spPr/>
      <dgm:t>
        <a:bodyPr/>
        <a:lstStyle/>
        <a:p>
          <a:endParaRPr lang="en-US"/>
        </a:p>
      </dgm:t>
    </dgm:pt>
    <dgm:pt modelId="{A36AA77A-6246-4037-8501-56F39A64C436}">
      <dgm:prSet/>
      <dgm:spPr/>
      <dgm:t>
        <a:bodyPr/>
        <a:lstStyle/>
        <a:p>
          <a:r>
            <a:rPr lang="en-US" dirty="0"/>
            <a:t>Complete and submit budget request forms to PRC</a:t>
          </a:r>
        </a:p>
      </dgm:t>
    </dgm:pt>
    <dgm:pt modelId="{C98DC3EC-1615-4B53-B8C0-7B0C1F4A78CA}" type="parTrans" cxnId="{DF6C4A21-BAC0-4DA0-8766-1298359BDF6D}">
      <dgm:prSet/>
      <dgm:spPr/>
      <dgm:t>
        <a:bodyPr/>
        <a:lstStyle/>
        <a:p>
          <a:endParaRPr lang="en-US"/>
        </a:p>
      </dgm:t>
    </dgm:pt>
    <dgm:pt modelId="{04EDABCD-8FA6-49C1-834C-FE72C5175AFB}" type="sibTrans" cxnId="{DF6C4A21-BAC0-4DA0-8766-1298359BDF6D}">
      <dgm:prSet/>
      <dgm:spPr/>
      <dgm:t>
        <a:bodyPr/>
        <a:lstStyle/>
        <a:p>
          <a:endParaRPr lang="en-US"/>
        </a:p>
      </dgm:t>
    </dgm:pt>
    <dgm:pt modelId="{85B0A7A3-27E6-4AD4-8D06-047DBF83E312}">
      <dgm:prSet/>
      <dgm:spPr/>
      <dgm:t>
        <a:bodyPr/>
        <a:lstStyle/>
        <a:p>
          <a:r>
            <a:rPr lang="en-US" dirty="0"/>
            <a:t>PRC</a:t>
          </a:r>
        </a:p>
      </dgm:t>
    </dgm:pt>
    <dgm:pt modelId="{51FC5FB5-297C-43A3-BA76-5B2CF927E7CC}" type="parTrans" cxnId="{A1DE9E36-E63D-4B75-B228-D1463D97389F}">
      <dgm:prSet/>
      <dgm:spPr/>
      <dgm:t>
        <a:bodyPr/>
        <a:lstStyle/>
        <a:p>
          <a:endParaRPr lang="en-US"/>
        </a:p>
      </dgm:t>
    </dgm:pt>
    <dgm:pt modelId="{F8BA942E-9918-424E-A250-6943A31FEBA6}" type="sibTrans" cxnId="{A1DE9E36-E63D-4B75-B228-D1463D97389F}">
      <dgm:prSet/>
      <dgm:spPr/>
      <dgm:t>
        <a:bodyPr/>
        <a:lstStyle/>
        <a:p>
          <a:endParaRPr lang="en-US"/>
        </a:p>
      </dgm:t>
    </dgm:pt>
    <dgm:pt modelId="{70232893-0CF9-40C2-831A-C5823B4DB670}">
      <dgm:prSet/>
      <dgm:spPr/>
      <dgm:t>
        <a:bodyPr/>
        <a:lstStyle/>
        <a:p>
          <a:r>
            <a:rPr lang="en-US" dirty="0"/>
            <a:t>Collects the budget request form submittals and forwards to BC Budget Office</a:t>
          </a:r>
        </a:p>
      </dgm:t>
    </dgm:pt>
    <dgm:pt modelId="{7ADEB80F-522E-46B6-A458-B99E454C5D99}" type="parTrans" cxnId="{A2883EFF-F525-4CE8-A7A1-2FF695FD8C89}">
      <dgm:prSet/>
      <dgm:spPr/>
      <dgm:t>
        <a:bodyPr/>
        <a:lstStyle/>
        <a:p>
          <a:endParaRPr lang="en-US"/>
        </a:p>
      </dgm:t>
    </dgm:pt>
    <dgm:pt modelId="{F9A24BF6-5698-43FE-8CB7-56CC9EB5D39F}" type="sibTrans" cxnId="{A2883EFF-F525-4CE8-A7A1-2FF695FD8C89}">
      <dgm:prSet/>
      <dgm:spPr/>
      <dgm:t>
        <a:bodyPr/>
        <a:lstStyle/>
        <a:p>
          <a:endParaRPr lang="en-US"/>
        </a:p>
      </dgm:t>
    </dgm:pt>
    <dgm:pt modelId="{2723E74A-D624-4398-A5C4-46E9B2BB4875}">
      <dgm:prSet/>
      <dgm:spPr/>
      <dgm:t>
        <a:bodyPr/>
        <a:lstStyle/>
        <a:p>
          <a:r>
            <a:rPr lang="en-US"/>
            <a:t>BC Budget Office</a:t>
          </a:r>
        </a:p>
      </dgm:t>
    </dgm:pt>
    <dgm:pt modelId="{AB034B99-4359-4132-A846-F19FC0309754}" type="parTrans" cxnId="{70D479B1-518F-4F4F-B4EC-F3FB11785539}">
      <dgm:prSet/>
      <dgm:spPr/>
      <dgm:t>
        <a:bodyPr/>
        <a:lstStyle/>
        <a:p>
          <a:endParaRPr lang="en-US"/>
        </a:p>
      </dgm:t>
    </dgm:pt>
    <dgm:pt modelId="{29C3BCA8-2574-49FE-ABEC-D3CC05756EF5}" type="sibTrans" cxnId="{70D479B1-518F-4F4F-B4EC-F3FB11785539}">
      <dgm:prSet/>
      <dgm:spPr/>
      <dgm:t>
        <a:bodyPr/>
        <a:lstStyle/>
        <a:p>
          <a:endParaRPr lang="en-US"/>
        </a:p>
      </dgm:t>
    </dgm:pt>
    <dgm:pt modelId="{E5F05A40-3906-4A65-83E0-1634F67063C3}">
      <dgm:prSet/>
      <dgm:spPr/>
      <dgm:t>
        <a:bodyPr/>
        <a:lstStyle/>
        <a:p>
          <a:r>
            <a:rPr lang="en-US" dirty="0"/>
            <a:t>Reviews and consolidates for Executive review</a:t>
          </a:r>
        </a:p>
      </dgm:t>
    </dgm:pt>
    <dgm:pt modelId="{4EDEEAAE-790D-4BB3-8135-C992FC8A5613}" type="parTrans" cxnId="{EC0CF897-4A52-41CA-8DFB-7DE26C511B49}">
      <dgm:prSet/>
      <dgm:spPr/>
      <dgm:t>
        <a:bodyPr/>
        <a:lstStyle/>
        <a:p>
          <a:endParaRPr lang="en-US"/>
        </a:p>
      </dgm:t>
    </dgm:pt>
    <dgm:pt modelId="{57C6FA67-630E-48F0-AE60-BAB29F24D3DF}" type="sibTrans" cxnId="{EC0CF897-4A52-41CA-8DFB-7DE26C511B49}">
      <dgm:prSet/>
      <dgm:spPr/>
      <dgm:t>
        <a:bodyPr/>
        <a:lstStyle/>
        <a:p>
          <a:endParaRPr lang="en-US"/>
        </a:p>
      </dgm:t>
    </dgm:pt>
    <dgm:pt modelId="{02438AC6-1ACC-4934-9AE5-B056A7DFAF07}">
      <dgm:prSet phldrT="[Text]"/>
      <dgm:spPr/>
      <dgm:t>
        <a:bodyPr/>
        <a:lstStyle/>
        <a:p>
          <a:pPr>
            <a:buNone/>
          </a:pPr>
          <a:r>
            <a:rPr lang="en-US" dirty="0"/>
            <a:t>Executive’s</a:t>
          </a:r>
        </a:p>
      </dgm:t>
    </dgm:pt>
    <dgm:pt modelId="{86B5E5F0-3584-492F-AC72-9BF6E4F8D73D}" type="parTrans" cxnId="{60DFFC32-C7DC-4CF9-84C1-C8BF3572627C}">
      <dgm:prSet/>
      <dgm:spPr/>
      <dgm:t>
        <a:bodyPr/>
        <a:lstStyle/>
        <a:p>
          <a:endParaRPr lang="en-US"/>
        </a:p>
      </dgm:t>
    </dgm:pt>
    <dgm:pt modelId="{9124880A-9FE6-4616-BEF8-1F7684B51E60}" type="sibTrans" cxnId="{60DFFC32-C7DC-4CF9-84C1-C8BF3572627C}">
      <dgm:prSet/>
      <dgm:spPr/>
      <dgm:t>
        <a:bodyPr/>
        <a:lstStyle/>
        <a:p>
          <a:endParaRPr lang="en-US"/>
        </a:p>
      </dgm:t>
    </dgm:pt>
    <dgm:pt modelId="{87756B45-E0DB-41B0-B27E-3664BDEB8563}">
      <dgm:prSet/>
      <dgm:spPr/>
      <dgm:t>
        <a:bodyPr/>
        <a:lstStyle/>
        <a:p>
          <a:pPr>
            <a:buFont typeface="Arial" panose="020B0604020202020204" pitchFamily="34" charset="0"/>
            <a:buChar char="•"/>
          </a:pPr>
          <a:r>
            <a:rPr lang="en-US" dirty="0"/>
            <a:t>Respective Executive reviews the files</a:t>
          </a:r>
        </a:p>
      </dgm:t>
    </dgm:pt>
    <dgm:pt modelId="{C87C9D33-7976-4D10-8163-C335F06E3388}" type="parTrans" cxnId="{EAA4F232-9145-48A4-A092-27B1C1F6F339}">
      <dgm:prSet/>
      <dgm:spPr/>
      <dgm:t>
        <a:bodyPr/>
        <a:lstStyle/>
        <a:p>
          <a:endParaRPr lang="en-US"/>
        </a:p>
      </dgm:t>
    </dgm:pt>
    <dgm:pt modelId="{65A156AE-393D-4FE4-AACA-8DE1B50822A2}" type="sibTrans" cxnId="{EAA4F232-9145-48A4-A092-27B1C1F6F339}">
      <dgm:prSet/>
      <dgm:spPr/>
      <dgm:t>
        <a:bodyPr/>
        <a:lstStyle/>
        <a:p>
          <a:endParaRPr lang="en-US"/>
        </a:p>
      </dgm:t>
    </dgm:pt>
    <dgm:pt modelId="{12BC5F5C-2ABD-4591-8A80-D88AF9074DDE}">
      <dgm:prSet/>
      <dgm:spPr/>
      <dgm:t>
        <a:bodyPr/>
        <a:lstStyle/>
        <a:p>
          <a:pPr>
            <a:buNone/>
          </a:pPr>
          <a:r>
            <a:rPr lang="en-US" dirty="0"/>
            <a:t>VP of FAS review</a:t>
          </a:r>
        </a:p>
      </dgm:t>
    </dgm:pt>
    <dgm:pt modelId="{2A24C1D6-9BDE-4368-80D9-B7044F5977F1}" type="parTrans" cxnId="{A614D176-D13D-4F12-8F85-4FAB89048916}">
      <dgm:prSet/>
      <dgm:spPr/>
      <dgm:t>
        <a:bodyPr/>
        <a:lstStyle/>
        <a:p>
          <a:endParaRPr lang="en-US"/>
        </a:p>
      </dgm:t>
    </dgm:pt>
    <dgm:pt modelId="{9991A128-9BA0-4450-B083-37130ADFBA7E}" type="sibTrans" cxnId="{A614D176-D13D-4F12-8F85-4FAB89048916}">
      <dgm:prSet/>
      <dgm:spPr/>
      <dgm:t>
        <a:bodyPr/>
        <a:lstStyle/>
        <a:p>
          <a:endParaRPr lang="en-US"/>
        </a:p>
      </dgm:t>
    </dgm:pt>
    <dgm:pt modelId="{C619B976-14A5-46B1-A3B4-AA5AAA614E7C}">
      <dgm:prSet/>
      <dgm:spPr/>
      <dgm:t>
        <a:bodyPr/>
        <a:lstStyle/>
        <a:p>
          <a:pPr>
            <a:buFont typeface="Arial" panose="020B0604020202020204" pitchFamily="34" charset="0"/>
            <a:buChar char="•"/>
          </a:pPr>
          <a:r>
            <a:rPr lang="en-US" dirty="0"/>
            <a:t>Budget Office consolidates all budget files for VP of FAS review and final recommendations, as needed.</a:t>
          </a:r>
        </a:p>
      </dgm:t>
    </dgm:pt>
    <dgm:pt modelId="{B8150E60-57B3-4C14-8EF7-CCD340C8036D}" type="parTrans" cxnId="{FD594221-08B7-48A4-B62E-4E8D2EBFBC47}">
      <dgm:prSet/>
      <dgm:spPr/>
      <dgm:t>
        <a:bodyPr/>
        <a:lstStyle/>
        <a:p>
          <a:endParaRPr lang="en-US"/>
        </a:p>
      </dgm:t>
    </dgm:pt>
    <dgm:pt modelId="{B8141298-D60A-41D1-9730-3A03333C0063}" type="sibTrans" cxnId="{FD594221-08B7-48A4-B62E-4E8D2EBFBC47}">
      <dgm:prSet/>
      <dgm:spPr/>
      <dgm:t>
        <a:bodyPr/>
        <a:lstStyle/>
        <a:p>
          <a:endParaRPr lang="en-US"/>
        </a:p>
      </dgm:t>
    </dgm:pt>
    <dgm:pt modelId="{8E189FD4-6CDE-4799-9C49-178072BCF83D}" type="pres">
      <dgm:prSet presAssocID="{2A40F01E-597D-4631-9778-852BD8517E8C}" presName="Name0" presStyleCnt="0">
        <dgm:presLayoutVars>
          <dgm:dir/>
          <dgm:animLvl val="lvl"/>
          <dgm:resizeHandles val="exact"/>
        </dgm:presLayoutVars>
      </dgm:prSet>
      <dgm:spPr/>
    </dgm:pt>
    <dgm:pt modelId="{AB5CBE60-B87D-4C87-AF61-D7F2ED18DA23}" type="pres">
      <dgm:prSet presAssocID="{61F89C0D-B203-4E06-B2DE-018494075C1B}" presName="composite" presStyleCnt="0"/>
      <dgm:spPr/>
    </dgm:pt>
    <dgm:pt modelId="{0B6E43F0-FF68-493B-A94C-68070B46A7BD}" type="pres">
      <dgm:prSet presAssocID="{61F89C0D-B203-4E06-B2DE-018494075C1B}" presName="parTx" presStyleLbl="node1" presStyleIdx="0" presStyleCnt="5">
        <dgm:presLayoutVars>
          <dgm:chMax val="0"/>
          <dgm:chPref val="0"/>
          <dgm:bulletEnabled val="1"/>
        </dgm:presLayoutVars>
      </dgm:prSet>
      <dgm:spPr/>
    </dgm:pt>
    <dgm:pt modelId="{76E9201C-B2FB-453C-BF23-9FB095F59ACE}" type="pres">
      <dgm:prSet presAssocID="{61F89C0D-B203-4E06-B2DE-018494075C1B}" presName="desTx" presStyleLbl="revTx" presStyleIdx="0" presStyleCnt="5" custLinFactNeighborX="-171" custLinFactNeighborY="-2050">
        <dgm:presLayoutVars>
          <dgm:bulletEnabled val="1"/>
        </dgm:presLayoutVars>
      </dgm:prSet>
      <dgm:spPr/>
    </dgm:pt>
    <dgm:pt modelId="{A4A71386-3BAC-4D58-9D1E-867F9EB53B29}" type="pres">
      <dgm:prSet presAssocID="{693EB5C0-A51D-4514-AB0D-CF1800889C93}" presName="space" presStyleCnt="0"/>
      <dgm:spPr/>
    </dgm:pt>
    <dgm:pt modelId="{675063F2-E031-4CE5-AE0F-094A311A08DC}" type="pres">
      <dgm:prSet presAssocID="{85B0A7A3-27E6-4AD4-8D06-047DBF83E312}" presName="composite" presStyleCnt="0"/>
      <dgm:spPr/>
    </dgm:pt>
    <dgm:pt modelId="{152A9562-7A92-4542-B383-6542319C0D48}" type="pres">
      <dgm:prSet presAssocID="{85B0A7A3-27E6-4AD4-8D06-047DBF83E312}" presName="parTx" presStyleLbl="node1" presStyleIdx="1" presStyleCnt="5">
        <dgm:presLayoutVars>
          <dgm:chMax val="0"/>
          <dgm:chPref val="0"/>
          <dgm:bulletEnabled val="1"/>
        </dgm:presLayoutVars>
      </dgm:prSet>
      <dgm:spPr/>
    </dgm:pt>
    <dgm:pt modelId="{DD851B19-F23E-46B2-A967-4F7A501C7DE5}" type="pres">
      <dgm:prSet presAssocID="{85B0A7A3-27E6-4AD4-8D06-047DBF83E312}" presName="desTx" presStyleLbl="revTx" presStyleIdx="1" presStyleCnt="5" custLinFactNeighborX="970" custLinFactNeighborY="-1408">
        <dgm:presLayoutVars>
          <dgm:bulletEnabled val="1"/>
        </dgm:presLayoutVars>
      </dgm:prSet>
      <dgm:spPr/>
    </dgm:pt>
    <dgm:pt modelId="{B93EC400-1782-4137-BED9-4FF3D35D9877}" type="pres">
      <dgm:prSet presAssocID="{F8BA942E-9918-424E-A250-6943A31FEBA6}" presName="space" presStyleCnt="0"/>
      <dgm:spPr/>
    </dgm:pt>
    <dgm:pt modelId="{A08ABAE4-38D1-45A9-A10F-B63DC0D365A1}" type="pres">
      <dgm:prSet presAssocID="{2723E74A-D624-4398-A5C4-46E9B2BB4875}" presName="composite" presStyleCnt="0"/>
      <dgm:spPr/>
    </dgm:pt>
    <dgm:pt modelId="{6AF361B9-CC65-4941-90B0-774C088D16CA}" type="pres">
      <dgm:prSet presAssocID="{2723E74A-D624-4398-A5C4-46E9B2BB4875}" presName="parTx" presStyleLbl="node1" presStyleIdx="2" presStyleCnt="5">
        <dgm:presLayoutVars>
          <dgm:chMax val="0"/>
          <dgm:chPref val="0"/>
          <dgm:bulletEnabled val="1"/>
        </dgm:presLayoutVars>
      </dgm:prSet>
      <dgm:spPr/>
    </dgm:pt>
    <dgm:pt modelId="{42240359-BDBA-4AE0-8F87-E16C86C7C907}" type="pres">
      <dgm:prSet presAssocID="{2723E74A-D624-4398-A5C4-46E9B2BB4875}" presName="desTx" presStyleLbl="revTx" presStyleIdx="2" presStyleCnt="5" custLinFactNeighborX="-1835" custLinFactNeighborY="-1408">
        <dgm:presLayoutVars>
          <dgm:bulletEnabled val="1"/>
        </dgm:presLayoutVars>
      </dgm:prSet>
      <dgm:spPr/>
    </dgm:pt>
    <dgm:pt modelId="{66E9C88F-F863-44B1-96CE-26BA94391A9E}" type="pres">
      <dgm:prSet presAssocID="{29C3BCA8-2574-49FE-ABEC-D3CC05756EF5}" presName="space" presStyleCnt="0"/>
      <dgm:spPr/>
    </dgm:pt>
    <dgm:pt modelId="{E171C9F7-2486-4013-9DB2-EFE250D4B8ED}" type="pres">
      <dgm:prSet presAssocID="{02438AC6-1ACC-4934-9AE5-B056A7DFAF07}" presName="composite" presStyleCnt="0"/>
      <dgm:spPr/>
    </dgm:pt>
    <dgm:pt modelId="{B4509EA5-450E-496A-8A32-A98BB1BDF981}" type="pres">
      <dgm:prSet presAssocID="{02438AC6-1ACC-4934-9AE5-B056A7DFAF07}" presName="parTx" presStyleLbl="node1" presStyleIdx="3" presStyleCnt="5" custLinFactNeighborY="1242">
        <dgm:presLayoutVars>
          <dgm:chMax val="0"/>
          <dgm:chPref val="0"/>
          <dgm:bulletEnabled val="1"/>
        </dgm:presLayoutVars>
      </dgm:prSet>
      <dgm:spPr/>
    </dgm:pt>
    <dgm:pt modelId="{145AE69C-C021-4F30-8501-CB490DB812AE}" type="pres">
      <dgm:prSet presAssocID="{02438AC6-1ACC-4934-9AE5-B056A7DFAF07}" presName="desTx" presStyleLbl="revTx" presStyleIdx="3" presStyleCnt="5" custLinFactNeighborX="2122" custLinFactNeighborY="241">
        <dgm:presLayoutVars>
          <dgm:bulletEnabled val="1"/>
        </dgm:presLayoutVars>
      </dgm:prSet>
      <dgm:spPr/>
    </dgm:pt>
    <dgm:pt modelId="{FA7864A3-4624-4E45-9221-545565AE5924}" type="pres">
      <dgm:prSet presAssocID="{9124880A-9FE6-4616-BEF8-1F7684B51E60}" presName="space" presStyleCnt="0"/>
      <dgm:spPr/>
    </dgm:pt>
    <dgm:pt modelId="{DA4A905B-3A57-4BDA-911F-7D27CEAD801E}" type="pres">
      <dgm:prSet presAssocID="{12BC5F5C-2ABD-4591-8A80-D88AF9074DDE}" presName="composite" presStyleCnt="0"/>
      <dgm:spPr/>
    </dgm:pt>
    <dgm:pt modelId="{3A1969C1-64CA-488B-A74E-501BC399C6FD}" type="pres">
      <dgm:prSet presAssocID="{12BC5F5C-2ABD-4591-8A80-D88AF9074DDE}" presName="parTx" presStyleLbl="node1" presStyleIdx="4" presStyleCnt="5">
        <dgm:presLayoutVars>
          <dgm:chMax val="0"/>
          <dgm:chPref val="0"/>
          <dgm:bulletEnabled val="1"/>
        </dgm:presLayoutVars>
      </dgm:prSet>
      <dgm:spPr/>
    </dgm:pt>
    <dgm:pt modelId="{ED114BAE-A394-41BE-87E3-CC5CB6E69709}" type="pres">
      <dgm:prSet presAssocID="{12BC5F5C-2ABD-4591-8A80-D88AF9074DDE}" presName="desTx" presStyleLbl="revTx" presStyleIdx="4" presStyleCnt="5">
        <dgm:presLayoutVars>
          <dgm:bulletEnabled val="1"/>
        </dgm:presLayoutVars>
      </dgm:prSet>
      <dgm:spPr/>
    </dgm:pt>
  </dgm:ptLst>
  <dgm:cxnLst>
    <dgm:cxn modelId="{78DF7214-DA3A-4FFB-B4E5-76AB82C87EEA}" type="presOf" srcId="{87756B45-E0DB-41B0-B27E-3664BDEB8563}" destId="{145AE69C-C021-4F30-8501-CB490DB812AE}" srcOrd="0" destOrd="0" presId="urn:microsoft.com/office/officeart/2005/8/layout/chevron1"/>
    <dgm:cxn modelId="{0E161317-4F77-491A-89C1-07FE93FB0F17}" srcId="{2A40F01E-597D-4631-9778-852BD8517E8C}" destId="{61F89C0D-B203-4E06-B2DE-018494075C1B}" srcOrd="0" destOrd="0" parTransId="{6D372938-12C6-47DA-9851-736CBB6D3EE3}" sibTransId="{693EB5C0-A51D-4514-AB0D-CF1800889C93}"/>
    <dgm:cxn modelId="{7ED0721E-BE6A-4A8A-A4EB-B579A0F8722D}" type="presOf" srcId="{E5F05A40-3906-4A65-83E0-1634F67063C3}" destId="{42240359-BDBA-4AE0-8F87-E16C86C7C907}" srcOrd="0" destOrd="0" presId="urn:microsoft.com/office/officeart/2005/8/layout/chevron1"/>
    <dgm:cxn modelId="{AFD4DA1F-D056-4BD7-B63A-CB9F842F6D74}" type="presOf" srcId="{12BC5F5C-2ABD-4591-8A80-D88AF9074DDE}" destId="{3A1969C1-64CA-488B-A74E-501BC399C6FD}" srcOrd="0" destOrd="0" presId="urn:microsoft.com/office/officeart/2005/8/layout/chevron1"/>
    <dgm:cxn modelId="{FD594221-08B7-48A4-B62E-4E8D2EBFBC47}" srcId="{12BC5F5C-2ABD-4591-8A80-D88AF9074DDE}" destId="{C619B976-14A5-46B1-A3B4-AA5AAA614E7C}" srcOrd="0" destOrd="0" parTransId="{B8150E60-57B3-4C14-8EF7-CCD340C8036D}" sibTransId="{B8141298-D60A-41D1-9730-3A03333C0063}"/>
    <dgm:cxn modelId="{DF6C4A21-BAC0-4DA0-8766-1298359BDF6D}" srcId="{61F89C0D-B203-4E06-B2DE-018494075C1B}" destId="{A36AA77A-6246-4037-8501-56F39A64C436}" srcOrd="0" destOrd="0" parTransId="{C98DC3EC-1615-4B53-B8C0-7B0C1F4A78CA}" sibTransId="{04EDABCD-8FA6-49C1-834C-FE72C5175AFB}"/>
    <dgm:cxn modelId="{DF893E2F-01C6-4DE4-B790-7224AB87E977}" type="presOf" srcId="{2723E74A-D624-4398-A5C4-46E9B2BB4875}" destId="{6AF361B9-CC65-4941-90B0-774C088D16CA}" srcOrd="0" destOrd="0" presId="urn:microsoft.com/office/officeart/2005/8/layout/chevron1"/>
    <dgm:cxn modelId="{EAA4F232-9145-48A4-A092-27B1C1F6F339}" srcId="{02438AC6-1ACC-4934-9AE5-B056A7DFAF07}" destId="{87756B45-E0DB-41B0-B27E-3664BDEB8563}" srcOrd="0" destOrd="0" parTransId="{C87C9D33-7976-4D10-8163-C335F06E3388}" sibTransId="{65A156AE-393D-4FE4-AACA-8DE1B50822A2}"/>
    <dgm:cxn modelId="{60DFFC32-C7DC-4CF9-84C1-C8BF3572627C}" srcId="{2A40F01E-597D-4631-9778-852BD8517E8C}" destId="{02438AC6-1ACC-4934-9AE5-B056A7DFAF07}" srcOrd="3" destOrd="0" parTransId="{86B5E5F0-3584-492F-AC72-9BF6E4F8D73D}" sibTransId="{9124880A-9FE6-4616-BEF8-1F7684B51E60}"/>
    <dgm:cxn modelId="{A1DE9E36-E63D-4B75-B228-D1463D97389F}" srcId="{2A40F01E-597D-4631-9778-852BD8517E8C}" destId="{85B0A7A3-27E6-4AD4-8D06-047DBF83E312}" srcOrd="1" destOrd="0" parTransId="{51FC5FB5-297C-43A3-BA76-5B2CF927E7CC}" sibTransId="{F8BA942E-9918-424E-A250-6943A31FEBA6}"/>
    <dgm:cxn modelId="{A614D176-D13D-4F12-8F85-4FAB89048916}" srcId="{2A40F01E-597D-4631-9778-852BD8517E8C}" destId="{12BC5F5C-2ABD-4591-8A80-D88AF9074DDE}" srcOrd="4" destOrd="0" parTransId="{2A24C1D6-9BDE-4368-80D9-B7044F5977F1}" sibTransId="{9991A128-9BA0-4450-B083-37130ADFBA7E}"/>
    <dgm:cxn modelId="{067FA077-A90E-49C9-AEEA-D664C50C91FA}" type="presOf" srcId="{61F89C0D-B203-4E06-B2DE-018494075C1B}" destId="{0B6E43F0-FF68-493B-A94C-68070B46A7BD}" srcOrd="0" destOrd="0" presId="urn:microsoft.com/office/officeart/2005/8/layout/chevron1"/>
    <dgm:cxn modelId="{F839E479-8798-45DD-A1FD-0684909C3384}" type="presOf" srcId="{2A40F01E-597D-4631-9778-852BD8517E8C}" destId="{8E189FD4-6CDE-4799-9C49-178072BCF83D}" srcOrd="0" destOrd="0" presId="urn:microsoft.com/office/officeart/2005/8/layout/chevron1"/>
    <dgm:cxn modelId="{EC0CF897-4A52-41CA-8DFB-7DE26C511B49}" srcId="{2723E74A-D624-4398-A5C4-46E9B2BB4875}" destId="{E5F05A40-3906-4A65-83E0-1634F67063C3}" srcOrd="0" destOrd="0" parTransId="{4EDEEAAE-790D-4BB3-8135-C992FC8A5613}" sibTransId="{57C6FA67-630E-48F0-AE60-BAB29F24D3DF}"/>
    <dgm:cxn modelId="{718272A5-B6A7-434B-AC4A-CB4C80929FF4}" type="presOf" srcId="{C619B976-14A5-46B1-A3B4-AA5AAA614E7C}" destId="{ED114BAE-A394-41BE-87E3-CC5CB6E69709}" srcOrd="0" destOrd="0" presId="urn:microsoft.com/office/officeart/2005/8/layout/chevron1"/>
    <dgm:cxn modelId="{70D479B1-518F-4F4F-B4EC-F3FB11785539}" srcId="{2A40F01E-597D-4631-9778-852BD8517E8C}" destId="{2723E74A-D624-4398-A5C4-46E9B2BB4875}" srcOrd="2" destOrd="0" parTransId="{AB034B99-4359-4132-A846-F19FC0309754}" sibTransId="{29C3BCA8-2574-49FE-ABEC-D3CC05756EF5}"/>
    <dgm:cxn modelId="{7DCC84E1-88BD-4428-8FF2-DEBDAAFFEEF1}" type="presOf" srcId="{70232893-0CF9-40C2-831A-C5823B4DB670}" destId="{DD851B19-F23E-46B2-A967-4F7A501C7DE5}" srcOrd="0" destOrd="0" presId="urn:microsoft.com/office/officeart/2005/8/layout/chevron1"/>
    <dgm:cxn modelId="{6019E1E3-CD2D-4DE7-99D3-D5E60617E0C2}" type="presOf" srcId="{A36AA77A-6246-4037-8501-56F39A64C436}" destId="{76E9201C-B2FB-453C-BF23-9FB095F59ACE}" srcOrd="0" destOrd="0" presId="urn:microsoft.com/office/officeart/2005/8/layout/chevron1"/>
    <dgm:cxn modelId="{F36737E7-9E54-496B-96F5-D15B3D4164CB}" type="presOf" srcId="{85B0A7A3-27E6-4AD4-8D06-047DBF83E312}" destId="{152A9562-7A92-4542-B383-6542319C0D48}" srcOrd="0" destOrd="0" presId="urn:microsoft.com/office/officeart/2005/8/layout/chevron1"/>
    <dgm:cxn modelId="{99C982EC-0BCC-4DED-BC7E-111F8861ED9C}" type="presOf" srcId="{02438AC6-1ACC-4934-9AE5-B056A7DFAF07}" destId="{B4509EA5-450E-496A-8A32-A98BB1BDF981}" srcOrd="0" destOrd="0" presId="urn:microsoft.com/office/officeart/2005/8/layout/chevron1"/>
    <dgm:cxn modelId="{A2883EFF-F525-4CE8-A7A1-2FF695FD8C89}" srcId="{85B0A7A3-27E6-4AD4-8D06-047DBF83E312}" destId="{70232893-0CF9-40C2-831A-C5823B4DB670}" srcOrd="0" destOrd="0" parTransId="{7ADEB80F-522E-46B6-A458-B99E454C5D99}" sibTransId="{F9A24BF6-5698-43FE-8CB7-56CC9EB5D39F}"/>
    <dgm:cxn modelId="{7F798695-BB62-49FF-8300-EF3826CCDA33}" type="presParOf" srcId="{8E189FD4-6CDE-4799-9C49-178072BCF83D}" destId="{AB5CBE60-B87D-4C87-AF61-D7F2ED18DA23}" srcOrd="0" destOrd="0" presId="urn:microsoft.com/office/officeart/2005/8/layout/chevron1"/>
    <dgm:cxn modelId="{CF325511-4AD7-4AAD-86A0-42AE968A7FB8}" type="presParOf" srcId="{AB5CBE60-B87D-4C87-AF61-D7F2ED18DA23}" destId="{0B6E43F0-FF68-493B-A94C-68070B46A7BD}" srcOrd="0" destOrd="0" presId="urn:microsoft.com/office/officeart/2005/8/layout/chevron1"/>
    <dgm:cxn modelId="{EB1262BE-C397-4EF5-8303-80B4CDBDE4B1}" type="presParOf" srcId="{AB5CBE60-B87D-4C87-AF61-D7F2ED18DA23}" destId="{76E9201C-B2FB-453C-BF23-9FB095F59ACE}" srcOrd="1" destOrd="0" presId="urn:microsoft.com/office/officeart/2005/8/layout/chevron1"/>
    <dgm:cxn modelId="{E46FBCF8-1C13-44EC-866B-3CC9DAF3E2CA}" type="presParOf" srcId="{8E189FD4-6CDE-4799-9C49-178072BCF83D}" destId="{A4A71386-3BAC-4D58-9D1E-867F9EB53B29}" srcOrd="1" destOrd="0" presId="urn:microsoft.com/office/officeart/2005/8/layout/chevron1"/>
    <dgm:cxn modelId="{22C46372-AB9E-4EFF-B02A-8574915BFBA2}" type="presParOf" srcId="{8E189FD4-6CDE-4799-9C49-178072BCF83D}" destId="{675063F2-E031-4CE5-AE0F-094A311A08DC}" srcOrd="2" destOrd="0" presId="urn:microsoft.com/office/officeart/2005/8/layout/chevron1"/>
    <dgm:cxn modelId="{D5EC2274-7311-4891-8C9B-3883ED53C8C1}" type="presParOf" srcId="{675063F2-E031-4CE5-AE0F-094A311A08DC}" destId="{152A9562-7A92-4542-B383-6542319C0D48}" srcOrd="0" destOrd="0" presId="urn:microsoft.com/office/officeart/2005/8/layout/chevron1"/>
    <dgm:cxn modelId="{34366CDB-8F3B-4ADC-91FE-48491A785BE9}" type="presParOf" srcId="{675063F2-E031-4CE5-AE0F-094A311A08DC}" destId="{DD851B19-F23E-46B2-A967-4F7A501C7DE5}" srcOrd="1" destOrd="0" presId="urn:microsoft.com/office/officeart/2005/8/layout/chevron1"/>
    <dgm:cxn modelId="{BF1FF1B8-2B6C-478F-A5B4-6F2674D9F0FC}" type="presParOf" srcId="{8E189FD4-6CDE-4799-9C49-178072BCF83D}" destId="{B93EC400-1782-4137-BED9-4FF3D35D9877}" srcOrd="3" destOrd="0" presId="urn:microsoft.com/office/officeart/2005/8/layout/chevron1"/>
    <dgm:cxn modelId="{C0BC1E2A-74FE-498F-ACD2-138AE63D73D5}" type="presParOf" srcId="{8E189FD4-6CDE-4799-9C49-178072BCF83D}" destId="{A08ABAE4-38D1-45A9-A10F-B63DC0D365A1}" srcOrd="4" destOrd="0" presId="urn:microsoft.com/office/officeart/2005/8/layout/chevron1"/>
    <dgm:cxn modelId="{0026637B-00C2-4697-81F9-9D4D0127E7F4}" type="presParOf" srcId="{A08ABAE4-38D1-45A9-A10F-B63DC0D365A1}" destId="{6AF361B9-CC65-4941-90B0-774C088D16CA}" srcOrd="0" destOrd="0" presId="urn:microsoft.com/office/officeart/2005/8/layout/chevron1"/>
    <dgm:cxn modelId="{76A3B3BB-3E49-41A1-BF5A-FE03D9B4E723}" type="presParOf" srcId="{A08ABAE4-38D1-45A9-A10F-B63DC0D365A1}" destId="{42240359-BDBA-4AE0-8F87-E16C86C7C907}" srcOrd="1" destOrd="0" presId="urn:microsoft.com/office/officeart/2005/8/layout/chevron1"/>
    <dgm:cxn modelId="{DD2530BE-3A66-41DA-969A-82AE245F258F}" type="presParOf" srcId="{8E189FD4-6CDE-4799-9C49-178072BCF83D}" destId="{66E9C88F-F863-44B1-96CE-26BA94391A9E}" srcOrd="5" destOrd="0" presId="urn:microsoft.com/office/officeart/2005/8/layout/chevron1"/>
    <dgm:cxn modelId="{4897C623-B1C6-4ABB-9DA0-A6213D78014F}" type="presParOf" srcId="{8E189FD4-6CDE-4799-9C49-178072BCF83D}" destId="{E171C9F7-2486-4013-9DB2-EFE250D4B8ED}" srcOrd="6" destOrd="0" presId="urn:microsoft.com/office/officeart/2005/8/layout/chevron1"/>
    <dgm:cxn modelId="{5DB03927-7A6A-47CD-9866-7524B40210E4}" type="presParOf" srcId="{E171C9F7-2486-4013-9DB2-EFE250D4B8ED}" destId="{B4509EA5-450E-496A-8A32-A98BB1BDF981}" srcOrd="0" destOrd="0" presId="urn:microsoft.com/office/officeart/2005/8/layout/chevron1"/>
    <dgm:cxn modelId="{0A5B87CE-F6C6-4756-949C-88B2EF3059C1}" type="presParOf" srcId="{E171C9F7-2486-4013-9DB2-EFE250D4B8ED}" destId="{145AE69C-C021-4F30-8501-CB490DB812AE}" srcOrd="1" destOrd="0" presId="urn:microsoft.com/office/officeart/2005/8/layout/chevron1"/>
    <dgm:cxn modelId="{AFB3FC14-C703-42D8-83A6-C6A9AAB43C6A}" type="presParOf" srcId="{8E189FD4-6CDE-4799-9C49-178072BCF83D}" destId="{FA7864A3-4624-4E45-9221-545565AE5924}" srcOrd="7" destOrd="0" presId="urn:microsoft.com/office/officeart/2005/8/layout/chevron1"/>
    <dgm:cxn modelId="{9075762C-753A-49A5-9816-6DBF40522099}" type="presParOf" srcId="{8E189FD4-6CDE-4799-9C49-178072BCF83D}" destId="{DA4A905B-3A57-4BDA-911F-7D27CEAD801E}" srcOrd="8" destOrd="0" presId="urn:microsoft.com/office/officeart/2005/8/layout/chevron1"/>
    <dgm:cxn modelId="{DCC7EB4B-593D-41B9-8220-6E0E7DF390E7}" type="presParOf" srcId="{DA4A905B-3A57-4BDA-911F-7D27CEAD801E}" destId="{3A1969C1-64CA-488B-A74E-501BC399C6FD}" srcOrd="0" destOrd="0" presId="urn:microsoft.com/office/officeart/2005/8/layout/chevron1"/>
    <dgm:cxn modelId="{6E01475E-29D0-47EA-976E-D35B2F13E9B8}" type="presParOf" srcId="{DA4A905B-3A57-4BDA-911F-7D27CEAD801E}" destId="{ED114BAE-A394-41BE-87E3-CC5CB6E69709}"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53FE5-54F9-41FE-8229-900C343A7F0F}">
      <dsp:nvSpPr>
        <dsp:cNvPr id="0" name=""/>
        <dsp:cNvSpPr/>
      </dsp:nvSpPr>
      <dsp:spPr>
        <a:xfrm>
          <a:off x="4853" y="996464"/>
          <a:ext cx="1860572" cy="7016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Permanent Management / Classified Positions</a:t>
          </a:r>
        </a:p>
      </dsp:txBody>
      <dsp:txXfrm>
        <a:off x="4853" y="996464"/>
        <a:ext cx="1860572" cy="701600"/>
      </dsp:txXfrm>
    </dsp:sp>
    <dsp:sp modelId="{A9417B94-418E-410D-8B94-C411C541BCFD}">
      <dsp:nvSpPr>
        <dsp:cNvPr id="0" name=""/>
        <dsp:cNvSpPr/>
      </dsp:nvSpPr>
      <dsp:spPr>
        <a:xfrm>
          <a:off x="4853" y="1698065"/>
          <a:ext cx="1860572" cy="156541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Admin Structure Review prioritizes and recommends to President.</a:t>
          </a:r>
        </a:p>
      </dsp:txBody>
      <dsp:txXfrm>
        <a:off x="4853" y="1698065"/>
        <a:ext cx="1860572" cy="1565411"/>
      </dsp:txXfrm>
    </dsp:sp>
    <dsp:sp modelId="{2C1C8B70-DCFD-4176-958B-7453F7E0A171}">
      <dsp:nvSpPr>
        <dsp:cNvPr id="0" name=""/>
        <dsp:cNvSpPr/>
      </dsp:nvSpPr>
      <dsp:spPr>
        <a:xfrm>
          <a:off x="2125906" y="996464"/>
          <a:ext cx="1860572" cy="7016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Permanent Faculty Positions</a:t>
          </a:r>
        </a:p>
      </dsp:txBody>
      <dsp:txXfrm>
        <a:off x="2125906" y="996464"/>
        <a:ext cx="1860572" cy="701600"/>
      </dsp:txXfrm>
    </dsp:sp>
    <dsp:sp modelId="{841E4826-2FA4-47D4-B20E-57B054B1E174}">
      <dsp:nvSpPr>
        <dsp:cNvPr id="0" name=""/>
        <dsp:cNvSpPr/>
      </dsp:nvSpPr>
      <dsp:spPr>
        <a:xfrm>
          <a:off x="2125906" y="1698065"/>
          <a:ext cx="1860572" cy="156541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Faculty Chairs and Directors Council prioritizes and recommends to President.</a:t>
          </a:r>
        </a:p>
      </dsp:txBody>
      <dsp:txXfrm>
        <a:off x="2125906" y="1698065"/>
        <a:ext cx="1860572" cy="1565411"/>
      </dsp:txXfrm>
    </dsp:sp>
    <dsp:sp modelId="{735AA70B-1EF9-478F-8A72-3B68290BE1BA}">
      <dsp:nvSpPr>
        <dsp:cNvPr id="0" name=""/>
        <dsp:cNvSpPr/>
      </dsp:nvSpPr>
      <dsp:spPr>
        <a:xfrm>
          <a:off x="4246960" y="996464"/>
          <a:ext cx="1860572" cy="7016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M&amp;O Projects</a:t>
          </a:r>
        </a:p>
      </dsp:txBody>
      <dsp:txXfrm>
        <a:off x="4246960" y="996464"/>
        <a:ext cx="1860572" cy="701600"/>
      </dsp:txXfrm>
    </dsp:sp>
    <dsp:sp modelId="{5EC0CDFD-B93F-47AB-95D6-4E2054F78D8A}">
      <dsp:nvSpPr>
        <dsp:cNvPr id="0" name=""/>
        <dsp:cNvSpPr/>
      </dsp:nvSpPr>
      <dsp:spPr>
        <a:xfrm>
          <a:off x="4246960" y="1698065"/>
          <a:ext cx="1860572" cy="156541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Facilities and Sustainability Committee prioritizes and recommends to President.</a:t>
          </a:r>
        </a:p>
      </dsp:txBody>
      <dsp:txXfrm>
        <a:off x="4246960" y="1698065"/>
        <a:ext cx="1860572" cy="1565411"/>
      </dsp:txXfrm>
    </dsp:sp>
    <dsp:sp modelId="{5FFAE2BE-7949-4792-83FB-81D44BB97AD7}">
      <dsp:nvSpPr>
        <dsp:cNvPr id="0" name=""/>
        <dsp:cNvSpPr/>
      </dsp:nvSpPr>
      <dsp:spPr>
        <a:xfrm>
          <a:off x="6368013" y="996464"/>
          <a:ext cx="1860572" cy="7016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IT Projects</a:t>
          </a:r>
        </a:p>
      </dsp:txBody>
      <dsp:txXfrm>
        <a:off x="6368013" y="996464"/>
        <a:ext cx="1860572" cy="701600"/>
      </dsp:txXfrm>
    </dsp:sp>
    <dsp:sp modelId="{C1AB4B28-DB45-4B07-8B50-91FCF70EFB8C}">
      <dsp:nvSpPr>
        <dsp:cNvPr id="0" name=""/>
        <dsp:cNvSpPr/>
      </dsp:nvSpPr>
      <dsp:spPr>
        <a:xfrm>
          <a:off x="6368013" y="1698065"/>
          <a:ext cx="1860572" cy="156541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b="0" i="0" kern="1200" dirty="0"/>
            <a:t>Technology Committee</a:t>
          </a:r>
          <a:r>
            <a:rPr lang="en-US" sz="1400" b="0" kern="1200" dirty="0"/>
            <a:t>(pending approval) / TECH Committee prioritizes and recommends to President.</a:t>
          </a:r>
        </a:p>
      </dsp:txBody>
      <dsp:txXfrm>
        <a:off x="6368013" y="1698065"/>
        <a:ext cx="1860572" cy="1565411"/>
      </dsp:txXfrm>
    </dsp:sp>
    <dsp:sp modelId="{684AF0F2-376D-464F-B0DB-38252B602CA9}">
      <dsp:nvSpPr>
        <dsp:cNvPr id="0" name=""/>
        <dsp:cNvSpPr/>
      </dsp:nvSpPr>
      <dsp:spPr>
        <a:xfrm>
          <a:off x="8489066" y="996464"/>
          <a:ext cx="1860572" cy="70160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a:t>Professional Development</a:t>
          </a:r>
        </a:p>
      </dsp:txBody>
      <dsp:txXfrm>
        <a:off x="8489066" y="996464"/>
        <a:ext cx="1860572" cy="701600"/>
      </dsp:txXfrm>
    </dsp:sp>
    <dsp:sp modelId="{9978179C-C07E-4CAE-8B6A-87CFE1E21CD8}">
      <dsp:nvSpPr>
        <dsp:cNvPr id="0" name=""/>
        <dsp:cNvSpPr/>
      </dsp:nvSpPr>
      <dsp:spPr>
        <a:xfrm>
          <a:off x="8489066" y="1698065"/>
          <a:ext cx="1860572" cy="1565411"/>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t>Professional Development Committee prioritizes and recommends to President.</a:t>
          </a:r>
        </a:p>
      </dsp:txBody>
      <dsp:txXfrm>
        <a:off x="8489066" y="1698065"/>
        <a:ext cx="1860572" cy="15654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6E43F0-FF68-493B-A94C-68070B46A7BD}">
      <dsp:nvSpPr>
        <dsp:cNvPr id="0" name=""/>
        <dsp:cNvSpPr/>
      </dsp:nvSpPr>
      <dsp:spPr>
        <a:xfrm>
          <a:off x="3111" y="683243"/>
          <a:ext cx="2275421" cy="81000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a:t>Budget Managers</a:t>
          </a:r>
        </a:p>
      </dsp:txBody>
      <dsp:txXfrm>
        <a:off x="408111" y="683243"/>
        <a:ext cx="1465421" cy="810000"/>
      </dsp:txXfrm>
    </dsp:sp>
    <dsp:sp modelId="{76E9201C-B2FB-453C-BF23-9FB095F59ACE}">
      <dsp:nvSpPr>
        <dsp:cNvPr id="0" name=""/>
        <dsp:cNvSpPr/>
      </dsp:nvSpPr>
      <dsp:spPr>
        <a:xfrm>
          <a:off x="0" y="1564088"/>
          <a:ext cx="1820337" cy="1483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Complete and submit budget request forms to PRC</a:t>
          </a:r>
        </a:p>
      </dsp:txBody>
      <dsp:txXfrm>
        <a:off x="0" y="1564088"/>
        <a:ext cx="1820337" cy="1483154"/>
      </dsp:txXfrm>
    </dsp:sp>
    <dsp:sp modelId="{152A9562-7A92-4542-B383-6542319C0D48}">
      <dsp:nvSpPr>
        <dsp:cNvPr id="0" name=""/>
        <dsp:cNvSpPr/>
      </dsp:nvSpPr>
      <dsp:spPr>
        <a:xfrm>
          <a:off x="2062533" y="683243"/>
          <a:ext cx="2275421" cy="81000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PRC</a:t>
          </a:r>
        </a:p>
      </dsp:txBody>
      <dsp:txXfrm>
        <a:off x="2467533" y="683243"/>
        <a:ext cx="1465421" cy="810000"/>
      </dsp:txXfrm>
    </dsp:sp>
    <dsp:sp modelId="{DD851B19-F23E-46B2-A967-4F7A501C7DE5}">
      <dsp:nvSpPr>
        <dsp:cNvPr id="0" name=""/>
        <dsp:cNvSpPr/>
      </dsp:nvSpPr>
      <dsp:spPr>
        <a:xfrm>
          <a:off x="2080190" y="1573610"/>
          <a:ext cx="1820337" cy="1483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Collects the budget request form submittals and forwards to BC Budget Office</a:t>
          </a:r>
        </a:p>
      </dsp:txBody>
      <dsp:txXfrm>
        <a:off x="2080190" y="1573610"/>
        <a:ext cx="1820337" cy="1483154"/>
      </dsp:txXfrm>
    </dsp:sp>
    <dsp:sp modelId="{6AF361B9-CC65-4941-90B0-774C088D16CA}">
      <dsp:nvSpPr>
        <dsp:cNvPr id="0" name=""/>
        <dsp:cNvSpPr/>
      </dsp:nvSpPr>
      <dsp:spPr>
        <a:xfrm>
          <a:off x="4121955" y="683243"/>
          <a:ext cx="2275421" cy="81000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a:t>BC Budget Office</a:t>
          </a:r>
        </a:p>
      </dsp:txBody>
      <dsp:txXfrm>
        <a:off x="4526955" y="683243"/>
        <a:ext cx="1465421" cy="810000"/>
      </dsp:txXfrm>
    </dsp:sp>
    <dsp:sp modelId="{42240359-BDBA-4AE0-8F87-E16C86C7C907}">
      <dsp:nvSpPr>
        <dsp:cNvPr id="0" name=""/>
        <dsp:cNvSpPr/>
      </dsp:nvSpPr>
      <dsp:spPr>
        <a:xfrm>
          <a:off x="4088551" y="1573610"/>
          <a:ext cx="1820337" cy="1483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Reviews and consolidates for Executive review</a:t>
          </a:r>
        </a:p>
      </dsp:txBody>
      <dsp:txXfrm>
        <a:off x="4088551" y="1573610"/>
        <a:ext cx="1820337" cy="1483154"/>
      </dsp:txXfrm>
    </dsp:sp>
    <dsp:sp modelId="{B4509EA5-450E-496A-8A32-A98BB1BDF981}">
      <dsp:nvSpPr>
        <dsp:cNvPr id="0" name=""/>
        <dsp:cNvSpPr/>
      </dsp:nvSpPr>
      <dsp:spPr>
        <a:xfrm>
          <a:off x="6181376" y="693303"/>
          <a:ext cx="2275421" cy="81000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Executive’s</a:t>
          </a:r>
        </a:p>
      </dsp:txBody>
      <dsp:txXfrm>
        <a:off x="6586376" y="693303"/>
        <a:ext cx="1465421" cy="810000"/>
      </dsp:txXfrm>
    </dsp:sp>
    <dsp:sp modelId="{145AE69C-C021-4F30-8501-CB490DB812AE}">
      <dsp:nvSpPr>
        <dsp:cNvPr id="0" name=""/>
        <dsp:cNvSpPr/>
      </dsp:nvSpPr>
      <dsp:spPr>
        <a:xfrm>
          <a:off x="6220004" y="1598067"/>
          <a:ext cx="1820337" cy="1483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t>Respective Executive reviews the files</a:t>
          </a:r>
        </a:p>
      </dsp:txBody>
      <dsp:txXfrm>
        <a:off x="6220004" y="1598067"/>
        <a:ext cx="1820337" cy="1483154"/>
      </dsp:txXfrm>
    </dsp:sp>
    <dsp:sp modelId="{3A1969C1-64CA-488B-A74E-501BC399C6FD}">
      <dsp:nvSpPr>
        <dsp:cNvPr id="0" name=""/>
        <dsp:cNvSpPr/>
      </dsp:nvSpPr>
      <dsp:spPr>
        <a:xfrm>
          <a:off x="8240798" y="683243"/>
          <a:ext cx="2275421" cy="810000"/>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VP of FAS review</a:t>
          </a:r>
        </a:p>
      </dsp:txBody>
      <dsp:txXfrm>
        <a:off x="8645798" y="683243"/>
        <a:ext cx="1465421" cy="810000"/>
      </dsp:txXfrm>
    </dsp:sp>
    <dsp:sp modelId="{ED114BAE-A394-41BE-87E3-CC5CB6E69709}">
      <dsp:nvSpPr>
        <dsp:cNvPr id="0" name=""/>
        <dsp:cNvSpPr/>
      </dsp:nvSpPr>
      <dsp:spPr>
        <a:xfrm>
          <a:off x="8240798" y="1594493"/>
          <a:ext cx="1820337" cy="1483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en-US" sz="1500" kern="1200" dirty="0"/>
            <a:t>Budget Office consolidates all budget files for VP of FAS review and final recommendations, as needed.</a:t>
          </a:r>
        </a:p>
      </dsp:txBody>
      <dsp:txXfrm>
        <a:off x="8240798" y="1594493"/>
        <a:ext cx="1820337" cy="1483154"/>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B19285D-FDB9-4DF7-A671-9374939F0EE9}" type="datetimeFigureOut">
              <a:rPr lang="en-US" smtClean="0"/>
              <a:t>10/12/2026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8152B5F-D3EC-471E-82A8-977C8B74227C}" type="slidenum">
              <a:rPr lang="en-US" smtClean="0"/>
              <a:t>‹#›</a:t>
            </a:fld>
            <a:endParaRPr lang="en-US"/>
          </a:p>
        </p:txBody>
      </p:sp>
    </p:spTree>
    <p:extLst>
      <p:ext uri="{BB962C8B-B14F-4D97-AF65-F5344CB8AC3E}">
        <p14:creationId xmlns:p14="http://schemas.microsoft.com/office/powerpoint/2010/main" val="863982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B5F-D3EC-471E-82A8-977C8B74227C}" type="slidenum">
              <a:rPr lang="en-US" smtClean="0"/>
              <a:t>8</a:t>
            </a:fld>
            <a:endParaRPr lang="en-US"/>
          </a:p>
        </p:txBody>
      </p:sp>
    </p:spTree>
    <p:extLst>
      <p:ext uri="{BB962C8B-B14F-4D97-AF65-F5344CB8AC3E}">
        <p14:creationId xmlns:p14="http://schemas.microsoft.com/office/powerpoint/2010/main" val="40916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software includes renewals</a:t>
            </a:r>
          </a:p>
        </p:txBody>
      </p:sp>
      <p:sp>
        <p:nvSpPr>
          <p:cNvPr id="4" name="Slide Number Placeholder 3"/>
          <p:cNvSpPr>
            <a:spLocks noGrp="1"/>
          </p:cNvSpPr>
          <p:nvPr>
            <p:ph type="sldNum" sz="quarter" idx="5"/>
          </p:nvPr>
        </p:nvSpPr>
        <p:spPr/>
        <p:txBody>
          <a:bodyPr/>
          <a:lstStyle/>
          <a:p>
            <a:fld id="{88152B5F-D3EC-471E-82A8-977C8B74227C}" type="slidenum">
              <a:rPr lang="en-US" smtClean="0"/>
              <a:t>9</a:t>
            </a:fld>
            <a:endParaRPr lang="en-US"/>
          </a:p>
        </p:txBody>
      </p:sp>
    </p:spTree>
    <p:extLst>
      <p:ext uri="{BB962C8B-B14F-4D97-AF65-F5344CB8AC3E}">
        <p14:creationId xmlns:p14="http://schemas.microsoft.com/office/powerpoint/2010/main" val="1069953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94549-7730-547B-D428-CD7A608FD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4179B-BFBA-5A25-AAB7-9DD74FBB6B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7C4E6-DAF7-492B-2F16-58B76A6F1120}"/>
              </a:ext>
            </a:extLst>
          </p:cNvPr>
          <p:cNvSpPr>
            <a:spLocks noGrp="1"/>
          </p:cNvSpPr>
          <p:nvPr>
            <p:ph type="body" idx="1"/>
          </p:nvPr>
        </p:nvSpPr>
        <p:spPr/>
        <p:txBody>
          <a:bodyPr/>
          <a:lstStyle/>
          <a:p>
            <a:r>
              <a:rPr lang="en-US" dirty="0"/>
              <a:t>Emphasize software includes renewals</a:t>
            </a:r>
          </a:p>
        </p:txBody>
      </p:sp>
      <p:sp>
        <p:nvSpPr>
          <p:cNvPr id="4" name="Slide Number Placeholder 3">
            <a:extLst>
              <a:ext uri="{FF2B5EF4-FFF2-40B4-BE49-F238E27FC236}">
                <a16:creationId xmlns:a16="http://schemas.microsoft.com/office/drawing/2014/main" id="{5F7FF43B-5782-4A59-93F0-EF746592633A}"/>
              </a:ext>
            </a:extLst>
          </p:cNvPr>
          <p:cNvSpPr>
            <a:spLocks noGrp="1"/>
          </p:cNvSpPr>
          <p:nvPr>
            <p:ph type="sldNum" sz="quarter" idx="5"/>
          </p:nvPr>
        </p:nvSpPr>
        <p:spPr/>
        <p:txBody>
          <a:bodyPr/>
          <a:lstStyle/>
          <a:p>
            <a:fld id="{88152B5F-D3EC-471E-82A8-977C8B74227C}" type="slidenum">
              <a:rPr lang="en-US" smtClean="0"/>
              <a:t>11</a:t>
            </a:fld>
            <a:endParaRPr lang="en-US"/>
          </a:p>
        </p:txBody>
      </p:sp>
    </p:spTree>
    <p:extLst>
      <p:ext uri="{BB962C8B-B14F-4D97-AF65-F5344CB8AC3E}">
        <p14:creationId xmlns:p14="http://schemas.microsoft.com/office/powerpoint/2010/main" val="2713374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10/12/2026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6441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10/12/2026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25645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10/12/2026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44940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10/12/2026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93514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10/12/2026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02829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10/12/2026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7058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10/12/2026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31108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10/12/2026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31987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10/12/2026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9200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10/12/2026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10453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10/12/2026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1529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10/12/2026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776843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0" r:id="rId6"/>
    <p:sldLayoutId id="2147483736" r:id="rId7"/>
    <p:sldLayoutId id="2147483737" r:id="rId8"/>
    <p:sldLayoutId id="2147483738" r:id="rId9"/>
    <p:sldLayoutId id="2147483739" r:id="rId10"/>
    <p:sldLayoutId id="2147483741" r:id="rId11"/>
  </p:sldLayoutIdLst>
  <p:hf sldNum="0" hdr="0" ftr="0" dt="0"/>
  <p:txStyles>
    <p:titleStyle>
      <a:lvl1pPr algn="l" defTabSz="914400" rtl="0" eaLnBrk="1" latinLnBrk="0" hangingPunct="1">
        <a:lnSpc>
          <a:spcPct val="90000"/>
        </a:lnSpc>
        <a:spcBef>
          <a:spcPct val="0"/>
        </a:spcBef>
        <a:buNone/>
        <a:defRPr sz="42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2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2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akersfieldcollege.edu/_resources/assets/documents/administration/2026-2027_bc_budget_calendar_as_of_09-04-2026.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microsoft.com/office/2018/10/relationships/comments" Target="../comments/modernComment_107_C8C725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106_C8E6C16F.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file:///\\bc-fs001v\FASShare\BUDGET%20DEVELOPMENT\2027-2028%20Budget%20Development\1%20GU001%20Program%20Review%20Operating%20Budget\FY28%20Program%20Review%20Budget%20Request%20Templates\Reviewed\FY28%20Program%20Review%20Budget%20Request_23B%20LICON.xlsx"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03_7C989C8F.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08_30D21BB.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akersfieldcollege.edu/about/administration/finance-and-administrative-services/budget.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cccco.edu/About-Us/Chancellors-Office/Divisions/College-Finance-and-Facilities-Planning/Fiscal-Standards-and-Accountability-Unit/Fifty-Percent-L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949C633-47F7-4AFF-E5B9-C2195BFC1E2C}"/>
              </a:ext>
            </a:extLst>
          </p:cNvPr>
          <p:cNvSpPr>
            <a:spLocks noGrp="1"/>
          </p:cNvSpPr>
          <p:nvPr>
            <p:ph type="ctrTitle"/>
          </p:nvPr>
        </p:nvSpPr>
        <p:spPr>
          <a:xfrm>
            <a:off x="190482" y="640081"/>
            <a:ext cx="4247909" cy="2862699"/>
          </a:xfrm>
        </p:spPr>
        <p:txBody>
          <a:bodyPr>
            <a:normAutofit/>
          </a:bodyPr>
          <a:lstStyle/>
          <a:p>
            <a:r>
              <a:rPr lang="en-US" sz="4400" dirty="0">
                <a:solidFill>
                  <a:srgbClr val="FFFFFF"/>
                </a:solidFill>
                <a:ea typeface="Cambria" panose="02040503050406030204" pitchFamily="18" charset="0"/>
              </a:rPr>
              <a:t>Program Review </a:t>
            </a:r>
            <a:br>
              <a:rPr lang="en-US" sz="4400" dirty="0">
                <a:solidFill>
                  <a:srgbClr val="FFFFFF"/>
                </a:solidFill>
                <a:ea typeface="Cambria" panose="02040503050406030204" pitchFamily="18" charset="0"/>
              </a:rPr>
            </a:br>
            <a:r>
              <a:rPr lang="en-US" sz="4400" dirty="0">
                <a:solidFill>
                  <a:srgbClr val="FFFFFF"/>
                </a:solidFill>
                <a:ea typeface="Cambria" panose="02040503050406030204" pitchFamily="18" charset="0"/>
              </a:rPr>
              <a:t>Budget Request</a:t>
            </a:r>
          </a:p>
        </p:txBody>
      </p:sp>
      <p:sp>
        <p:nvSpPr>
          <p:cNvPr id="3" name="Subtitle 2">
            <a:extLst>
              <a:ext uri="{FF2B5EF4-FFF2-40B4-BE49-F238E27FC236}">
                <a16:creationId xmlns:a16="http://schemas.microsoft.com/office/drawing/2014/main" id="{2B8B5ED2-7793-8BD5-5EC5-46831BB08CEC}"/>
              </a:ext>
            </a:extLst>
          </p:cNvPr>
          <p:cNvSpPr>
            <a:spLocks noGrp="1"/>
          </p:cNvSpPr>
          <p:nvPr>
            <p:ph type="subTitle" idx="1"/>
          </p:nvPr>
        </p:nvSpPr>
        <p:spPr>
          <a:xfrm>
            <a:off x="435869" y="3824516"/>
            <a:ext cx="3659246" cy="2393403"/>
          </a:xfrm>
        </p:spPr>
        <p:txBody>
          <a:bodyPr>
            <a:normAutofit/>
          </a:bodyPr>
          <a:lstStyle/>
          <a:p>
            <a:r>
              <a:rPr lang="en-US" sz="1500" dirty="0">
                <a:solidFill>
                  <a:srgbClr val="FFFFFF"/>
                </a:solidFill>
                <a:latin typeface="+mj-lt"/>
                <a:ea typeface="Cambria" panose="02040503050406030204" pitchFamily="18" charset="0"/>
              </a:rPr>
              <a:t>Budget Managers Training</a:t>
            </a:r>
          </a:p>
          <a:p>
            <a:endParaRPr lang="en-US" sz="1500" dirty="0">
              <a:solidFill>
                <a:srgbClr val="FFFFFF"/>
              </a:solidFill>
              <a:latin typeface="+mj-lt"/>
              <a:ea typeface="Cambria" panose="02040503050406030204" pitchFamily="18" charset="0"/>
            </a:endParaRPr>
          </a:p>
          <a:p>
            <a:r>
              <a:rPr lang="en-US" sz="1500" dirty="0">
                <a:solidFill>
                  <a:srgbClr val="FFFFFF"/>
                </a:solidFill>
                <a:latin typeface="+mj-lt"/>
                <a:ea typeface="Cambria" panose="02040503050406030204" pitchFamily="18" charset="0"/>
              </a:rPr>
              <a:t>Fall 2026</a:t>
            </a:r>
          </a:p>
        </p:txBody>
      </p:sp>
      <p:cxnSp>
        <p:nvCxnSpPr>
          <p:cNvPr id="21" name="Straight Connector 20">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05766A7-8675-25B3-3327-C64619CDD119}"/>
              </a:ext>
            </a:extLst>
          </p:cNvPr>
          <p:cNvPicPr>
            <a:picLocks noChangeAspect="1"/>
          </p:cNvPicPr>
          <p:nvPr/>
        </p:nvPicPr>
        <p:blipFill>
          <a:blip r:embed="rId2"/>
          <a:stretch/>
        </p:blipFill>
        <p:spPr>
          <a:xfrm>
            <a:off x="5282335" y="2464116"/>
            <a:ext cx="6275667" cy="1929768"/>
          </a:xfrm>
          <a:prstGeom prst="rect">
            <a:avLst/>
          </a:prstGeom>
        </p:spPr>
      </p:pic>
    </p:spTree>
    <p:extLst>
      <p:ext uri="{BB962C8B-B14F-4D97-AF65-F5344CB8AC3E}">
        <p14:creationId xmlns:p14="http://schemas.microsoft.com/office/powerpoint/2010/main" val="340948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5C63D-6274-B8A4-202E-5FE53C830E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FF712-5EBC-1E66-C84C-3B98930FFBBF}"/>
              </a:ext>
            </a:extLst>
          </p:cNvPr>
          <p:cNvSpPr>
            <a:spLocks noGrp="1"/>
          </p:cNvSpPr>
          <p:nvPr>
            <p:ph type="title"/>
          </p:nvPr>
        </p:nvSpPr>
        <p:spPr>
          <a:xfrm>
            <a:off x="1097280" y="950495"/>
            <a:ext cx="10058400" cy="786865"/>
          </a:xfrm>
        </p:spPr>
        <p:txBody>
          <a:bodyPr/>
          <a:lstStyle/>
          <a:p>
            <a:r>
              <a:rPr lang="en-US" dirty="0"/>
              <a:t>Annual Budget Cycle</a:t>
            </a:r>
          </a:p>
        </p:txBody>
      </p:sp>
      <p:sp>
        <p:nvSpPr>
          <p:cNvPr id="3" name="Content Placeholder 2">
            <a:extLst>
              <a:ext uri="{FF2B5EF4-FFF2-40B4-BE49-F238E27FC236}">
                <a16:creationId xmlns:a16="http://schemas.microsoft.com/office/drawing/2014/main" id="{DBC51E7B-9296-4A99-20E0-C3662EC9A886}"/>
              </a:ext>
            </a:extLst>
          </p:cNvPr>
          <p:cNvSpPr>
            <a:spLocks noGrp="1"/>
          </p:cNvSpPr>
          <p:nvPr>
            <p:ph idx="1"/>
          </p:nvPr>
        </p:nvSpPr>
        <p:spPr>
          <a:xfrm>
            <a:off x="1097280" y="2000371"/>
            <a:ext cx="10058400" cy="4357913"/>
          </a:xfrm>
        </p:spPr>
        <p:txBody>
          <a:bodyPr>
            <a:normAutofit fontScale="85000" lnSpcReduction="20000"/>
          </a:bodyPr>
          <a:lstStyle/>
          <a:p>
            <a:pPr marL="0" indent="0">
              <a:spcBef>
                <a:spcPts val="0"/>
              </a:spcBef>
              <a:spcAft>
                <a:spcPts val="600"/>
              </a:spcAft>
              <a:buClrTx/>
              <a:buNone/>
            </a:pPr>
            <a:r>
              <a:rPr lang="en-US" sz="2800" b="1" dirty="0">
                <a:solidFill>
                  <a:srgbClr val="C00000"/>
                </a:solidFill>
                <a:hlinkClick r:id="rId2"/>
              </a:rPr>
              <a:t>BC Master Budget-Fiscal Calendar July 2026-June 2027</a:t>
            </a:r>
            <a:br>
              <a:rPr lang="en-US" sz="2800" b="1" dirty="0">
                <a:solidFill>
                  <a:srgbClr val="FF0000"/>
                </a:solidFill>
              </a:rPr>
            </a:br>
            <a:r>
              <a:rPr lang="en-US" sz="600" b="1" dirty="0">
                <a:solidFill>
                  <a:srgbClr val="FF0000"/>
                </a:solidFill>
              </a:rPr>
              <a:t> </a:t>
            </a:r>
            <a:r>
              <a:rPr lang="en-US" sz="1200" b="1" dirty="0">
                <a:solidFill>
                  <a:srgbClr val="FF0000"/>
                </a:solidFill>
              </a:rPr>
              <a:t> </a:t>
            </a:r>
            <a:endParaRPr lang="en-US" sz="600" dirty="0">
              <a:solidFill>
                <a:srgbClr val="FF0000"/>
              </a:solidFill>
            </a:endParaRPr>
          </a:p>
          <a:p>
            <a:pPr>
              <a:spcBef>
                <a:spcPts val="0"/>
              </a:spcBef>
              <a:spcAft>
                <a:spcPts val="600"/>
              </a:spcAft>
              <a:buClr>
                <a:srgbClr val="C00000"/>
              </a:buClr>
              <a:buFont typeface="Wingdings" panose="05000000000000000000" pitchFamily="2" charset="2"/>
              <a:buChar char="§"/>
            </a:pPr>
            <a:r>
              <a:rPr lang="en-US" sz="2800" dirty="0"/>
              <a:t> Budget Development</a:t>
            </a:r>
          </a:p>
          <a:p>
            <a:pPr lvl="1">
              <a:spcBef>
                <a:spcPts val="0"/>
              </a:spcBef>
              <a:spcAft>
                <a:spcPts val="600"/>
              </a:spcAft>
              <a:buFont typeface="Wingdings" panose="05000000000000000000" pitchFamily="2" charset="2"/>
              <a:buChar char="§"/>
            </a:pPr>
            <a:r>
              <a:rPr lang="en-US" sz="2400" dirty="0"/>
              <a:t>GU001 Operating Budget</a:t>
            </a:r>
          </a:p>
          <a:p>
            <a:pPr lvl="2">
              <a:spcBef>
                <a:spcPts val="0"/>
              </a:spcBef>
              <a:spcAft>
                <a:spcPts val="600"/>
              </a:spcAft>
              <a:buFont typeface="Wingdings" panose="05000000000000000000" pitchFamily="2" charset="2"/>
              <a:buChar char="§"/>
            </a:pPr>
            <a:r>
              <a:rPr lang="en-US" sz="2100" dirty="0"/>
              <a:t>Reorganization – Advise by May 1</a:t>
            </a:r>
            <a:r>
              <a:rPr lang="en-US" sz="2100" baseline="30000" dirty="0"/>
              <a:t>st</a:t>
            </a:r>
            <a:r>
              <a:rPr lang="en-US" sz="2100" dirty="0"/>
              <a:t> for budget development upload</a:t>
            </a:r>
          </a:p>
          <a:p>
            <a:pPr lvl="2">
              <a:spcBef>
                <a:spcPts val="0"/>
              </a:spcBef>
              <a:spcAft>
                <a:spcPts val="600"/>
              </a:spcAft>
              <a:buFont typeface="Wingdings" panose="05000000000000000000" pitchFamily="2" charset="2"/>
              <a:buChar char="§"/>
            </a:pPr>
            <a:r>
              <a:rPr lang="en-US" sz="2100" dirty="0"/>
              <a:t>New Department Budget Requests – Please discuss through chain of command</a:t>
            </a:r>
          </a:p>
          <a:p>
            <a:pPr lvl="1">
              <a:spcBef>
                <a:spcPts val="0"/>
              </a:spcBef>
              <a:spcAft>
                <a:spcPts val="600"/>
              </a:spcAft>
              <a:buFont typeface="Wingdings" panose="05000000000000000000" pitchFamily="2" charset="2"/>
              <a:buChar char="§"/>
            </a:pPr>
            <a:r>
              <a:rPr lang="en-US" sz="2400" dirty="0"/>
              <a:t>Non-GU001 / Restricted Budgets- </a:t>
            </a:r>
          </a:p>
          <a:p>
            <a:pPr lvl="2">
              <a:spcBef>
                <a:spcPts val="0"/>
              </a:spcBef>
              <a:spcAft>
                <a:spcPts val="600"/>
              </a:spcAft>
              <a:buFont typeface="Wingdings" panose="05000000000000000000" pitchFamily="2" charset="2"/>
              <a:buChar char="§"/>
            </a:pPr>
            <a:r>
              <a:rPr lang="en-US" sz="2000"/>
              <a:t>Will be Sent out on 12/08/26</a:t>
            </a:r>
            <a:r>
              <a:rPr lang="en-US" sz="2000" dirty="0"/>
              <a:t>, due 1/25/2027</a:t>
            </a:r>
          </a:p>
          <a:p>
            <a:pPr lvl="1">
              <a:spcBef>
                <a:spcPts val="0"/>
              </a:spcBef>
              <a:spcAft>
                <a:spcPts val="600"/>
              </a:spcAft>
              <a:buFont typeface="Wingdings" panose="05000000000000000000" pitchFamily="2" charset="2"/>
              <a:buChar char="§"/>
            </a:pPr>
            <a:r>
              <a:rPr lang="en-US" sz="2400" dirty="0"/>
              <a:t>Permanent Labor Budget for All Funds</a:t>
            </a:r>
          </a:p>
          <a:p>
            <a:pPr lvl="1">
              <a:spcBef>
                <a:spcPts val="0"/>
              </a:spcBef>
              <a:spcAft>
                <a:spcPts val="600"/>
              </a:spcAft>
              <a:buFont typeface="Wingdings" panose="05000000000000000000" pitchFamily="2" charset="2"/>
              <a:buChar char="§"/>
            </a:pPr>
            <a:r>
              <a:rPr lang="en-US" sz="2400" dirty="0"/>
              <a:t>Board Dates</a:t>
            </a:r>
          </a:p>
          <a:p>
            <a:pPr lvl="2">
              <a:spcBef>
                <a:spcPts val="0"/>
              </a:spcBef>
              <a:spcAft>
                <a:spcPts val="600"/>
              </a:spcAft>
              <a:buFont typeface="Wingdings" panose="05000000000000000000" pitchFamily="2" charset="2"/>
              <a:buChar char="§"/>
            </a:pPr>
            <a:r>
              <a:rPr lang="en-US" sz="2000" dirty="0"/>
              <a:t>Tentative Budget for June Board Approval- 6/28/2027</a:t>
            </a:r>
          </a:p>
          <a:p>
            <a:pPr lvl="2">
              <a:spcBef>
                <a:spcPts val="0"/>
              </a:spcBef>
              <a:spcAft>
                <a:spcPts val="600"/>
              </a:spcAft>
              <a:buFont typeface="Wingdings" panose="05000000000000000000" pitchFamily="2" charset="2"/>
              <a:buChar char="§"/>
            </a:pPr>
            <a:r>
              <a:rPr lang="en-US" sz="2100" dirty="0"/>
              <a:t>Adopted Budget for September Board Approval</a:t>
            </a:r>
          </a:p>
        </p:txBody>
      </p:sp>
      <p:sp>
        <p:nvSpPr>
          <p:cNvPr id="4" name="TextBox 3">
            <a:extLst>
              <a:ext uri="{FF2B5EF4-FFF2-40B4-BE49-F238E27FC236}">
                <a16:creationId xmlns:a16="http://schemas.microsoft.com/office/drawing/2014/main" id="{27F2B122-4AEA-AAF2-E762-CC4F13E7C8D7}"/>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5" name="TextBox 4">
            <a:extLst>
              <a:ext uri="{FF2B5EF4-FFF2-40B4-BE49-F238E27FC236}">
                <a16:creationId xmlns:a16="http://schemas.microsoft.com/office/drawing/2014/main" id="{2E8890D0-FB6F-321F-A23C-DCC8D4758342}"/>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2</a:t>
            </a:r>
          </a:p>
        </p:txBody>
      </p:sp>
    </p:spTree>
    <p:extLst>
      <p:ext uri="{BB962C8B-B14F-4D97-AF65-F5344CB8AC3E}">
        <p14:creationId xmlns:p14="http://schemas.microsoft.com/office/powerpoint/2010/main" val="1259861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78EC7-5A6A-61D3-F4D5-34933DAEDFCD}"/>
              </a:ext>
            </a:extLst>
          </p:cNvPr>
          <p:cNvSpPr>
            <a:spLocks noGrp="1"/>
          </p:cNvSpPr>
          <p:nvPr>
            <p:ph type="title"/>
          </p:nvPr>
        </p:nvSpPr>
        <p:spPr/>
        <p:txBody>
          <a:bodyPr/>
          <a:lstStyle/>
          <a:p>
            <a:r>
              <a:rPr lang="en-US" dirty="0"/>
              <a:t>Program Review Process</a:t>
            </a:r>
          </a:p>
        </p:txBody>
      </p:sp>
      <p:sp>
        <p:nvSpPr>
          <p:cNvPr id="3" name="Content Placeholder 2">
            <a:extLst>
              <a:ext uri="{FF2B5EF4-FFF2-40B4-BE49-F238E27FC236}">
                <a16:creationId xmlns:a16="http://schemas.microsoft.com/office/drawing/2014/main" id="{2C4CC84D-9261-FD59-409E-61E0D42F6638}"/>
              </a:ext>
            </a:extLst>
          </p:cNvPr>
          <p:cNvSpPr>
            <a:spLocks noGrp="1"/>
          </p:cNvSpPr>
          <p:nvPr>
            <p:ph idx="1"/>
          </p:nvPr>
        </p:nvSpPr>
        <p:spPr>
          <a:xfrm>
            <a:off x="1097280" y="2108201"/>
            <a:ext cx="10519332" cy="4161970"/>
          </a:xfrm>
        </p:spPr>
        <p:txBody>
          <a:bodyPr>
            <a:normAutofit lnSpcReduction="10000"/>
          </a:bodyPr>
          <a:lstStyle/>
          <a:p>
            <a:pPr>
              <a:spcBef>
                <a:spcPts val="0"/>
              </a:spcBef>
              <a:spcAft>
                <a:spcPts val="600"/>
              </a:spcAft>
              <a:buClrTx/>
              <a:buFont typeface="Wingdings" panose="05000000000000000000" pitchFamily="2" charset="2"/>
              <a:buChar char="§"/>
            </a:pPr>
            <a:r>
              <a:rPr lang="en-US" sz="2800" dirty="0"/>
              <a:t> Program Review Committee (PRC)</a:t>
            </a:r>
          </a:p>
          <a:p>
            <a:pPr lvl="1">
              <a:lnSpc>
                <a:spcPct val="130000"/>
              </a:lnSpc>
              <a:spcBef>
                <a:spcPts val="0"/>
              </a:spcBef>
              <a:spcAft>
                <a:spcPts val="600"/>
              </a:spcAft>
              <a:buFont typeface="Wingdings" panose="05000000000000000000" pitchFamily="2" charset="2"/>
              <a:buChar char="§"/>
            </a:pPr>
            <a:r>
              <a:rPr lang="en-US" sz="2400" dirty="0"/>
              <a:t>Qualtrics</a:t>
            </a:r>
          </a:p>
          <a:p>
            <a:pPr lvl="2">
              <a:lnSpc>
                <a:spcPct val="130000"/>
              </a:lnSpc>
              <a:spcBef>
                <a:spcPts val="0"/>
              </a:spcBef>
              <a:spcAft>
                <a:spcPts val="600"/>
              </a:spcAft>
              <a:buFont typeface="Wingdings" panose="05000000000000000000" pitchFamily="2" charset="2"/>
              <a:buChar char="§"/>
            </a:pPr>
            <a:r>
              <a:rPr lang="en-US" sz="1800" b="1" u="sng" dirty="0"/>
              <a:t>Resource Requests DUE 8/31 – Permanent Labor (Management, Classified, and Faculty), one-time projects for M&amp;O, IT, and professional development </a:t>
            </a:r>
          </a:p>
          <a:p>
            <a:pPr lvl="2">
              <a:spcBef>
                <a:spcPts val="0"/>
              </a:spcBef>
              <a:spcAft>
                <a:spcPts val="600"/>
              </a:spcAft>
              <a:buFont typeface="Wingdings" panose="05000000000000000000" pitchFamily="2" charset="2"/>
              <a:buChar char="§"/>
            </a:pPr>
            <a:r>
              <a:rPr lang="en-US" sz="1800" b="1" u="sng" dirty="0"/>
              <a:t>Report DUE 10/31</a:t>
            </a:r>
            <a:r>
              <a:rPr lang="en-US" sz="1800" b="1" dirty="0"/>
              <a:t> </a:t>
            </a:r>
            <a:r>
              <a:rPr lang="en-US" sz="1800" dirty="0"/>
              <a:t>– Narrative </a:t>
            </a:r>
          </a:p>
          <a:p>
            <a:pPr lvl="1">
              <a:lnSpc>
                <a:spcPct val="130000"/>
              </a:lnSpc>
              <a:spcBef>
                <a:spcPts val="0"/>
              </a:spcBef>
              <a:spcAft>
                <a:spcPts val="600"/>
              </a:spcAft>
              <a:buFont typeface="Wingdings" panose="05000000000000000000" pitchFamily="2" charset="2"/>
              <a:buChar char="§"/>
            </a:pPr>
            <a:r>
              <a:rPr lang="en-US" sz="2400" dirty="0"/>
              <a:t>Budget Requests</a:t>
            </a:r>
          </a:p>
          <a:p>
            <a:pPr lvl="2">
              <a:spcBef>
                <a:spcPts val="0"/>
              </a:spcBef>
              <a:spcAft>
                <a:spcPts val="600"/>
              </a:spcAft>
              <a:buFont typeface="Wingdings" panose="05000000000000000000" pitchFamily="2" charset="2"/>
              <a:buChar char="§"/>
            </a:pPr>
            <a:r>
              <a:rPr lang="en-US" sz="1800" dirty="0"/>
              <a:t>Budget request excel spreadsheets are prepped by BC Budget Office </a:t>
            </a:r>
          </a:p>
          <a:p>
            <a:pPr lvl="2">
              <a:spcBef>
                <a:spcPts val="0"/>
              </a:spcBef>
              <a:spcAft>
                <a:spcPts val="600"/>
              </a:spcAft>
              <a:buFont typeface="Wingdings" panose="05000000000000000000" pitchFamily="2" charset="2"/>
              <a:buChar char="§"/>
            </a:pPr>
            <a:r>
              <a:rPr lang="en-US" sz="1800" dirty="0"/>
              <a:t>PRC sends out to Budget Managers </a:t>
            </a:r>
          </a:p>
          <a:p>
            <a:pPr lvl="2">
              <a:spcBef>
                <a:spcPts val="0"/>
              </a:spcBef>
              <a:spcAft>
                <a:spcPts val="600"/>
              </a:spcAft>
              <a:buFont typeface="Wingdings" panose="05000000000000000000" pitchFamily="2" charset="2"/>
              <a:buChar char="§"/>
            </a:pPr>
            <a:r>
              <a:rPr lang="en-US" sz="1800" b="1" u="sng" dirty="0"/>
              <a:t>Budget Requests DUE 10/29</a:t>
            </a:r>
            <a:r>
              <a:rPr lang="en-US" sz="1800" dirty="0"/>
              <a:t> – Budget Managers coordinates requests from departments under their purview</a:t>
            </a:r>
            <a:endParaRPr lang="en-US" sz="1600" u="sng" dirty="0"/>
          </a:p>
        </p:txBody>
      </p:sp>
      <p:sp>
        <p:nvSpPr>
          <p:cNvPr id="6" name="TextBox 5">
            <a:extLst>
              <a:ext uri="{FF2B5EF4-FFF2-40B4-BE49-F238E27FC236}">
                <a16:creationId xmlns:a16="http://schemas.microsoft.com/office/drawing/2014/main" id="{ECB4A3FD-62AC-E72D-3AEF-BA3C76B8F67E}"/>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7" name="TextBox 6">
            <a:extLst>
              <a:ext uri="{FF2B5EF4-FFF2-40B4-BE49-F238E27FC236}">
                <a16:creationId xmlns:a16="http://schemas.microsoft.com/office/drawing/2014/main" id="{A973DA4A-7D70-ABCC-2029-466B18C1C89A}"/>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3</a:t>
            </a:r>
          </a:p>
        </p:txBody>
      </p:sp>
    </p:spTree>
    <p:extLst>
      <p:ext uri="{BB962C8B-B14F-4D97-AF65-F5344CB8AC3E}">
        <p14:creationId xmlns:p14="http://schemas.microsoft.com/office/powerpoint/2010/main" val="254254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9C94-D916-EFEB-E074-95439FF609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32069-E31D-C26B-2E68-A0E7CA574656}"/>
              </a:ext>
            </a:extLst>
          </p:cNvPr>
          <p:cNvSpPr>
            <a:spLocks noGrp="1"/>
          </p:cNvSpPr>
          <p:nvPr>
            <p:ph type="title"/>
          </p:nvPr>
        </p:nvSpPr>
        <p:spPr>
          <a:xfrm>
            <a:off x="1097279" y="286603"/>
            <a:ext cx="10519331" cy="1450757"/>
          </a:xfrm>
        </p:spPr>
        <p:txBody>
          <a:bodyPr>
            <a:normAutofit/>
          </a:bodyPr>
          <a:lstStyle/>
          <a:p>
            <a:r>
              <a:rPr lang="en-US" sz="4000" dirty="0"/>
              <a:t>Program Review Process – Resource Requests</a:t>
            </a:r>
          </a:p>
        </p:txBody>
      </p:sp>
      <p:graphicFrame>
        <p:nvGraphicFramePr>
          <p:cNvPr id="13" name="Content Placeholder 2">
            <a:extLst>
              <a:ext uri="{FF2B5EF4-FFF2-40B4-BE49-F238E27FC236}">
                <a16:creationId xmlns:a16="http://schemas.microsoft.com/office/drawing/2014/main" id="{4C74D49C-BBFF-B4B0-0447-E31BB4CEEFC3}"/>
              </a:ext>
            </a:extLst>
          </p:cNvPr>
          <p:cNvGraphicFramePr>
            <a:graphicFrameLocks noGrp="1"/>
          </p:cNvGraphicFramePr>
          <p:nvPr>
            <p:ph idx="1"/>
            <p:extLst>
              <p:ext uri="{D42A27DB-BD31-4B8C-83A1-F6EECF244321}">
                <p14:modId xmlns:p14="http://schemas.microsoft.com/office/powerpoint/2010/main" val="323598258"/>
              </p:ext>
            </p:extLst>
          </p:nvPr>
        </p:nvGraphicFramePr>
        <p:xfrm>
          <a:off x="1097278" y="2053773"/>
          <a:ext cx="10354493" cy="4259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20ABC644-C0E0-7586-E4F0-1F714CE64455}"/>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9" name="TextBox 8">
            <a:extLst>
              <a:ext uri="{FF2B5EF4-FFF2-40B4-BE49-F238E27FC236}">
                <a16:creationId xmlns:a16="http://schemas.microsoft.com/office/drawing/2014/main" id="{DC798EC5-ADFC-B7F5-9AB0-3169772A82F7}"/>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4</a:t>
            </a:r>
          </a:p>
        </p:txBody>
      </p:sp>
    </p:spTree>
    <p:extLst>
      <p:ext uri="{BB962C8B-B14F-4D97-AF65-F5344CB8AC3E}">
        <p14:creationId xmlns:p14="http://schemas.microsoft.com/office/powerpoint/2010/main" val="336849456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5A7F7-3365-E86B-AD81-06BF0CCDB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5A219-4E0C-F704-F2E8-1DA43DD01A73}"/>
              </a:ext>
            </a:extLst>
          </p:cNvPr>
          <p:cNvSpPr>
            <a:spLocks noGrp="1"/>
          </p:cNvSpPr>
          <p:nvPr>
            <p:ph type="title"/>
          </p:nvPr>
        </p:nvSpPr>
        <p:spPr>
          <a:xfrm>
            <a:off x="1097280" y="286603"/>
            <a:ext cx="10398034" cy="1450757"/>
          </a:xfrm>
        </p:spPr>
        <p:txBody>
          <a:bodyPr/>
          <a:lstStyle/>
          <a:p>
            <a:r>
              <a:rPr lang="en-US" dirty="0"/>
              <a:t>Program Review Process – Budget Requests</a:t>
            </a:r>
          </a:p>
        </p:txBody>
      </p:sp>
      <p:graphicFrame>
        <p:nvGraphicFramePr>
          <p:cNvPr id="11" name="Content Placeholder 2">
            <a:extLst>
              <a:ext uri="{FF2B5EF4-FFF2-40B4-BE49-F238E27FC236}">
                <a16:creationId xmlns:a16="http://schemas.microsoft.com/office/drawing/2014/main" id="{D5A1F8D4-13BE-D5E0-8B38-83AA7A9AE01B}"/>
              </a:ext>
            </a:extLst>
          </p:cNvPr>
          <p:cNvGraphicFramePr>
            <a:graphicFrameLocks noGrp="1"/>
          </p:cNvGraphicFramePr>
          <p:nvPr>
            <p:ph idx="1"/>
            <p:extLst>
              <p:ext uri="{D42A27DB-BD31-4B8C-83A1-F6EECF244321}">
                <p14:modId xmlns:p14="http://schemas.microsoft.com/office/powerpoint/2010/main" val="2195084121"/>
              </p:ext>
            </p:extLst>
          </p:nvPr>
        </p:nvGraphicFramePr>
        <p:xfrm>
          <a:off x="1097280" y="2108201"/>
          <a:ext cx="10519332" cy="3760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F235E4BF-1100-9209-BBD1-0000DBDEF232}"/>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9" name="TextBox 8">
            <a:extLst>
              <a:ext uri="{FF2B5EF4-FFF2-40B4-BE49-F238E27FC236}">
                <a16:creationId xmlns:a16="http://schemas.microsoft.com/office/drawing/2014/main" id="{BBF61E9F-7AB8-4A43-62C0-A817CBEFAF7B}"/>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5</a:t>
            </a:r>
          </a:p>
        </p:txBody>
      </p:sp>
    </p:spTree>
    <p:extLst>
      <p:ext uri="{BB962C8B-B14F-4D97-AF65-F5344CB8AC3E}">
        <p14:creationId xmlns:p14="http://schemas.microsoft.com/office/powerpoint/2010/main" val="3370565999"/>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7A095-ADA3-5F51-CD45-FE075155B49B}"/>
              </a:ext>
            </a:extLst>
          </p:cNvPr>
          <p:cNvSpPr>
            <a:spLocks noGrp="1"/>
          </p:cNvSpPr>
          <p:nvPr>
            <p:ph type="title"/>
          </p:nvPr>
        </p:nvSpPr>
        <p:spPr/>
        <p:txBody>
          <a:bodyPr/>
          <a:lstStyle/>
          <a:p>
            <a:r>
              <a:rPr lang="en-US" dirty="0"/>
              <a:t>Program Review Budget Requests</a:t>
            </a:r>
          </a:p>
        </p:txBody>
      </p:sp>
      <p:sp>
        <p:nvSpPr>
          <p:cNvPr id="3" name="Content Placeholder 2">
            <a:extLst>
              <a:ext uri="{FF2B5EF4-FFF2-40B4-BE49-F238E27FC236}">
                <a16:creationId xmlns:a16="http://schemas.microsoft.com/office/drawing/2014/main" id="{20914169-9C93-433D-8EFB-282FA545433A}"/>
              </a:ext>
            </a:extLst>
          </p:cNvPr>
          <p:cNvSpPr>
            <a:spLocks noGrp="1"/>
          </p:cNvSpPr>
          <p:nvPr>
            <p:ph idx="1"/>
          </p:nvPr>
        </p:nvSpPr>
        <p:spPr/>
        <p:txBody>
          <a:bodyPr>
            <a:normAutofit fontScale="92500" lnSpcReduction="10000"/>
          </a:bodyPr>
          <a:lstStyle/>
          <a:p>
            <a:pPr>
              <a:spcBef>
                <a:spcPts val="0"/>
              </a:spcBef>
              <a:spcAft>
                <a:spcPts val="600"/>
              </a:spcAft>
              <a:buClr>
                <a:srgbClr val="C00000"/>
              </a:buClr>
              <a:buFont typeface="Wingdings" panose="05000000000000000000" pitchFamily="2" charset="2"/>
              <a:buChar char="§"/>
            </a:pPr>
            <a:r>
              <a:rPr lang="en-US" sz="2800" dirty="0"/>
              <a:t> GU001 Operating Budget</a:t>
            </a:r>
          </a:p>
          <a:p>
            <a:pPr lvl="1">
              <a:spcBef>
                <a:spcPts val="0"/>
              </a:spcBef>
              <a:spcAft>
                <a:spcPts val="600"/>
              </a:spcAft>
              <a:buFont typeface="Wingdings" panose="05000000000000000000" pitchFamily="2" charset="2"/>
              <a:buChar char="§"/>
            </a:pPr>
            <a:r>
              <a:rPr lang="en-US" sz="2000" dirty="0"/>
              <a:t>Permeant Labor Accounts – (for transparency only) </a:t>
            </a:r>
          </a:p>
          <a:p>
            <a:pPr lvl="2">
              <a:spcBef>
                <a:spcPts val="0"/>
              </a:spcBef>
              <a:spcAft>
                <a:spcPts val="600"/>
              </a:spcAft>
              <a:buFont typeface="Wingdings" panose="05000000000000000000" pitchFamily="2" charset="2"/>
              <a:buChar char="§"/>
            </a:pPr>
            <a:r>
              <a:rPr lang="en-US" sz="1600" dirty="0"/>
              <a:t>Accounts that are highlighted in green on your Program review budget request.</a:t>
            </a:r>
          </a:p>
          <a:p>
            <a:pPr lvl="1">
              <a:spcBef>
                <a:spcPts val="0"/>
              </a:spcBef>
              <a:spcAft>
                <a:spcPts val="600"/>
              </a:spcAft>
              <a:buFont typeface="Wingdings" panose="05000000000000000000" pitchFamily="2" charset="2"/>
              <a:buChar char="§"/>
            </a:pPr>
            <a:r>
              <a:rPr lang="en-US" sz="2100" dirty="0"/>
              <a:t>Tem</a:t>
            </a:r>
            <a:r>
              <a:rPr lang="en-US" sz="2000" dirty="0"/>
              <a:t>porary Labor Accounts – See Temp Benefits Calculator tab</a:t>
            </a:r>
          </a:p>
          <a:p>
            <a:pPr lvl="2">
              <a:spcBef>
                <a:spcPts val="0"/>
              </a:spcBef>
              <a:spcAft>
                <a:spcPts val="600"/>
              </a:spcAft>
              <a:buFont typeface="Wingdings" panose="05000000000000000000" pitchFamily="2" charset="2"/>
              <a:buChar char="§"/>
            </a:pPr>
            <a:r>
              <a:rPr lang="en-US" sz="1600" dirty="0"/>
              <a:t>1310, 1320, 1330 – Adjuncts, Intersession, Overload</a:t>
            </a:r>
          </a:p>
          <a:p>
            <a:pPr lvl="2">
              <a:spcBef>
                <a:spcPts val="0"/>
              </a:spcBef>
              <a:spcAft>
                <a:spcPts val="600"/>
              </a:spcAft>
              <a:buFont typeface="Wingdings" panose="05000000000000000000" pitchFamily="2" charset="2"/>
              <a:buChar char="§"/>
            </a:pPr>
            <a:r>
              <a:rPr lang="en-US" sz="1600" dirty="0"/>
              <a:t>1340/1419 – Instructional / Non-Instructional Stipends</a:t>
            </a:r>
          </a:p>
          <a:p>
            <a:pPr lvl="2">
              <a:spcBef>
                <a:spcPts val="0"/>
              </a:spcBef>
              <a:spcAft>
                <a:spcPts val="600"/>
              </a:spcAft>
              <a:buFont typeface="Wingdings" panose="05000000000000000000" pitchFamily="2" charset="2"/>
              <a:buChar char="§"/>
            </a:pPr>
            <a:r>
              <a:rPr lang="en-US" sz="1600" dirty="0"/>
              <a:t>2392/2411 – Non-Instructional / Instructional Student Workers (See Student Budget Request Tab)</a:t>
            </a:r>
          </a:p>
          <a:p>
            <a:pPr lvl="2">
              <a:spcBef>
                <a:spcPts val="0"/>
              </a:spcBef>
              <a:spcAft>
                <a:spcPts val="600"/>
              </a:spcAft>
              <a:buFont typeface="Wingdings" panose="05000000000000000000" pitchFamily="2" charset="2"/>
              <a:buChar char="§"/>
            </a:pPr>
            <a:r>
              <a:rPr lang="en-US" sz="1600" dirty="0"/>
              <a:t>2394/2412 – Non-Instructional / Instructional Professional Experts</a:t>
            </a:r>
          </a:p>
          <a:p>
            <a:pPr lvl="2">
              <a:spcBef>
                <a:spcPts val="0"/>
              </a:spcBef>
              <a:spcAft>
                <a:spcPts val="600"/>
              </a:spcAft>
              <a:buFont typeface="Wingdings" panose="05000000000000000000" pitchFamily="2" charset="2"/>
              <a:buChar char="§"/>
            </a:pPr>
            <a:r>
              <a:rPr lang="en-US" sz="1600" dirty="0"/>
              <a:t>2399 – Non-Instructional Temp Classifieds</a:t>
            </a:r>
          </a:p>
          <a:p>
            <a:pPr marL="384048" lvl="2" indent="0">
              <a:spcBef>
                <a:spcPts val="0"/>
              </a:spcBef>
              <a:spcAft>
                <a:spcPts val="600"/>
              </a:spcAft>
              <a:buNone/>
            </a:pPr>
            <a:r>
              <a:rPr lang="en-US" sz="1600" dirty="0"/>
              <a:t> </a:t>
            </a:r>
          </a:p>
        </p:txBody>
      </p:sp>
      <p:sp>
        <p:nvSpPr>
          <p:cNvPr id="6" name="TextBox 5">
            <a:extLst>
              <a:ext uri="{FF2B5EF4-FFF2-40B4-BE49-F238E27FC236}">
                <a16:creationId xmlns:a16="http://schemas.microsoft.com/office/drawing/2014/main" id="{D4070A03-8156-350A-940E-DAB53A4339BC}"/>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7" name="TextBox 6">
            <a:extLst>
              <a:ext uri="{FF2B5EF4-FFF2-40B4-BE49-F238E27FC236}">
                <a16:creationId xmlns:a16="http://schemas.microsoft.com/office/drawing/2014/main" id="{BDE10D1A-3ED5-3421-CA4A-6C8D1DB45F23}"/>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6</a:t>
            </a:r>
          </a:p>
        </p:txBody>
      </p:sp>
    </p:spTree>
    <p:extLst>
      <p:ext uri="{BB962C8B-B14F-4D97-AF65-F5344CB8AC3E}">
        <p14:creationId xmlns:p14="http://schemas.microsoft.com/office/powerpoint/2010/main" val="2564888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A6098-6B22-2FD6-95F8-7F99CBC19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6FEEB3-5D44-C216-9FEB-9CD37A1A95BB}"/>
              </a:ext>
            </a:extLst>
          </p:cNvPr>
          <p:cNvSpPr>
            <a:spLocks noGrp="1"/>
          </p:cNvSpPr>
          <p:nvPr>
            <p:ph type="title"/>
          </p:nvPr>
        </p:nvSpPr>
        <p:spPr/>
        <p:txBody>
          <a:bodyPr/>
          <a:lstStyle/>
          <a:p>
            <a:r>
              <a:rPr lang="en-US" dirty="0"/>
              <a:t>Program Review Budget Requests</a:t>
            </a:r>
          </a:p>
        </p:txBody>
      </p:sp>
      <p:sp>
        <p:nvSpPr>
          <p:cNvPr id="3" name="Content Placeholder 2">
            <a:extLst>
              <a:ext uri="{FF2B5EF4-FFF2-40B4-BE49-F238E27FC236}">
                <a16:creationId xmlns:a16="http://schemas.microsoft.com/office/drawing/2014/main" id="{07184F99-CEB0-FEE6-A055-3992B7D6F539}"/>
              </a:ext>
            </a:extLst>
          </p:cNvPr>
          <p:cNvSpPr>
            <a:spLocks noGrp="1"/>
          </p:cNvSpPr>
          <p:nvPr>
            <p:ph idx="1"/>
          </p:nvPr>
        </p:nvSpPr>
        <p:spPr/>
        <p:txBody>
          <a:bodyPr>
            <a:normAutofit/>
          </a:bodyPr>
          <a:lstStyle/>
          <a:p>
            <a:pPr>
              <a:spcBef>
                <a:spcPts val="0"/>
              </a:spcBef>
              <a:spcAft>
                <a:spcPts val="600"/>
              </a:spcAft>
              <a:buClr>
                <a:schemeClr val="tx1"/>
              </a:buClr>
              <a:buFont typeface="Wingdings" panose="05000000000000000000" pitchFamily="2" charset="2"/>
              <a:buChar char="§"/>
            </a:pPr>
            <a:r>
              <a:rPr lang="en-US" sz="2800" dirty="0"/>
              <a:t> GU001 Operating Budget</a:t>
            </a:r>
          </a:p>
          <a:p>
            <a:pPr lvl="1">
              <a:spcBef>
                <a:spcPts val="0"/>
              </a:spcBef>
              <a:spcAft>
                <a:spcPts val="600"/>
              </a:spcAft>
              <a:buClr>
                <a:schemeClr val="tx1"/>
              </a:buClr>
              <a:buFont typeface="Wingdings" panose="05000000000000000000" pitchFamily="2" charset="2"/>
              <a:buChar char="§"/>
            </a:pPr>
            <a:r>
              <a:rPr lang="en-US" sz="2000" dirty="0"/>
              <a:t>Non Labor Accounts – See Account Codes tab</a:t>
            </a:r>
          </a:p>
          <a:p>
            <a:pPr lvl="2">
              <a:spcBef>
                <a:spcPts val="0"/>
              </a:spcBef>
              <a:spcAft>
                <a:spcPts val="600"/>
              </a:spcAft>
              <a:buClr>
                <a:schemeClr val="tx1"/>
              </a:buClr>
              <a:buFont typeface="Wingdings" panose="05000000000000000000" pitchFamily="2" charset="2"/>
              <a:buChar char="§"/>
            </a:pPr>
            <a:r>
              <a:rPr lang="en-US" sz="1600" dirty="0"/>
              <a:t>4000’s – Supplies and Materials</a:t>
            </a:r>
          </a:p>
          <a:p>
            <a:pPr lvl="2">
              <a:spcBef>
                <a:spcPts val="0"/>
              </a:spcBef>
              <a:spcAft>
                <a:spcPts val="600"/>
              </a:spcAft>
              <a:buClr>
                <a:schemeClr val="tx1"/>
              </a:buClr>
              <a:buFont typeface="Wingdings" panose="05000000000000000000" pitchFamily="2" charset="2"/>
              <a:buChar char="§"/>
            </a:pPr>
            <a:r>
              <a:rPr lang="en-US" sz="1600" dirty="0"/>
              <a:t>5000’s – Services</a:t>
            </a:r>
          </a:p>
          <a:p>
            <a:pPr lvl="2">
              <a:spcBef>
                <a:spcPts val="0"/>
              </a:spcBef>
              <a:spcAft>
                <a:spcPts val="600"/>
              </a:spcAft>
              <a:buClr>
                <a:schemeClr val="tx1"/>
              </a:buClr>
              <a:buFont typeface="Wingdings" panose="05000000000000000000" pitchFamily="2" charset="2"/>
              <a:buChar char="§"/>
            </a:pPr>
            <a:r>
              <a:rPr lang="en-US" sz="1600" dirty="0"/>
              <a:t>6000’s – Equipment / Capital Outlay</a:t>
            </a:r>
          </a:p>
          <a:p>
            <a:pPr>
              <a:spcBef>
                <a:spcPts val="0"/>
              </a:spcBef>
              <a:spcAft>
                <a:spcPts val="600"/>
              </a:spcAft>
              <a:buClr>
                <a:schemeClr val="tx1"/>
              </a:buClr>
              <a:buFont typeface="Wingdings" panose="05000000000000000000" pitchFamily="2" charset="2"/>
              <a:buChar char="§"/>
            </a:pPr>
            <a:r>
              <a:rPr lang="en-US" sz="2400" dirty="0"/>
              <a:t> LR001 Restricted Lottery Tab – Instructional Supplies/Materials/Software</a:t>
            </a:r>
          </a:p>
          <a:p>
            <a:pPr lvl="2">
              <a:spcBef>
                <a:spcPts val="0"/>
              </a:spcBef>
              <a:spcAft>
                <a:spcPts val="600"/>
              </a:spcAft>
              <a:buClr>
                <a:schemeClr val="tx1"/>
              </a:buClr>
              <a:buFont typeface="Wingdings" panose="05000000000000000000" pitchFamily="2" charset="2"/>
              <a:buChar char="§"/>
            </a:pPr>
            <a:r>
              <a:rPr lang="en-US" sz="1600" dirty="0"/>
              <a:t>Request all 4310 Inst Supplies &amp; Materials and 5650 Software with instructional program code</a:t>
            </a:r>
          </a:p>
        </p:txBody>
      </p:sp>
      <p:sp>
        <p:nvSpPr>
          <p:cNvPr id="6" name="TextBox 5">
            <a:extLst>
              <a:ext uri="{FF2B5EF4-FFF2-40B4-BE49-F238E27FC236}">
                <a16:creationId xmlns:a16="http://schemas.microsoft.com/office/drawing/2014/main" id="{5D1EF4EB-6372-5BFB-F475-90395EDA6941}"/>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7" name="TextBox 6">
            <a:extLst>
              <a:ext uri="{FF2B5EF4-FFF2-40B4-BE49-F238E27FC236}">
                <a16:creationId xmlns:a16="http://schemas.microsoft.com/office/drawing/2014/main" id="{B68E3681-B940-B23D-5FA8-30A954B8162E}"/>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6</a:t>
            </a:r>
          </a:p>
        </p:txBody>
      </p:sp>
    </p:spTree>
    <p:extLst>
      <p:ext uri="{BB962C8B-B14F-4D97-AF65-F5344CB8AC3E}">
        <p14:creationId xmlns:p14="http://schemas.microsoft.com/office/powerpoint/2010/main" val="2278550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4CC85-2E52-3FCB-7504-C8464F338B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DD488-14D6-6733-52C1-43AB95B8FCEE}"/>
              </a:ext>
            </a:extLst>
          </p:cNvPr>
          <p:cNvSpPr>
            <a:spLocks noGrp="1"/>
          </p:cNvSpPr>
          <p:nvPr>
            <p:ph type="title"/>
          </p:nvPr>
        </p:nvSpPr>
        <p:spPr/>
        <p:txBody>
          <a:bodyPr/>
          <a:lstStyle/>
          <a:p>
            <a:r>
              <a:rPr lang="en-US" dirty="0"/>
              <a:t>Program Review Budget Requests cont.</a:t>
            </a:r>
          </a:p>
        </p:txBody>
      </p:sp>
      <p:sp>
        <p:nvSpPr>
          <p:cNvPr id="3" name="Content Placeholder 2">
            <a:extLst>
              <a:ext uri="{FF2B5EF4-FFF2-40B4-BE49-F238E27FC236}">
                <a16:creationId xmlns:a16="http://schemas.microsoft.com/office/drawing/2014/main" id="{88B4A14F-FA72-9426-03F0-DE615C61A3AB}"/>
              </a:ext>
            </a:extLst>
          </p:cNvPr>
          <p:cNvSpPr>
            <a:spLocks noGrp="1"/>
          </p:cNvSpPr>
          <p:nvPr>
            <p:ph idx="1"/>
          </p:nvPr>
        </p:nvSpPr>
        <p:spPr/>
        <p:txBody>
          <a:bodyPr>
            <a:normAutofit/>
          </a:bodyPr>
          <a:lstStyle/>
          <a:p>
            <a:pPr>
              <a:spcBef>
                <a:spcPts val="0"/>
              </a:spcBef>
              <a:spcAft>
                <a:spcPts val="600"/>
              </a:spcAft>
              <a:buClrTx/>
              <a:buFont typeface="Wingdings" panose="05000000000000000000" pitchFamily="2" charset="2"/>
              <a:buChar char="§"/>
            </a:pPr>
            <a:r>
              <a:rPr lang="en-US" sz="2800" dirty="0">
                <a:solidFill>
                  <a:schemeClr val="tx1"/>
                </a:solidFill>
              </a:rPr>
              <a:t> </a:t>
            </a:r>
            <a:r>
              <a:rPr lang="en-US" sz="2800" dirty="0">
                <a:solidFill>
                  <a:schemeClr val="tx1"/>
                </a:solidFill>
                <a:hlinkClick r:id="rId3" action="ppaction://hlinkfile"/>
              </a:rPr>
              <a:t>Review FY28 Program Review Budget Request</a:t>
            </a:r>
            <a:endParaRPr lang="en-US" sz="2800" dirty="0">
              <a:solidFill>
                <a:schemeClr val="tx1"/>
              </a:solidFill>
            </a:endParaRPr>
          </a:p>
          <a:p>
            <a:pPr lvl="1">
              <a:spcBef>
                <a:spcPts val="0"/>
              </a:spcBef>
              <a:spcAft>
                <a:spcPts val="600"/>
              </a:spcAft>
              <a:buFont typeface="Wingdings" panose="05000000000000000000" pitchFamily="2" charset="2"/>
              <a:buChar char="§"/>
            </a:pPr>
            <a:r>
              <a:rPr lang="en-US" sz="2600" dirty="0">
                <a:solidFill>
                  <a:schemeClr val="tx1"/>
                </a:solidFill>
              </a:rPr>
              <a:t>EXAMPLE</a:t>
            </a:r>
          </a:p>
          <a:p>
            <a:pPr lvl="1">
              <a:spcBef>
                <a:spcPts val="0"/>
              </a:spcBef>
              <a:spcAft>
                <a:spcPts val="600"/>
              </a:spcAft>
              <a:buFont typeface="Wingdings" panose="05000000000000000000" pitchFamily="2" charset="2"/>
              <a:buChar char="§"/>
            </a:pPr>
            <a:endParaRPr lang="en-US" sz="2600" dirty="0">
              <a:solidFill>
                <a:schemeClr val="tx1"/>
              </a:solidFill>
            </a:endParaRPr>
          </a:p>
        </p:txBody>
      </p:sp>
      <p:sp>
        <p:nvSpPr>
          <p:cNvPr id="6" name="TextBox 5">
            <a:extLst>
              <a:ext uri="{FF2B5EF4-FFF2-40B4-BE49-F238E27FC236}">
                <a16:creationId xmlns:a16="http://schemas.microsoft.com/office/drawing/2014/main" id="{FF2CFF78-B35F-2EA8-EAA9-4BD699CA845D}"/>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7" name="TextBox 6">
            <a:extLst>
              <a:ext uri="{FF2B5EF4-FFF2-40B4-BE49-F238E27FC236}">
                <a16:creationId xmlns:a16="http://schemas.microsoft.com/office/drawing/2014/main" id="{7FF05FFF-7495-F800-86E7-3E31A54F69B7}"/>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7</a:t>
            </a:r>
          </a:p>
        </p:txBody>
      </p:sp>
      <p:pic>
        <p:nvPicPr>
          <p:cNvPr id="5" name="Picture 4">
            <a:extLst>
              <a:ext uri="{FF2B5EF4-FFF2-40B4-BE49-F238E27FC236}">
                <a16:creationId xmlns:a16="http://schemas.microsoft.com/office/drawing/2014/main" id="{99749E59-FC13-65F2-5365-770A047B3F25}"/>
              </a:ext>
            </a:extLst>
          </p:cNvPr>
          <p:cNvPicPr>
            <a:picLocks noChangeAspect="1"/>
          </p:cNvPicPr>
          <p:nvPr/>
        </p:nvPicPr>
        <p:blipFill>
          <a:blip r:embed="rId4"/>
          <a:stretch>
            <a:fillRect/>
          </a:stretch>
        </p:blipFill>
        <p:spPr>
          <a:xfrm>
            <a:off x="1297908" y="3254456"/>
            <a:ext cx="9657144" cy="2796067"/>
          </a:xfrm>
          <a:prstGeom prst="rect">
            <a:avLst/>
          </a:prstGeom>
        </p:spPr>
      </p:pic>
    </p:spTree>
    <p:extLst>
      <p:ext uri="{BB962C8B-B14F-4D97-AF65-F5344CB8AC3E}">
        <p14:creationId xmlns:p14="http://schemas.microsoft.com/office/powerpoint/2010/main" val="4185233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9BF2-1AA7-0FD1-5793-1D2E836B7536}"/>
              </a:ext>
            </a:extLst>
          </p:cNvPr>
          <p:cNvSpPr>
            <a:spLocks noGrp="1"/>
          </p:cNvSpPr>
          <p:nvPr>
            <p:ph type="title"/>
          </p:nvPr>
        </p:nvSpPr>
        <p:spPr/>
        <p:txBody>
          <a:bodyPr/>
          <a:lstStyle/>
          <a:p>
            <a:r>
              <a:rPr lang="en-US" dirty="0"/>
              <a:t>Additional Information</a:t>
            </a:r>
          </a:p>
        </p:txBody>
      </p:sp>
      <p:sp>
        <p:nvSpPr>
          <p:cNvPr id="3" name="Content Placeholder 2">
            <a:extLst>
              <a:ext uri="{FF2B5EF4-FFF2-40B4-BE49-F238E27FC236}">
                <a16:creationId xmlns:a16="http://schemas.microsoft.com/office/drawing/2014/main" id="{C9DAEB4B-A843-5079-67F2-BEC57243E9DC}"/>
              </a:ext>
            </a:extLst>
          </p:cNvPr>
          <p:cNvSpPr>
            <a:spLocks noGrp="1"/>
          </p:cNvSpPr>
          <p:nvPr>
            <p:ph idx="1"/>
          </p:nvPr>
        </p:nvSpPr>
        <p:spPr>
          <a:xfrm>
            <a:off x="1097279" y="2108201"/>
            <a:ext cx="10850306" cy="3760891"/>
          </a:xfrm>
        </p:spPr>
        <p:txBody>
          <a:bodyPr>
            <a:normAutofit fontScale="92500" lnSpcReduction="20000"/>
          </a:bodyPr>
          <a:lstStyle/>
          <a:p>
            <a:pPr>
              <a:spcBef>
                <a:spcPts val="0"/>
              </a:spcBef>
              <a:spcAft>
                <a:spcPts val="600"/>
              </a:spcAft>
              <a:buClr>
                <a:schemeClr val="tx1"/>
              </a:buClr>
              <a:buFont typeface="Wingdings" panose="05000000000000000000" pitchFamily="2" charset="2"/>
              <a:buChar char="§"/>
            </a:pPr>
            <a:r>
              <a:rPr lang="en-US" sz="2400" dirty="0"/>
              <a:t> 50% Law</a:t>
            </a:r>
          </a:p>
          <a:p>
            <a:pPr marR="0" lvl="1" fontAlgn="auto">
              <a:spcBef>
                <a:spcPts val="0"/>
              </a:spcBef>
              <a:spcAft>
                <a:spcPts val="600"/>
              </a:spcAft>
              <a:buClr>
                <a:schemeClr val="tx1"/>
              </a:buClr>
              <a:buSzTx/>
              <a:buFont typeface="Wingdings" panose="05000000000000000000" pitchFamily="2" charset="2"/>
              <a:buChar char="§"/>
              <a:tabLst/>
              <a:defRPr/>
            </a:pPr>
            <a:r>
              <a:rPr lang="en-US" sz="2000" dirty="0"/>
              <a:t>Numerator</a:t>
            </a:r>
          </a:p>
          <a:p>
            <a:pPr lvl="2">
              <a:spcBef>
                <a:spcPts val="0"/>
              </a:spcBef>
              <a:spcAft>
                <a:spcPts val="600"/>
              </a:spcAft>
              <a:buClr>
                <a:schemeClr val="tx1"/>
              </a:buClr>
              <a:buFont typeface="Wingdings" panose="05000000000000000000" pitchFamily="2" charset="2"/>
              <a:buChar char="§"/>
              <a:defRPr/>
            </a:pPr>
            <a:r>
              <a:rPr lang="en-US" sz="1600" dirty="0"/>
              <a:t>11xx, 13xx, 22xx, or 24xx where program code is less then 500000 or 6110</a:t>
            </a:r>
          </a:p>
          <a:p>
            <a:pPr lvl="2">
              <a:spcBef>
                <a:spcPts val="0"/>
              </a:spcBef>
              <a:spcAft>
                <a:spcPts val="600"/>
              </a:spcAft>
              <a:buClr>
                <a:schemeClr val="tx1"/>
              </a:buClr>
              <a:buFont typeface="Wingdings" panose="05000000000000000000" pitchFamily="2" charset="2"/>
              <a:buChar char="§"/>
              <a:defRPr/>
            </a:pPr>
            <a:r>
              <a:rPr lang="en-US" sz="1600" dirty="0"/>
              <a:t>Account is a benefit account that ends in xx10 or xx10T where program code is less then 500000 or 6110</a:t>
            </a:r>
          </a:p>
          <a:p>
            <a:pPr lvl="2">
              <a:spcBef>
                <a:spcPts val="0"/>
              </a:spcBef>
              <a:spcAft>
                <a:spcPts val="600"/>
              </a:spcAft>
              <a:buClr>
                <a:schemeClr val="tx1"/>
              </a:buClr>
              <a:buFont typeface="Wingdings" panose="05000000000000000000" pitchFamily="2" charset="2"/>
              <a:buChar char="§"/>
              <a:defRPr/>
            </a:pPr>
            <a:r>
              <a:rPr lang="en-US" sz="1600" dirty="0"/>
              <a:t>3119 and 3919 where program code is less then 500000 or 6110</a:t>
            </a:r>
          </a:p>
          <a:p>
            <a:pPr lvl="2">
              <a:spcBef>
                <a:spcPts val="0"/>
              </a:spcBef>
              <a:spcAft>
                <a:spcPts val="600"/>
              </a:spcAft>
              <a:buClr>
                <a:schemeClr val="tx1"/>
              </a:buClr>
              <a:buFont typeface="Wingdings" panose="05000000000000000000" pitchFamily="2" charset="2"/>
              <a:buChar char="§"/>
              <a:defRPr/>
            </a:pPr>
            <a:r>
              <a:rPr lang="en-US" sz="1600" dirty="0"/>
              <a:t>515x where program code is less then 500000 or 6110</a:t>
            </a:r>
          </a:p>
          <a:p>
            <a:pPr marR="0" lvl="1" fontAlgn="auto">
              <a:spcBef>
                <a:spcPts val="0"/>
              </a:spcBef>
              <a:spcAft>
                <a:spcPts val="600"/>
              </a:spcAft>
              <a:buClr>
                <a:schemeClr val="tx1"/>
              </a:buClr>
              <a:buSzTx/>
              <a:buFont typeface="Wingdings" panose="05000000000000000000" pitchFamily="2" charset="2"/>
              <a:buChar char="§"/>
              <a:tabLst/>
              <a:defRPr/>
            </a:pPr>
            <a:r>
              <a:rPr lang="en-US" sz="2000" dirty="0"/>
              <a:t>Denominator – Non-Instructional Salaries/Benefits, Accounts in 4000’s, 5000’s</a:t>
            </a:r>
          </a:p>
          <a:p>
            <a:pPr marR="0" lvl="1" fontAlgn="auto">
              <a:spcBef>
                <a:spcPts val="0"/>
              </a:spcBef>
              <a:spcAft>
                <a:spcPts val="600"/>
              </a:spcAft>
              <a:buClr>
                <a:schemeClr val="tx1"/>
              </a:buClr>
              <a:buSzTx/>
              <a:buFont typeface="Wingdings" panose="05000000000000000000" pitchFamily="2" charset="2"/>
              <a:buChar char="§"/>
              <a:tabLst/>
              <a:defRPr/>
            </a:pPr>
            <a:r>
              <a:rPr lang="en-US" sz="2000" dirty="0"/>
              <a:t>Exclusions </a:t>
            </a:r>
          </a:p>
          <a:p>
            <a:pPr lvl="3">
              <a:spcBef>
                <a:spcPts val="0"/>
              </a:spcBef>
              <a:spcAft>
                <a:spcPts val="600"/>
              </a:spcAft>
              <a:buClr>
                <a:schemeClr val="tx1"/>
              </a:buClr>
              <a:buFont typeface="Wingdings" panose="05000000000000000000" pitchFamily="2" charset="2"/>
              <a:buChar char="§"/>
              <a:defRPr/>
            </a:pPr>
            <a:r>
              <a:rPr lang="en-US" sz="1500" dirty="0"/>
              <a:t>Accounts in 6000’s, Athletic Co-Curriculars, Student Transportation (</a:t>
            </a:r>
            <a:r>
              <a:rPr lang="en-US" sz="1600" dirty="0"/>
              <a:t>Moving budget from 6000’s requires further discussion with Executive Team)</a:t>
            </a:r>
          </a:p>
          <a:p>
            <a:pPr lvl="3">
              <a:spcBef>
                <a:spcPts val="0"/>
              </a:spcBef>
              <a:spcAft>
                <a:spcPts val="600"/>
              </a:spcAft>
              <a:buClr>
                <a:schemeClr val="tx1"/>
              </a:buClr>
              <a:buFont typeface="Wingdings" panose="05000000000000000000" pitchFamily="2" charset="2"/>
              <a:buChar char="§"/>
              <a:defRPr/>
            </a:pPr>
            <a:r>
              <a:rPr lang="en-US" sz="1600" dirty="0"/>
              <a:t>Program Code greater then 680000</a:t>
            </a:r>
          </a:p>
        </p:txBody>
      </p:sp>
      <p:sp>
        <p:nvSpPr>
          <p:cNvPr id="6" name="TextBox 5">
            <a:extLst>
              <a:ext uri="{FF2B5EF4-FFF2-40B4-BE49-F238E27FC236}">
                <a16:creationId xmlns:a16="http://schemas.microsoft.com/office/drawing/2014/main" id="{590A4C32-0A59-FDF7-C78D-20ED3F782425}"/>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7" name="TextBox 6">
            <a:extLst>
              <a:ext uri="{FF2B5EF4-FFF2-40B4-BE49-F238E27FC236}">
                <a16:creationId xmlns:a16="http://schemas.microsoft.com/office/drawing/2014/main" id="{35294146-E59F-7BF1-BCD5-B081BE30C9A7}"/>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8</a:t>
            </a:r>
          </a:p>
        </p:txBody>
      </p:sp>
    </p:spTree>
    <p:extLst>
      <p:ext uri="{BB962C8B-B14F-4D97-AF65-F5344CB8AC3E}">
        <p14:creationId xmlns:p14="http://schemas.microsoft.com/office/powerpoint/2010/main" val="2090376335"/>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B25E7-4320-AA3C-70C8-35D9C562EE69}"/>
              </a:ext>
            </a:extLst>
          </p:cNvPr>
          <p:cNvSpPr>
            <a:spLocks noGrp="1"/>
          </p:cNvSpPr>
          <p:nvPr>
            <p:ph type="title"/>
          </p:nvPr>
        </p:nvSpPr>
        <p:spPr>
          <a:xfrm>
            <a:off x="542109" y="124171"/>
            <a:ext cx="10058400" cy="714030"/>
          </a:xfrm>
        </p:spPr>
        <p:txBody>
          <a:bodyPr/>
          <a:lstStyle/>
          <a:p>
            <a:r>
              <a:rPr lang="en-US" u="sng" dirty="0"/>
              <a:t>Additional Information cont.</a:t>
            </a:r>
          </a:p>
        </p:txBody>
      </p:sp>
      <p:graphicFrame>
        <p:nvGraphicFramePr>
          <p:cNvPr id="5" name="Content Placeholder 4">
            <a:extLst>
              <a:ext uri="{FF2B5EF4-FFF2-40B4-BE49-F238E27FC236}">
                <a16:creationId xmlns:a16="http://schemas.microsoft.com/office/drawing/2014/main" id="{7FA99DE4-B76D-FEB2-DE87-E1E3370D488F}"/>
              </a:ext>
            </a:extLst>
          </p:cNvPr>
          <p:cNvGraphicFramePr>
            <a:graphicFrameLocks noGrp="1"/>
          </p:cNvGraphicFramePr>
          <p:nvPr>
            <p:ph idx="1"/>
            <p:extLst>
              <p:ext uri="{D42A27DB-BD31-4B8C-83A1-F6EECF244321}">
                <p14:modId xmlns:p14="http://schemas.microsoft.com/office/powerpoint/2010/main" val="2189091162"/>
              </p:ext>
            </p:extLst>
          </p:nvPr>
        </p:nvGraphicFramePr>
        <p:xfrm>
          <a:off x="372374" y="986245"/>
          <a:ext cx="11447252" cy="4236720"/>
        </p:xfrm>
        <a:graphic>
          <a:graphicData uri="http://schemas.openxmlformats.org/drawingml/2006/table">
            <a:tbl>
              <a:tblPr firstRow="1" bandRow="1">
                <a:tableStyleId>{5C22544A-7EE6-4342-B048-85BDC9FD1C3A}</a:tableStyleId>
              </a:tblPr>
              <a:tblGrid>
                <a:gridCol w="2374242">
                  <a:extLst>
                    <a:ext uri="{9D8B030D-6E8A-4147-A177-3AD203B41FA5}">
                      <a16:colId xmlns:a16="http://schemas.microsoft.com/office/drawing/2014/main" val="852190079"/>
                    </a:ext>
                  </a:extLst>
                </a:gridCol>
                <a:gridCol w="3349384">
                  <a:extLst>
                    <a:ext uri="{9D8B030D-6E8A-4147-A177-3AD203B41FA5}">
                      <a16:colId xmlns:a16="http://schemas.microsoft.com/office/drawing/2014/main" val="3570349684"/>
                    </a:ext>
                  </a:extLst>
                </a:gridCol>
                <a:gridCol w="2861813">
                  <a:extLst>
                    <a:ext uri="{9D8B030D-6E8A-4147-A177-3AD203B41FA5}">
                      <a16:colId xmlns:a16="http://schemas.microsoft.com/office/drawing/2014/main" val="169706357"/>
                    </a:ext>
                  </a:extLst>
                </a:gridCol>
                <a:gridCol w="2861813">
                  <a:extLst>
                    <a:ext uri="{9D8B030D-6E8A-4147-A177-3AD203B41FA5}">
                      <a16:colId xmlns:a16="http://schemas.microsoft.com/office/drawing/2014/main" val="1597533921"/>
                    </a:ext>
                  </a:extLst>
                </a:gridCol>
              </a:tblGrid>
              <a:tr h="395776">
                <a:tc>
                  <a:txBody>
                    <a:bodyPr/>
                    <a:lstStyle/>
                    <a:p>
                      <a:r>
                        <a:rPr lang="en-US" sz="2000" dirty="0"/>
                        <a:t>Funding Source</a:t>
                      </a:r>
                    </a:p>
                  </a:txBody>
                  <a:tcPr/>
                </a:tc>
                <a:tc>
                  <a:txBody>
                    <a:bodyPr/>
                    <a:lstStyle/>
                    <a:p>
                      <a:r>
                        <a:rPr lang="en-US" sz="2000" dirty="0"/>
                        <a:t>Purpose</a:t>
                      </a:r>
                    </a:p>
                  </a:txBody>
                  <a:tcPr/>
                </a:tc>
                <a:tc>
                  <a:txBody>
                    <a:bodyPr/>
                    <a:lstStyle/>
                    <a:p>
                      <a:r>
                        <a:rPr lang="en-US" sz="2000" dirty="0"/>
                        <a:t>Account Codes</a:t>
                      </a:r>
                    </a:p>
                  </a:txBody>
                  <a:tcPr/>
                </a:tc>
                <a:tc>
                  <a:txBody>
                    <a:bodyPr/>
                    <a:lstStyle/>
                    <a:p>
                      <a:r>
                        <a:rPr lang="en-US" sz="2000" dirty="0"/>
                        <a:t>Program Codes</a:t>
                      </a:r>
                    </a:p>
                  </a:txBody>
                  <a:tcPr/>
                </a:tc>
                <a:extLst>
                  <a:ext uri="{0D108BD9-81ED-4DB2-BD59-A6C34878D82A}">
                    <a16:rowId xmlns:a16="http://schemas.microsoft.com/office/drawing/2014/main" val="1987486176"/>
                  </a:ext>
                </a:extLst>
              </a:tr>
              <a:tr h="2000566">
                <a:tc>
                  <a:txBody>
                    <a:bodyPr/>
                    <a:lstStyle/>
                    <a:p>
                      <a:r>
                        <a:rPr lang="en-US" sz="1600" dirty="0"/>
                        <a:t>General Unrestricted 50% Law</a:t>
                      </a:r>
                    </a:p>
                    <a:p>
                      <a:r>
                        <a:rPr lang="en-US" sz="1600" dirty="0"/>
                        <a:t>GU001, CE, and IC’s</a:t>
                      </a:r>
                    </a:p>
                  </a:txBody>
                  <a:tcPr/>
                </a:tc>
                <a:tc>
                  <a:txBody>
                    <a:bodyPr/>
                    <a:lstStyle/>
                    <a:p>
                      <a:pPr marL="285750" indent="-285750">
                        <a:buFont typeface="Arial" panose="020B0604020202020204" pitchFamily="34" charset="0"/>
                        <a:buChar char="•"/>
                      </a:pPr>
                      <a:r>
                        <a:rPr lang="en-US" sz="1600" dirty="0"/>
                        <a:t>Numerator – Instructional Salaries/Benefits, Instructional Services</a:t>
                      </a:r>
                    </a:p>
                    <a:p>
                      <a:pPr marL="285750" indent="-285750">
                        <a:buFont typeface="Arial" panose="020B0604020202020204" pitchFamily="34" charset="0"/>
                        <a:buChar char="•"/>
                      </a:pPr>
                      <a:r>
                        <a:rPr lang="en-US" sz="1600" dirty="0"/>
                        <a:t>Denominator – Numerator + All other expenses except exclusions</a:t>
                      </a:r>
                    </a:p>
                    <a:p>
                      <a:pPr marL="285750" indent="-285750">
                        <a:buFont typeface="Arial" panose="020B0604020202020204" pitchFamily="34" charset="0"/>
                        <a:buChar char="•"/>
                      </a:pPr>
                      <a:r>
                        <a:rPr lang="en-US" sz="1600" dirty="0"/>
                        <a:t>Exclusions – New Capital Outlay, Equipment, Co-Curriculars, Student Transportation, Lottery Expenses</a:t>
                      </a:r>
                    </a:p>
                  </a:txBody>
                  <a:tcPr/>
                </a:tc>
                <a:tc>
                  <a:txBody>
                    <a:bodyPr/>
                    <a:lstStyle/>
                    <a:p>
                      <a:pPr marL="0" indent="0">
                        <a:buFont typeface="Arial" panose="020B0604020202020204" pitchFamily="34" charset="0"/>
                        <a:buNone/>
                      </a:pPr>
                      <a:r>
                        <a:rPr lang="en-US" sz="1600" dirty="0"/>
                        <a:t>Numerator</a:t>
                      </a:r>
                    </a:p>
                    <a:p>
                      <a:pPr marL="285750" indent="-285750">
                        <a:buFont typeface="Arial" panose="020B0604020202020204" pitchFamily="34" charset="0"/>
                        <a:buChar char="•"/>
                      </a:pPr>
                      <a:r>
                        <a:rPr lang="en-US" sz="1600" dirty="0"/>
                        <a:t>Faculty Teaching 11xx, 13xx</a:t>
                      </a:r>
                    </a:p>
                    <a:p>
                      <a:pPr marL="285750" indent="-285750">
                        <a:buFont typeface="Arial" panose="020B0604020202020204" pitchFamily="34" charset="0"/>
                        <a:buChar char="•"/>
                      </a:pPr>
                      <a:r>
                        <a:rPr lang="en-US" sz="1600" dirty="0"/>
                        <a:t>Instructional Classified 22xx, 24xx</a:t>
                      </a:r>
                    </a:p>
                    <a:p>
                      <a:pPr marL="285750" indent="-285750">
                        <a:buFont typeface="Arial" panose="020B0604020202020204" pitchFamily="34" charset="0"/>
                        <a:buChar char="•"/>
                      </a:pPr>
                      <a:r>
                        <a:rPr lang="en-US" sz="1600" dirty="0"/>
                        <a:t>Contract Education 5150</a:t>
                      </a:r>
                    </a:p>
                    <a:p>
                      <a:pPr marL="0" indent="0">
                        <a:buFont typeface="Arial" panose="020B0604020202020204" pitchFamily="34" charset="0"/>
                        <a:buNone/>
                      </a:pPr>
                      <a:endParaRPr lang="en-US" sz="1600" dirty="0"/>
                    </a:p>
                    <a:p>
                      <a:pPr marL="0" indent="0">
                        <a:buFont typeface="Arial" panose="020B0604020202020204" pitchFamily="34" charset="0"/>
                        <a:buNone/>
                      </a:pPr>
                      <a:r>
                        <a:rPr lang="en-US" sz="1600" dirty="0"/>
                        <a:t>Exclusions</a:t>
                      </a:r>
                    </a:p>
                    <a:p>
                      <a:pPr marL="285750" indent="-285750">
                        <a:buFont typeface="Arial" panose="020B0604020202020204" pitchFamily="34" charset="0"/>
                        <a:buChar char="•"/>
                      </a:pPr>
                      <a:r>
                        <a:rPr lang="en-US" sz="1600" dirty="0"/>
                        <a:t>Capital Outlay 6xxx (except 642x Exact Equipment Replacements)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Instructional</a:t>
                      </a:r>
                      <a:br>
                        <a:rPr lang="en-US" sz="1600" dirty="0"/>
                      </a:br>
                      <a:r>
                        <a:rPr lang="en-US" sz="1600" dirty="0"/>
                        <a:t>010100-499900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Non-Instructional</a:t>
                      </a:r>
                      <a:br>
                        <a:rPr lang="en-US" sz="1600" dirty="0"/>
                      </a:br>
                      <a:r>
                        <a:rPr lang="en-US" sz="1600" dirty="0"/>
                        <a:t>600xxx-67xxxx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Exclusions</a:t>
                      </a:r>
                      <a:br>
                        <a:rPr lang="en-US" sz="1600" dirty="0"/>
                      </a:br>
                      <a:r>
                        <a:rPr lang="en-US" sz="1600" dirty="0"/>
                        <a:t>68xxxx-793xxx</a:t>
                      </a:r>
                      <a:br>
                        <a:rPr lang="en-US" sz="1600" dirty="0"/>
                      </a:br>
                      <a:endParaRPr lang="en-US" sz="1600" dirty="0"/>
                    </a:p>
                    <a:p>
                      <a:endParaRPr lang="en-US" sz="1600" dirty="0"/>
                    </a:p>
                  </a:txBody>
                  <a:tcPr/>
                </a:tc>
                <a:extLst>
                  <a:ext uri="{0D108BD9-81ED-4DB2-BD59-A6C34878D82A}">
                    <a16:rowId xmlns:a16="http://schemas.microsoft.com/office/drawing/2014/main" val="843198522"/>
                  </a:ext>
                </a:extLst>
              </a:tr>
              <a:tr h="943356">
                <a:tc>
                  <a:txBody>
                    <a:bodyPr/>
                    <a:lstStyle/>
                    <a:p>
                      <a:r>
                        <a:rPr lang="en-US" sz="1600" dirty="0"/>
                        <a:t>Restricted Lottery</a:t>
                      </a:r>
                      <a:br>
                        <a:rPr lang="en-US" sz="1600" dirty="0"/>
                      </a:br>
                      <a:r>
                        <a:rPr lang="en-US" sz="1600" dirty="0"/>
                        <a:t>LR001</a:t>
                      </a:r>
                    </a:p>
                  </a:txBody>
                  <a:tcPr/>
                </a:tc>
                <a:tc>
                  <a:txBody>
                    <a:bodyPr/>
                    <a:lstStyle/>
                    <a:p>
                      <a:pPr marL="285750" indent="-285750">
                        <a:buFont typeface="Arial" panose="020B0604020202020204" pitchFamily="34" charset="0"/>
                        <a:buChar char="•"/>
                      </a:pPr>
                      <a:r>
                        <a:rPr lang="en-US" sz="1600" dirty="0"/>
                        <a:t>Instructional Supplies &amp; Materials</a:t>
                      </a:r>
                    </a:p>
                    <a:p>
                      <a:pPr marL="285750" indent="-285750">
                        <a:buFont typeface="Arial" panose="020B0604020202020204" pitchFamily="34" charset="0"/>
                        <a:buChar char="•"/>
                      </a:pPr>
                      <a:r>
                        <a:rPr lang="en-US" sz="1600" dirty="0"/>
                        <a:t>Software</a:t>
                      </a:r>
                    </a:p>
                  </a:txBody>
                  <a:tcPr/>
                </a:tc>
                <a:tc>
                  <a:txBody>
                    <a:bodyPr/>
                    <a:lstStyle/>
                    <a:p>
                      <a:pPr marL="285750" indent="-285750">
                        <a:buFont typeface="Arial" panose="020B0604020202020204" pitchFamily="34" charset="0"/>
                        <a:buChar char="•"/>
                      </a:pPr>
                      <a:r>
                        <a:rPr lang="en-US" sz="1600" dirty="0"/>
                        <a:t>Instructional Supplies &amp; Materials 4310</a:t>
                      </a:r>
                    </a:p>
                    <a:p>
                      <a:pPr marL="285750" indent="-285750">
                        <a:buFont typeface="Arial" panose="020B0604020202020204" pitchFamily="34" charset="0"/>
                        <a:buChar char="•"/>
                      </a:pPr>
                      <a:r>
                        <a:rPr lang="en-US" sz="1600" dirty="0"/>
                        <a:t>Software 5650</a:t>
                      </a:r>
                    </a:p>
                    <a:p>
                      <a:pPr marL="285750" indent="-285750">
                        <a:buFont typeface="Arial" panose="020B0604020202020204" pitchFamily="34" charset="0"/>
                        <a:buChar char="•"/>
                      </a:pPr>
                      <a:r>
                        <a:rPr lang="en-US" sz="1600" dirty="0"/>
                        <a:t>Student Financial Aid 75xx</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Instructional</a:t>
                      </a:r>
                      <a:br>
                        <a:rPr lang="en-US" sz="1600" dirty="0"/>
                      </a:br>
                      <a:r>
                        <a:rPr lang="en-US" sz="1600" dirty="0"/>
                        <a:t>010100-499900</a:t>
                      </a:r>
                    </a:p>
                    <a:p>
                      <a:endParaRPr lang="en-US" sz="1600" dirty="0"/>
                    </a:p>
                  </a:txBody>
                  <a:tcPr/>
                </a:tc>
                <a:extLst>
                  <a:ext uri="{0D108BD9-81ED-4DB2-BD59-A6C34878D82A}">
                    <a16:rowId xmlns:a16="http://schemas.microsoft.com/office/drawing/2014/main" val="2426553159"/>
                  </a:ext>
                </a:extLst>
              </a:tr>
            </a:tbl>
          </a:graphicData>
        </a:graphic>
      </p:graphicFrame>
      <p:sp>
        <p:nvSpPr>
          <p:cNvPr id="6" name="TextBox 5">
            <a:extLst>
              <a:ext uri="{FF2B5EF4-FFF2-40B4-BE49-F238E27FC236}">
                <a16:creationId xmlns:a16="http://schemas.microsoft.com/office/drawing/2014/main" id="{0FCB3C7F-EE9C-9008-BDA9-904DBC515EC1}"/>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7" name="TextBox 6">
            <a:extLst>
              <a:ext uri="{FF2B5EF4-FFF2-40B4-BE49-F238E27FC236}">
                <a16:creationId xmlns:a16="http://schemas.microsoft.com/office/drawing/2014/main" id="{F41025AE-C32A-C24C-B523-359CC23FE42F}"/>
              </a:ext>
            </a:extLst>
          </p:cNvPr>
          <p:cNvSpPr txBox="1"/>
          <p:nvPr/>
        </p:nvSpPr>
        <p:spPr>
          <a:xfrm>
            <a:off x="10886646" y="6490490"/>
            <a:ext cx="1186543" cy="261610"/>
          </a:xfrm>
          <a:prstGeom prst="rect">
            <a:avLst/>
          </a:prstGeom>
          <a:noFill/>
        </p:spPr>
        <p:txBody>
          <a:bodyPr wrap="none" rtlCol="0">
            <a:spAutoFit/>
          </a:bodyPr>
          <a:lstStyle/>
          <a:p>
            <a:r>
              <a:rPr lang="en-US" sz="1100" dirty="0">
                <a:solidFill>
                  <a:schemeClr val="bg1"/>
                </a:solidFill>
              </a:rPr>
              <a:t>	9</a:t>
            </a:r>
          </a:p>
        </p:txBody>
      </p:sp>
    </p:spTree>
    <p:extLst>
      <p:ext uri="{BB962C8B-B14F-4D97-AF65-F5344CB8AC3E}">
        <p14:creationId xmlns:p14="http://schemas.microsoft.com/office/powerpoint/2010/main" val="51192251"/>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3C8DB-0C09-35C4-9C13-12B0020E9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7C606-4595-3A9E-88B7-DEE0D3EDA36C}"/>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D2958D06-AE87-550D-EE01-51EC3165A9D7}"/>
              </a:ext>
            </a:extLst>
          </p:cNvPr>
          <p:cNvSpPr>
            <a:spLocks noGrp="1"/>
          </p:cNvSpPr>
          <p:nvPr>
            <p:ph idx="1"/>
          </p:nvPr>
        </p:nvSpPr>
        <p:spPr>
          <a:xfrm>
            <a:off x="1097279" y="2108201"/>
            <a:ext cx="10850306" cy="4258093"/>
          </a:xfrm>
        </p:spPr>
        <p:txBody>
          <a:bodyPr>
            <a:normAutofit/>
          </a:bodyPr>
          <a:lstStyle/>
          <a:p>
            <a:pPr>
              <a:spcBef>
                <a:spcPts val="0"/>
              </a:spcBef>
              <a:spcAft>
                <a:spcPts val="600"/>
              </a:spcAft>
              <a:buClr>
                <a:srgbClr val="C00000"/>
              </a:buClr>
              <a:buFont typeface="Arial" panose="020B0604020202020204" pitchFamily="34" charset="0"/>
              <a:buChar char="•"/>
            </a:pPr>
            <a:r>
              <a:rPr lang="en-US" sz="2400" dirty="0"/>
              <a:t> BC Budget Office Website</a:t>
            </a:r>
          </a:p>
          <a:p>
            <a:pPr marR="0" lvl="1" fontAlgn="auto">
              <a:spcBef>
                <a:spcPts val="0"/>
              </a:spcBef>
              <a:spcAft>
                <a:spcPts val="600"/>
              </a:spcAft>
              <a:buSzTx/>
              <a:buFont typeface="Wingdings" panose="05000000000000000000" pitchFamily="2" charset="2"/>
              <a:buChar char="§"/>
              <a:tabLst/>
              <a:defRPr/>
            </a:pPr>
            <a:r>
              <a:rPr lang="en-US" sz="2000" dirty="0">
                <a:hlinkClick r:id="rId3"/>
              </a:rPr>
              <a:t>https://www.bakersfieldcollege.edu/about/administration/finance-and-administrative-services/budget.html</a:t>
            </a:r>
            <a:r>
              <a:rPr lang="en-US" sz="2000" dirty="0"/>
              <a:t> </a:t>
            </a:r>
            <a:r>
              <a:rPr lang="en-US" sz="2400" dirty="0"/>
              <a:t> </a:t>
            </a:r>
          </a:p>
          <a:p>
            <a:pPr>
              <a:spcBef>
                <a:spcPts val="0"/>
              </a:spcBef>
              <a:spcAft>
                <a:spcPts val="600"/>
              </a:spcAft>
              <a:buClr>
                <a:srgbClr val="C00000"/>
              </a:buClr>
              <a:buFont typeface="Arial" panose="020B0604020202020204" pitchFamily="34" charset="0"/>
              <a:buChar char="•"/>
              <a:defRPr/>
            </a:pPr>
            <a:r>
              <a:rPr lang="en-US" sz="2400" dirty="0"/>
              <a:t>CCCCO</a:t>
            </a:r>
          </a:p>
          <a:p>
            <a:pPr lvl="1">
              <a:spcBef>
                <a:spcPts val="0"/>
              </a:spcBef>
              <a:spcAft>
                <a:spcPts val="600"/>
              </a:spcAft>
              <a:buFont typeface="Wingdings" panose="05000000000000000000" pitchFamily="2" charset="2"/>
              <a:buChar char="§"/>
            </a:pPr>
            <a:r>
              <a:rPr lang="en-US" sz="1900" dirty="0"/>
              <a:t>50% Law</a:t>
            </a:r>
          </a:p>
          <a:p>
            <a:pPr lvl="2">
              <a:spcBef>
                <a:spcPts val="0"/>
              </a:spcBef>
              <a:spcAft>
                <a:spcPts val="600"/>
              </a:spcAft>
              <a:buFont typeface="Courier New" panose="02070309020205020404" pitchFamily="49" charset="0"/>
              <a:buChar char="o"/>
            </a:pPr>
            <a:r>
              <a:rPr lang="en-US" sz="1500" dirty="0">
                <a:hlinkClick r:id="rId4"/>
              </a:rPr>
              <a:t>https://www.cccco.edu/About-Us/Chancellors-Office/Divisions/College-Finance-and-Facilities-Planning/Fiscal-Standards-and-Accountability-Unit/Fifty-Percent-Law</a:t>
            </a:r>
            <a:r>
              <a:rPr lang="en-US" sz="1500" dirty="0"/>
              <a:t> </a:t>
            </a:r>
          </a:p>
        </p:txBody>
      </p:sp>
      <p:sp>
        <p:nvSpPr>
          <p:cNvPr id="6" name="TextBox 5">
            <a:extLst>
              <a:ext uri="{FF2B5EF4-FFF2-40B4-BE49-F238E27FC236}">
                <a16:creationId xmlns:a16="http://schemas.microsoft.com/office/drawing/2014/main" id="{C89C9CB0-7708-537F-36D3-46497F699968}"/>
              </a:ext>
            </a:extLst>
          </p:cNvPr>
          <p:cNvSpPr txBox="1"/>
          <p:nvPr/>
        </p:nvSpPr>
        <p:spPr>
          <a:xfrm>
            <a:off x="0" y="6507727"/>
            <a:ext cx="3177473" cy="261610"/>
          </a:xfrm>
          <a:prstGeom prst="rect">
            <a:avLst/>
          </a:prstGeom>
          <a:noFill/>
        </p:spPr>
        <p:txBody>
          <a:bodyPr wrap="none" rtlCol="0">
            <a:spAutoFit/>
          </a:bodyPr>
          <a:lstStyle/>
          <a:p>
            <a:r>
              <a:rPr lang="en-US" sz="1100" dirty="0">
                <a:solidFill>
                  <a:schemeClr val="bg1"/>
                </a:solidFill>
              </a:rPr>
              <a:t>BC Program Review: Budget Managers Training</a:t>
            </a:r>
          </a:p>
        </p:txBody>
      </p:sp>
      <p:sp>
        <p:nvSpPr>
          <p:cNvPr id="7" name="TextBox 6">
            <a:extLst>
              <a:ext uri="{FF2B5EF4-FFF2-40B4-BE49-F238E27FC236}">
                <a16:creationId xmlns:a16="http://schemas.microsoft.com/office/drawing/2014/main" id="{75CC2718-DC6F-94FF-C18A-9B2E95AA61A7}"/>
              </a:ext>
            </a:extLst>
          </p:cNvPr>
          <p:cNvSpPr txBox="1"/>
          <p:nvPr/>
        </p:nvSpPr>
        <p:spPr>
          <a:xfrm>
            <a:off x="10886646" y="6490490"/>
            <a:ext cx="1265090" cy="261610"/>
          </a:xfrm>
          <a:prstGeom prst="rect">
            <a:avLst/>
          </a:prstGeom>
          <a:noFill/>
        </p:spPr>
        <p:txBody>
          <a:bodyPr wrap="none" rtlCol="0">
            <a:spAutoFit/>
          </a:bodyPr>
          <a:lstStyle/>
          <a:p>
            <a:r>
              <a:rPr lang="en-US" sz="1100" dirty="0">
                <a:solidFill>
                  <a:schemeClr val="bg1"/>
                </a:solidFill>
              </a:rPr>
              <a:t>	10</a:t>
            </a:r>
          </a:p>
        </p:txBody>
      </p:sp>
    </p:spTree>
    <p:extLst>
      <p:ext uri="{BB962C8B-B14F-4D97-AF65-F5344CB8AC3E}">
        <p14:creationId xmlns:p14="http://schemas.microsoft.com/office/powerpoint/2010/main" val="2941433253"/>
      </p:ext>
    </p:extLst>
  </p:cSld>
  <p:clrMapOvr>
    <a:masterClrMapping/>
  </p:clrMapOvr>
</p:sld>
</file>

<file path=ppt/theme/theme1.xml><?xml version="1.0" encoding="utf-8"?>
<a:theme xmlns:a="http://schemas.openxmlformats.org/drawingml/2006/main" name="Retrospect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Retrospect">
      <a:majorFont>
        <a:latin typeface="Arial Nova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11806</TotalTime>
  <Words>818</Words>
  <Application>Microsoft Office PowerPoint</Application>
  <PresentationFormat>Widescreen</PresentationFormat>
  <Paragraphs>138</Paragraphs>
  <Slides>11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Aptos</vt:lpstr>
      <vt:lpstr>Arial</vt:lpstr>
      <vt:lpstr>Arial Nova</vt:lpstr>
      <vt:lpstr>Arial Nova Light</vt:lpstr>
      <vt:lpstr>Calibri</vt:lpstr>
      <vt:lpstr>Cambria</vt:lpstr>
      <vt:lpstr>Courier New</vt:lpstr>
      <vt:lpstr>Wingdings</vt:lpstr>
      <vt:lpstr>RetrospectVTI</vt:lpstr>
      <vt:lpstr>Program Review  Budget Request</vt:lpstr>
      <vt:lpstr>Annual Budget Cycle</vt:lpstr>
      <vt:lpstr>Program Review Process</vt:lpstr>
      <vt:lpstr>Program Review Process – Resource Requests</vt:lpstr>
      <vt:lpstr>Program Review Process – Budget Requests</vt:lpstr>
      <vt:lpstr>Program Review Budget Requests</vt:lpstr>
      <vt:lpstr>Program Review Budget Requests</vt:lpstr>
      <vt:lpstr>Program Review Budget Requests cont.</vt:lpstr>
      <vt:lpstr>Additional Information</vt:lpstr>
      <vt:lpstr>Additional Information cont.</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Management 201</dc:title>
  <dc:creator>Somaly Boles</dc:creator>
  <cp:lastModifiedBy>Beatrice Licon</cp:lastModifiedBy>
  <cp:revision>43</cp:revision>
  <cp:lastPrinted>2026-10-12T17:20:55Z</cp:lastPrinted>
  <dcterms:created xsi:type="dcterms:W3CDTF">2023-12-07T15:51:43Z</dcterms:created>
  <dcterms:modified xsi:type="dcterms:W3CDTF">2026-10-12T17:31:17Z</dcterms:modified>
</cp:coreProperties>
</file>