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6" r:id="rId10"/>
    <p:sldId id="265" r:id="rId11"/>
    <p:sldId id="261" r:id="rId12"/>
    <p:sldId id="262" r:id="rId13"/>
    <p:sldId id="263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BC70E-2195-85A8-F13F-B0B72356F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F786CC-DB91-11B7-3341-3067A2BEE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C4992B-0117-0337-DAD8-5167E1608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A8451-9026-2A89-1515-24F6E6D29269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1364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0D946-FDFD-9813-5256-AF048C473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A80E8-61E5-8208-21C1-96E20FE77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E5AF32-C991-DF6D-1233-78A2D70E2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79FD1-72AA-0D08-7838-2DD8D7050B6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5693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450BE-3499-4CE8-84D7-D43FC221E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49F990-900D-E30B-62BA-B5917F418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8CF662-FC13-0DB4-F0E3-6A229A566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FC1F3-D2CE-A92F-C8CE-F6A1109F6FC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4490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tudentlife@bakersfieldcollege.ed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-field">
            <a:extLst>
              <a:ext uri="{FF2B5EF4-FFF2-40B4-BE49-F238E27FC236}">
                <a16:creationId xmlns:a16="http://schemas.microsoft.com/office/drawing/2014/main" id="{38724E94-16E5-422D-8841-A0D85D49E64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143250" cy="6858000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black-band">
            <a:extLst>
              <a:ext uri="{FF2B5EF4-FFF2-40B4-BE49-F238E27FC236}">
                <a16:creationId xmlns:a16="http://schemas.microsoft.com/office/drawing/2014/main" id="{1E11684E-8936-4191-BD12-034F9991B467}"/>
              </a:ext>
            </a:extLst>
          </p:cNvPr>
          <p:cNvSpPr>
            <a:spLocks noGrp="1"/>
          </p:cNvSpPr>
          <p:nvPr/>
        </p:nvSpPr>
        <p:spPr>
          <a:xfrm>
            <a:off x="0" y="5905500"/>
            <a:ext cx="3143250" cy="95250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eyebrow">
            <a:extLst>
              <a:ext uri="{FF2B5EF4-FFF2-40B4-BE49-F238E27FC236}">
                <a16:creationId xmlns:a16="http://schemas.microsoft.com/office/drawing/2014/main" id="{06F3E131-AF30-4A4D-B51A-4EEB3C8E8E43}"/>
              </a:ext>
            </a:extLst>
          </p:cNvPr>
          <p:cNvSpPr>
            <a:spLocks noGrp="1"/>
          </p:cNvSpPr>
          <p:nvPr/>
        </p:nvSpPr>
        <p:spPr>
          <a:xfrm>
            <a:off x="3733800" y="80962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C62828"/>
                </a:solidFill>
              </a:defRPr>
            </a:pPr>
            <a:r>
              <a:rPr sz="1200" b="1" dirty="0">
                <a:solidFill>
                  <a:srgbClr val="C62828"/>
                </a:solidFill>
              </a:rPr>
              <a:t>ADMIN COUNCIL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22035250-075A-4331-87A8-2340E2FAADDF}"/>
              </a:ext>
            </a:extLst>
          </p:cNvPr>
          <p:cNvSpPr>
            <a:spLocks noGrp="1"/>
          </p:cNvSpPr>
          <p:nvPr/>
        </p:nvSpPr>
        <p:spPr>
          <a:xfrm>
            <a:off x="3657600" y="1115949"/>
            <a:ext cx="7239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050" b="1">
                <a:solidFill>
                  <a:srgbClr val="171717"/>
                </a:solidFill>
              </a:defRPr>
            </a:pPr>
            <a:r>
              <a:rPr sz="6000" b="1" dirty="0">
                <a:solidFill>
                  <a:srgbClr val="171717"/>
                </a:solidFill>
              </a:rPr>
              <a:t>Welcoming the</a:t>
            </a:r>
          </a:p>
          <a:p>
            <a:pPr algn="l">
              <a:defRPr sz="4050" b="1">
                <a:solidFill>
                  <a:srgbClr val="171717"/>
                </a:solidFill>
              </a:defRPr>
            </a:pPr>
            <a:r>
              <a:rPr sz="6000" b="1" dirty="0">
                <a:solidFill>
                  <a:srgbClr val="171717"/>
                </a:solidFill>
              </a:rPr>
              <a:t>Fall 2026 Class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C739058-2566-4B72-8D67-3CDF82F499E1}"/>
              </a:ext>
            </a:extLst>
          </p:cNvPr>
          <p:cNvSpPr>
            <a:spLocks noGrp="1"/>
          </p:cNvSpPr>
          <p:nvPr/>
        </p:nvSpPr>
        <p:spPr>
          <a:xfrm>
            <a:off x="3733800" y="3152775"/>
            <a:ext cx="723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656565"/>
                </a:solidFill>
              </a:defRPr>
            </a:pPr>
            <a:r>
              <a:rPr sz="3600" b="0" dirty="0">
                <a:solidFill>
                  <a:srgbClr val="656565"/>
                </a:solidFill>
              </a:rPr>
              <a:t>New Student Convocation through Welcome Week</a:t>
            </a:r>
            <a:r>
              <a:rPr lang="en-US" sz="3600" b="0" dirty="0">
                <a:solidFill>
                  <a:srgbClr val="656565"/>
                </a:solidFill>
              </a:rPr>
              <a:t>s</a:t>
            </a:r>
            <a:endParaRPr sz="3600" b="0" dirty="0">
              <a:solidFill>
                <a:srgbClr val="656565"/>
              </a:solidFill>
            </a:endParaRPr>
          </a:p>
        </p:txBody>
      </p:sp>
      <p:sp>
        <p:nvSpPr>
          <p:cNvPr id="7" name="rule">
            <a:extLst>
              <a:ext uri="{FF2B5EF4-FFF2-40B4-BE49-F238E27FC236}">
                <a16:creationId xmlns:a16="http://schemas.microsoft.com/office/drawing/2014/main" id="{CA6F9C19-3C0E-4211-8BF7-8E0733B458B5}"/>
              </a:ext>
            </a:extLst>
          </p:cNvPr>
          <p:cNvSpPr>
            <a:spLocks noGrp="1"/>
          </p:cNvSpPr>
          <p:nvPr/>
        </p:nvSpPr>
        <p:spPr>
          <a:xfrm>
            <a:off x="3752850" y="4162425"/>
            <a:ext cx="1524000" cy="4762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date">
            <a:extLst>
              <a:ext uri="{FF2B5EF4-FFF2-40B4-BE49-F238E27FC236}">
                <a16:creationId xmlns:a16="http://schemas.microsoft.com/office/drawing/2014/main" id="{50454F1A-AFED-4BD0-89AC-6EFF4F304AA5}"/>
              </a:ext>
            </a:extLst>
          </p:cNvPr>
          <p:cNvSpPr>
            <a:spLocks noGrp="1"/>
          </p:cNvSpPr>
          <p:nvPr/>
        </p:nvSpPr>
        <p:spPr>
          <a:xfrm>
            <a:off x="3752850" y="45529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1717"/>
                </a:solidFill>
              </a:defRPr>
            </a:pPr>
            <a:r>
              <a:rPr sz="1500" b="1" dirty="0">
                <a:solidFill>
                  <a:srgbClr val="171717"/>
                </a:solidFill>
              </a:rPr>
              <a:t>August 2026</a:t>
            </a:r>
          </a:p>
        </p:txBody>
      </p:sp>
      <p:sp>
        <p:nvSpPr>
          <p:cNvPr id="9" name="tagline">
            <a:extLst>
              <a:ext uri="{FF2B5EF4-FFF2-40B4-BE49-F238E27FC236}">
                <a16:creationId xmlns:a16="http://schemas.microsoft.com/office/drawing/2014/main" id="{0108C5AE-9B2D-4534-9A84-0BDECC683704}"/>
              </a:ext>
            </a:extLst>
          </p:cNvPr>
          <p:cNvSpPr>
            <a:spLocks noGrp="1"/>
          </p:cNvSpPr>
          <p:nvPr/>
        </p:nvSpPr>
        <p:spPr>
          <a:xfrm>
            <a:off x="3752850" y="5314950"/>
            <a:ext cx="723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1717"/>
                </a:solidFill>
              </a:defRPr>
            </a:pPr>
            <a:r>
              <a:rPr b="0" dirty="0">
                <a:solidFill>
                  <a:srgbClr val="171717"/>
                </a:solidFill>
              </a:rPr>
              <a:t>A coordinated campus welcome builds confidence, connection, and belonging.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BB6795-FBB4-61A4-EDFF-4B940FACE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6" y="359854"/>
            <a:ext cx="3008378" cy="112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5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d-top">
            <a:extLst>
              <a:ext uri="{FF2B5EF4-FFF2-40B4-BE49-F238E27FC236}">
                <a16:creationId xmlns:a16="http://schemas.microsoft.com/office/drawing/2014/main" id="{1BDA1343-3B43-41B0-AF24-735CF2EAD68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71450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kicker">
            <a:extLst>
              <a:ext uri="{FF2B5EF4-FFF2-40B4-BE49-F238E27FC236}">
                <a16:creationId xmlns:a16="http://schemas.microsoft.com/office/drawing/2014/main" id="{17F19A71-838E-46CD-9976-3747A2BF12EF}"/>
              </a:ext>
            </a:extLst>
          </p:cNvPr>
          <p:cNvSpPr>
            <a:spLocks noGrp="1"/>
          </p:cNvSpPr>
          <p:nvPr/>
        </p:nvSpPr>
        <p:spPr>
          <a:xfrm>
            <a:off x="533400" y="762000"/>
            <a:ext cx="285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C62828"/>
                </a:solidFill>
              </a:defRPr>
            </a:pPr>
            <a:r>
              <a:rPr sz="1200" b="1">
                <a:solidFill>
                  <a:srgbClr val="C62828"/>
                </a:solidFill>
              </a:rPr>
              <a:t>THE GOAL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5FC3E7D5-E999-4082-A190-CE42E1D221C0}"/>
              </a:ext>
            </a:extLst>
          </p:cNvPr>
          <p:cNvSpPr>
            <a:spLocks noGrp="1"/>
          </p:cNvSpPr>
          <p:nvPr/>
        </p:nvSpPr>
        <p:spPr>
          <a:xfrm>
            <a:off x="533400" y="1285875"/>
            <a:ext cx="904875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675" b="1">
                <a:solidFill>
                  <a:srgbClr val="171717"/>
                </a:solidFill>
              </a:defRPr>
            </a:pPr>
            <a:r>
              <a:rPr sz="3675" b="1">
                <a:solidFill>
                  <a:srgbClr val="171717"/>
                </a:solidFill>
              </a:rPr>
              <a:t>One coordinated welcome.</a:t>
            </a:r>
          </a:p>
          <a:p>
            <a:pPr algn="l">
              <a:defRPr sz="3675" b="1">
                <a:solidFill>
                  <a:srgbClr val="171717"/>
                </a:solidFill>
              </a:defRPr>
            </a:pPr>
            <a:r>
              <a:rPr sz="3675" b="1">
                <a:solidFill>
                  <a:srgbClr val="171717"/>
                </a:solidFill>
              </a:rPr>
              <a:t>Many points of connection.</a:t>
            </a:r>
          </a:p>
        </p:txBody>
      </p:sp>
      <p:sp>
        <p:nvSpPr>
          <p:cNvPr id="4" name="body">
            <a:extLst>
              <a:ext uri="{FF2B5EF4-FFF2-40B4-BE49-F238E27FC236}">
                <a16:creationId xmlns:a16="http://schemas.microsoft.com/office/drawing/2014/main" id="{042ED969-B15C-42B6-992F-303B360C509D}"/>
              </a:ext>
            </a:extLst>
          </p:cNvPr>
          <p:cNvSpPr>
            <a:spLocks noGrp="1"/>
          </p:cNvSpPr>
          <p:nvPr/>
        </p:nvSpPr>
        <p:spPr>
          <a:xfrm>
            <a:off x="533400" y="3086100"/>
            <a:ext cx="8763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656565"/>
                </a:solidFill>
              </a:defRPr>
            </a:pPr>
            <a:r>
              <a:rPr sz="2025" b="0">
                <a:solidFill>
                  <a:srgbClr val="656565"/>
                </a:solidFill>
              </a:rPr>
              <a:t>When every area participates, students do not have to figure out Bakersfield College alone.</a:t>
            </a:r>
          </a:p>
        </p:txBody>
      </p:sp>
      <p:sp>
        <p:nvSpPr>
          <p:cNvPr id="5" name="rule">
            <a:extLst>
              <a:ext uri="{FF2B5EF4-FFF2-40B4-BE49-F238E27FC236}">
                <a16:creationId xmlns:a16="http://schemas.microsoft.com/office/drawing/2014/main" id="{E39DA166-6B5C-4260-B52F-74191BC1BE5F}"/>
              </a:ext>
            </a:extLst>
          </p:cNvPr>
          <p:cNvSpPr>
            <a:spLocks noGrp="1"/>
          </p:cNvSpPr>
          <p:nvPr/>
        </p:nvSpPr>
        <p:spPr>
          <a:xfrm>
            <a:off x="533400" y="4143375"/>
            <a:ext cx="1524000" cy="4762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contact-label">
            <a:extLst>
              <a:ext uri="{FF2B5EF4-FFF2-40B4-BE49-F238E27FC236}">
                <a16:creationId xmlns:a16="http://schemas.microsoft.com/office/drawing/2014/main" id="{322E27DC-DFE2-4786-A3AC-85CC204A39B0}"/>
              </a:ext>
            </a:extLst>
          </p:cNvPr>
          <p:cNvSpPr>
            <a:spLocks noGrp="1"/>
          </p:cNvSpPr>
          <p:nvPr/>
        </p:nvSpPr>
        <p:spPr>
          <a:xfrm>
            <a:off x="533400" y="464820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71717"/>
                </a:solidFill>
              </a:defRPr>
            </a:pPr>
            <a:r>
              <a:rPr sz="1350" b="1">
                <a:solidFill>
                  <a:srgbClr val="171717"/>
                </a:solidFill>
              </a:rPr>
              <a:t>PARTNER  •  PROMOTE  •  REFER  •  PARTICIPATE</a:t>
            </a:r>
          </a:p>
        </p:txBody>
      </p:sp>
      <p:sp>
        <p:nvSpPr>
          <p:cNvPr id="7" name="contact">
            <a:extLst>
              <a:ext uri="{FF2B5EF4-FFF2-40B4-BE49-F238E27FC236}">
                <a16:creationId xmlns:a16="http://schemas.microsoft.com/office/drawing/2014/main" id="{11E49D91-4533-4314-8815-1FB9B2D8ACB8}"/>
              </a:ext>
            </a:extLst>
          </p:cNvPr>
          <p:cNvSpPr>
            <a:spLocks noGrp="1"/>
          </p:cNvSpPr>
          <p:nvPr/>
        </p:nvSpPr>
        <p:spPr>
          <a:xfrm>
            <a:off x="533400" y="520065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656565"/>
                </a:solidFill>
              </a:defRPr>
            </a:pPr>
            <a:r>
              <a:rPr sz="1500" b="0" dirty="0">
                <a:solidFill>
                  <a:srgbClr val="656565"/>
                </a:solidFill>
              </a:rPr>
              <a:t>Office of Student Life  |  </a:t>
            </a:r>
            <a:r>
              <a:rPr sz="1500" b="0" dirty="0">
                <a:solidFill>
                  <a:srgbClr val="656565"/>
                </a:solidFill>
                <a:hlinkClick r:id="rId3"/>
              </a:rPr>
              <a:t>studentlife@bakersfieldcollege.edu</a:t>
            </a:r>
            <a:r>
              <a:rPr lang="en-US" sz="1500" b="0" dirty="0">
                <a:solidFill>
                  <a:srgbClr val="656565"/>
                </a:solidFill>
              </a:rPr>
              <a:t> </a:t>
            </a:r>
            <a:endParaRPr sz="1500" b="0" dirty="0">
              <a:solidFill>
                <a:srgbClr val="656565"/>
              </a:solidFill>
            </a:endParaRPr>
          </a:p>
        </p:txBody>
      </p:sp>
      <p:sp>
        <p:nvSpPr>
          <p:cNvPr id="8" name="page">
            <a:extLst>
              <a:ext uri="{FF2B5EF4-FFF2-40B4-BE49-F238E27FC236}">
                <a16:creationId xmlns:a16="http://schemas.microsoft.com/office/drawing/2014/main" id="{BA85E870-F598-4545-AF64-562CB539FF7A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656565"/>
                </a:solidFill>
              </a:defRPr>
            </a:pPr>
            <a:r>
              <a:rPr sz="825" b="0">
                <a:solidFill>
                  <a:srgbClr val="656565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550622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5767B-FE5A-5BF5-0540-91FD10E8D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age-dark">
            <a:extLst>
              <a:ext uri="{FF2B5EF4-FFF2-40B4-BE49-F238E27FC236}">
                <a16:creationId xmlns:a16="http://schemas.microsoft.com/office/drawing/2014/main" id="{E17627B7-5C66-80BE-010F-4424A7CEE35D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BDBDBD"/>
                </a:solidFill>
              </a:defRPr>
            </a:pPr>
            <a:r>
              <a:rPr sz="825" b="0">
                <a:solidFill>
                  <a:srgbClr val="BDBDBD"/>
                </a:solidFill>
              </a:rPr>
              <a:t>7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45CABA6-41CB-60A2-B36C-81290CCD9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33"/>
          <a:stretch>
            <a:fillRect/>
          </a:stretch>
        </p:blipFill>
        <p:spPr>
          <a:xfrm>
            <a:off x="702942" y="0"/>
            <a:ext cx="102988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6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kicker">
            <a:extLst>
              <a:ext uri="{FF2B5EF4-FFF2-40B4-BE49-F238E27FC236}">
                <a16:creationId xmlns:a16="http://schemas.microsoft.com/office/drawing/2014/main" id="{7552C785-6964-4C12-B260-A277ABE6E1F9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66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C62828"/>
                </a:solidFill>
              </a:defRPr>
            </a:pPr>
            <a:r>
              <a:rPr sz="1125" b="1">
                <a:solidFill>
                  <a:srgbClr val="C62828"/>
                </a:solidFill>
              </a:rPr>
              <a:t>FALL 2026 STUDENT WELCOME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79B21284-D724-4139-B0BD-F081AB7332A3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7"/>
                </a:solidFill>
              </a:defRPr>
            </a:pPr>
            <a:r>
              <a:rPr sz="2850" b="1" dirty="0">
                <a:solidFill>
                  <a:srgbClr val="171717"/>
                </a:solidFill>
              </a:rPr>
              <a:t>This is a campus-wide welcome, not a single event</a:t>
            </a:r>
          </a:p>
        </p:txBody>
      </p:sp>
      <p:sp>
        <p:nvSpPr>
          <p:cNvPr id="3" name="header-rule">
            <a:extLst>
              <a:ext uri="{FF2B5EF4-FFF2-40B4-BE49-F238E27FC236}">
                <a16:creationId xmlns:a16="http://schemas.microsoft.com/office/drawing/2014/main" id="{C128FE14-C0FB-4574-8153-B541AFDA5391}"/>
              </a:ext>
            </a:extLst>
          </p:cNvPr>
          <p:cNvSpPr>
            <a:spLocks noGrp="1"/>
          </p:cNvSpPr>
          <p:nvPr/>
        </p:nvSpPr>
        <p:spPr>
          <a:xfrm>
            <a:off x="533400" y="1304925"/>
            <a:ext cx="11125200" cy="2857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lead">
            <a:extLst>
              <a:ext uri="{FF2B5EF4-FFF2-40B4-BE49-F238E27FC236}">
                <a16:creationId xmlns:a16="http://schemas.microsoft.com/office/drawing/2014/main" id="{2470CF26-699F-4E29-ADA7-9A58D58F5137}"/>
              </a:ext>
            </a:extLst>
          </p:cNvPr>
          <p:cNvSpPr>
            <a:spLocks noGrp="1"/>
          </p:cNvSpPr>
          <p:nvPr/>
        </p:nvSpPr>
        <p:spPr>
          <a:xfrm>
            <a:off x="533400" y="1581150"/>
            <a:ext cx="10572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171717"/>
                </a:solidFill>
              </a:defRPr>
            </a:pPr>
            <a:r>
              <a:rPr sz="2025" b="0" dirty="0">
                <a:solidFill>
                  <a:srgbClr val="171717"/>
                </a:solidFill>
              </a:rPr>
              <a:t>Students experience one Bakersfield College. Our collective role is to make the first connection clear, warm, and useful.</a:t>
            </a:r>
          </a:p>
        </p:txBody>
      </p:sp>
      <p:sp>
        <p:nvSpPr>
          <p:cNvPr id="5" name="num-0">
            <a:extLst>
              <a:ext uri="{FF2B5EF4-FFF2-40B4-BE49-F238E27FC236}">
                <a16:creationId xmlns:a16="http://schemas.microsoft.com/office/drawing/2014/main" id="{960F5A15-1299-4A89-876D-33AB5A25EBEF}"/>
              </a:ext>
            </a:extLst>
          </p:cNvPr>
          <p:cNvSpPr>
            <a:spLocks noGrp="1"/>
          </p:cNvSpPr>
          <p:nvPr/>
        </p:nvSpPr>
        <p:spPr>
          <a:xfrm>
            <a:off x="533400" y="2628900"/>
            <a:ext cx="85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C62828"/>
                </a:solidFill>
              </a:defRPr>
            </a:pPr>
            <a:r>
              <a:rPr sz="2100" b="1">
                <a:solidFill>
                  <a:srgbClr val="C62828"/>
                </a:solidFill>
              </a:rPr>
              <a:t>01</a:t>
            </a:r>
          </a:p>
        </p:txBody>
      </p:sp>
      <p:sp>
        <p:nvSpPr>
          <p:cNvPr id="6" name="line-0">
            <a:extLst>
              <a:ext uri="{FF2B5EF4-FFF2-40B4-BE49-F238E27FC236}">
                <a16:creationId xmlns:a16="http://schemas.microsoft.com/office/drawing/2014/main" id="{B1D14D01-DA9A-4F41-AB1F-9FD531D51E98}"/>
              </a:ext>
            </a:extLst>
          </p:cNvPr>
          <p:cNvSpPr>
            <a:spLocks noGrp="1"/>
          </p:cNvSpPr>
          <p:nvPr/>
        </p:nvSpPr>
        <p:spPr>
          <a:xfrm>
            <a:off x="533400" y="3105150"/>
            <a:ext cx="2286000" cy="1905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head-0">
            <a:extLst>
              <a:ext uri="{FF2B5EF4-FFF2-40B4-BE49-F238E27FC236}">
                <a16:creationId xmlns:a16="http://schemas.microsoft.com/office/drawing/2014/main" id="{3F1DACC5-5222-4181-A473-D2CE25DD8B41}"/>
              </a:ext>
            </a:extLst>
          </p:cNvPr>
          <p:cNvSpPr>
            <a:spLocks noGrp="1"/>
          </p:cNvSpPr>
          <p:nvPr/>
        </p:nvSpPr>
        <p:spPr>
          <a:xfrm>
            <a:off x="533400" y="333375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1717"/>
                </a:solidFill>
              </a:defRPr>
            </a:pPr>
            <a:r>
              <a:rPr sz="1725" b="1">
                <a:solidFill>
                  <a:srgbClr val="171717"/>
                </a:solidFill>
              </a:rPr>
              <a:t>PROMOTE</a:t>
            </a:r>
          </a:p>
        </p:txBody>
      </p:sp>
      <p:sp>
        <p:nvSpPr>
          <p:cNvPr id="8" name="body-0">
            <a:extLst>
              <a:ext uri="{FF2B5EF4-FFF2-40B4-BE49-F238E27FC236}">
                <a16:creationId xmlns:a16="http://schemas.microsoft.com/office/drawing/2014/main" id="{B2A4E5EA-1708-4EC0-BCE5-DF0FE7A4001F}"/>
              </a:ext>
            </a:extLst>
          </p:cNvPr>
          <p:cNvSpPr>
            <a:spLocks noGrp="1"/>
          </p:cNvSpPr>
          <p:nvPr/>
        </p:nvSpPr>
        <p:spPr>
          <a:xfrm>
            <a:off x="533400" y="3781425"/>
            <a:ext cx="2286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56565"/>
                </a:solidFill>
              </a:defRPr>
            </a:pPr>
            <a:r>
              <a:rPr sz="1425" b="0" dirty="0">
                <a:solidFill>
                  <a:srgbClr val="656565"/>
                </a:solidFill>
              </a:rPr>
              <a:t>Share dates and encourage students to attend.</a:t>
            </a:r>
          </a:p>
        </p:txBody>
      </p:sp>
      <p:sp>
        <p:nvSpPr>
          <p:cNvPr id="9" name="num-1">
            <a:extLst>
              <a:ext uri="{FF2B5EF4-FFF2-40B4-BE49-F238E27FC236}">
                <a16:creationId xmlns:a16="http://schemas.microsoft.com/office/drawing/2014/main" id="{6A4D3A9E-732C-4998-AF70-64E52CE330DF}"/>
              </a:ext>
            </a:extLst>
          </p:cNvPr>
          <p:cNvSpPr>
            <a:spLocks noGrp="1"/>
          </p:cNvSpPr>
          <p:nvPr/>
        </p:nvSpPr>
        <p:spPr>
          <a:xfrm>
            <a:off x="3333750" y="2628900"/>
            <a:ext cx="85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C62828"/>
                </a:solidFill>
              </a:defRPr>
            </a:pPr>
            <a:r>
              <a:rPr sz="2100" b="1">
                <a:solidFill>
                  <a:srgbClr val="C62828"/>
                </a:solidFill>
              </a:rPr>
              <a:t>02</a:t>
            </a:r>
          </a:p>
        </p:txBody>
      </p:sp>
      <p:sp>
        <p:nvSpPr>
          <p:cNvPr id="10" name="line-1">
            <a:extLst>
              <a:ext uri="{FF2B5EF4-FFF2-40B4-BE49-F238E27FC236}">
                <a16:creationId xmlns:a16="http://schemas.microsoft.com/office/drawing/2014/main" id="{FA5B38D6-B59D-4B4A-90C3-C2DB562C6E5E}"/>
              </a:ext>
            </a:extLst>
          </p:cNvPr>
          <p:cNvSpPr>
            <a:spLocks noGrp="1"/>
          </p:cNvSpPr>
          <p:nvPr/>
        </p:nvSpPr>
        <p:spPr>
          <a:xfrm>
            <a:off x="3333750" y="3105150"/>
            <a:ext cx="2286000" cy="1905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head-1">
            <a:extLst>
              <a:ext uri="{FF2B5EF4-FFF2-40B4-BE49-F238E27FC236}">
                <a16:creationId xmlns:a16="http://schemas.microsoft.com/office/drawing/2014/main" id="{DC944B7B-5826-4103-8A5C-1E83DBEE41A7}"/>
              </a:ext>
            </a:extLst>
          </p:cNvPr>
          <p:cNvSpPr>
            <a:spLocks noGrp="1"/>
          </p:cNvSpPr>
          <p:nvPr/>
        </p:nvSpPr>
        <p:spPr>
          <a:xfrm>
            <a:off x="3333750" y="333375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1717"/>
                </a:solidFill>
              </a:defRPr>
            </a:pPr>
            <a:r>
              <a:rPr sz="1725" b="1">
                <a:solidFill>
                  <a:srgbClr val="171717"/>
                </a:solidFill>
              </a:rPr>
              <a:t>PREPARE</a:t>
            </a:r>
          </a:p>
        </p:txBody>
      </p:sp>
      <p:sp>
        <p:nvSpPr>
          <p:cNvPr id="12" name="body-1">
            <a:extLst>
              <a:ext uri="{FF2B5EF4-FFF2-40B4-BE49-F238E27FC236}">
                <a16:creationId xmlns:a16="http://schemas.microsoft.com/office/drawing/2014/main" id="{9D8675D0-A747-46A9-9B1B-38E15FF65A4A}"/>
              </a:ext>
            </a:extLst>
          </p:cNvPr>
          <p:cNvSpPr>
            <a:spLocks noGrp="1"/>
          </p:cNvSpPr>
          <p:nvPr/>
        </p:nvSpPr>
        <p:spPr>
          <a:xfrm>
            <a:off x="3333750" y="3781425"/>
            <a:ext cx="2286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56565"/>
                </a:solidFill>
              </a:defRPr>
            </a:pPr>
            <a:r>
              <a:rPr sz="1425" b="0" dirty="0">
                <a:solidFill>
                  <a:srgbClr val="656565"/>
                </a:solidFill>
              </a:rPr>
              <a:t>Make sure teams can answer basic questions and give directions.</a:t>
            </a:r>
          </a:p>
        </p:txBody>
      </p:sp>
      <p:sp>
        <p:nvSpPr>
          <p:cNvPr id="13" name="num-2">
            <a:extLst>
              <a:ext uri="{FF2B5EF4-FFF2-40B4-BE49-F238E27FC236}">
                <a16:creationId xmlns:a16="http://schemas.microsoft.com/office/drawing/2014/main" id="{9F9BA88C-52A1-49EE-B45A-C77FB0C16104}"/>
              </a:ext>
            </a:extLst>
          </p:cNvPr>
          <p:cNvSpPr>
            <a:spLocks noGrp="1"/>
          </p:cNvSpPr>
          <p:nvPr/>
        </p:nvSpPr>
        <p:spPr>
          <a:xfrm>
            <a:off x="6134100" y="2628900"/>
            <a:ext cx="85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C62828"/>
                </a:solidFill>
              </a:defRPr>
            </a:pPr>
            <a:r>
              <a:rPr sz="2100" b="1">
                <a:solidFill>
                  <a:srgbClr val="C62828"/>
                </a:solidFill>
              </a:rPr>
              <a:t>03</a:t>
            </a:r>
          </a:p>
        </p:txBody>
      </p:sp>
      <p:sp>
        <p:nvSpPr>
          <p:cNvPr id="14" name="line-2">
            <a:extLst>
              <a:ext uri="{FF2B5EF4-FFF2-40B4-BE49-F238E27FC236}">
                <a16:creationId xmlns:a16="http://schemas.microsoft.com/office/drawing/2014/main" id="{8DE48FDF-9A8E-4D49-A80C-914E29910117}"/>
              </a:ext>
            </a:extLst>
          </p:cNvPr>
          <p:cNvSpPr>
            <a:spLocks noGrp="1"/>
          </p:cNvSpPr>
          <p:nvPr/>
        </p:nvSpPr>
        <p:spPr>
          <a:xfrm>
            <a:off x="6134100" y="3105150"/>
            <a:ext cx="2286000" cy="1905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head-2">
            <a:extLst>
              <a:ext uri="{FF2B5EF4-FFF2-40B4-BE49-F238E27FC236}">
                <a16:creationId xmlns:a16="http://schemas.microsoft.com/office/drawing/2014/main" id="{ACA018E4-DC67-4139-80C8-8129DA5716A6}"/>
              </a:ext>
            </a:extLst>
          </p:cNvPr>
          <p:cNvSpPr>
            <a:spLocks noGrp="1"/>
          </p:cNvSpPr>
          <p:nvPr/>
        </p:nvSpPr>
        <p:spPr>
          <a:xfrm>
            <a:off x="6134100" y="333375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1717"/>
                </a:solidFill>
              </a:defRPr>
            </a:pPr>
            <a:r>
              <a:rPr sz="1725" b="1">
                <a:solidFill>
                  <a:srgbClr val="171717"/>
                </a:solidFill>
              </a:rPr>
              <a:t>PARTICIPATE</a:t>
            </a:r>
          </a:p>
        </p:txBody>
      </p:sp>
      <p:sp>
        <p:nvSpPr>
          <p:cNvPr id="16" name="body-2">
            <a:extLst>
              <a:ext uri="{FF2B5EF4-FFF2-40B4-BE49-F238E27FC236}">
                <a16:creationId xmlns:a16="http://schemas.microsoft.com/office/drawing/2014/main" id="{B2A85EE4-F201-4F7C-8B54-9067C7EFBAB2}"/>
              </a:ext>
            </a:extLst>
          </p:cNvPr>
          <p:cNvSpPr>
            <a:spLocks noGrp="1"/>
          </p:cNvSpPr>
          <p:nvPr/>
        </p:nvSpPr>
        <p:spPr>
          <a:xfrm>
            <a:off x="6134100" y="3781425"/>
            <a:ext cx="2286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56565"/>
                </a:solidFill>
              </a:defRPr>
            </a:pPr>
            <a:r>
              <a:rPr sz="1425" b="0" dirty="0">
                <a:solidFill>
                  <a:srgbClr val="656565"/>
                </a:solidFill>
              </a:rPr>
              <a:t>Support assigned staff and department involvement.</a:t>
            </a:r>
          </a:p>
        </p:txBody>
      </p:sp>
      <p:sp>
        <p:nvSpPr>
          <p:cNvPr id="17" name="num-3">
            <a:extLst>
              <a:ext uri="{FF2B5EF4-FFF2-40B4-BE49-F238E27FC236}">
                <a16:creationId xmlns:a16="http://schemas.microsoft.com/office/drawing/2014/main" id="{AD5EC377-8528-46EA-8F88-37CB066DCDBB}"/>
              </a:ext>
            </a:extLst>
          </p:cNvPr>
          <p:cNvSpPr>
            <a:spLocks noGrp="1"/>
          </p:cNvSpPr>
          <p:nvPr/>
        </p:nvSpPr>
        <p:spPr>
          <a:xfrm>
            <a:off x="8934450" y="2628900"/>
            <a:ext cx="85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C62828"/>
                </a:solidFill>
              </a:defRPr>
            </a:pPr>
            <a:r>
              <a:rPr sz="2100" b="1">
                <a:solidFill>
                  <a:srgbClr val="C62828"/>
                </a:solidFill>
              </a:rPr>
              <a:t>04</a:t>
            </a:r>
          </a:p>
        </p:txBody>
      </p:sp>
      <p:sp>
        <p:nvSpPr>
          <p:cNvPr id="18" name="line-3">
            <a:extLst>
              <a:ext uri="{FF2B5EF4-FFF2-40B4-BE49-F238E27FC236}">
                <a16:creationId xmlns:a16="http://schemas.microsoft.com/office/drawing/2014/main" id="{7F631F22-227A-4408-9424-6AD0D1A9D98C}"/>
              </a:ext>
            </a:extLst>
          </p:cNvPr>
          <p:cNvSpPr>
            <a:spLocks noGrp="1"/>
          </p:cNvSpPr>
          <p:nvPr/>
        </p:nvSpPr>
        <p:spPr>
          <a:xfrm>
            <a:off x="8934450" y="3105150"/>
            <a:ext cx="2286000" cy="1905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head-3">
            <a:extLst>
              <a:ext uri="{FF2B5EF4-FFF2-40B4-BE49-F238E27FC236}">
                <a16:creationId xmlns:a16="http://schemas.microsoft.com/office/drawing/2014/main" id="{E054B95D-0946-4D4D-B45C-7DF4FE2B6CE8}"/>
              </a:ext>
            </a:extLst>
          </p:cNvPr>
          <p:cNvSpPr>
            <a:spLocks noGrp="1"/>
          </p:cNvSpPr>
          <p:nvPr/>
        </p:nvSpPr>
        <p:spPr>
          <a:xfrm>
            <a:off x="8934450" y="333375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1717"/>
                </a:solidFill>
              </a:defRPr>
            </a:pPr>
            <a:r>
              <a:rPr sz="1725" b="1">
                <a:solidFill>
                  <a:srgbClr val="171717"/>
                </a:solidFill>
              </a:rPr>
              <a:t>REFER</a:t>
            </a:r>
          </a:p>
        </p:txBody>
      </p:sp>
      <p:sp>
        <p:nvSpPr>
          <p:cNvPr id="20" name="body-3">
            <a:extLst>
              <a:ext uri="{FF2B5EF4-FFF2-40B4-BE49-F238E27FC236}">
                <a16:creationId xmlns:a16="http://schemas.microsoft.com/office/drawing/2014/main" id="{C8E59619-8D57-4BFB-A686-753268652A75}"/>
              </a:ext>
            </a:extLst>
          </p:cNvPr>
          <p:cNvSpPr>
            <a:spLocks noGrp="1"/>
          </p:cNvSpPr>
          <p:nvPr/>
        </p:nvSpPr>
        <p:spPr>
          <a:xfrm>
            <a:off x="8934450" y="3781425"/>
            <a:ext cx="2286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656565"/>
                </a:solidFill>
              </a:defRPr>
            </a:pPr>
            <a:r>
              <a:rPr sz="1425" b="0" dirty="0">
                <a:solidFill>
                  <a:srgbClr val="656565"/>
                </a:solidFill>
              </a:rPr>
              <a:t>Connect students to the right office without unnecessary handoffs.</a:t>
            </a:r>
          </a:p>
        </p:txBody>
      </p:sp>
      <p:sp>
        <p:nvSpPr>
          <p:cNvPr id="21" name="footer">
            <a:extLst>
              <a:ext uri="{FF2B5EF4-FFF2-40B4-BE49-F238E27FC236}">
                <a16:creationId xmlns:a16="http://schemas.microsoft.com/office/drawing/2014/main" id="{FDFC05AD-87E9-436C-886C-D11DEA282D97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7620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656565"/>
                </a:solidFill>
              </a:defRPr>
            </a:pPr>
            <a:r>
              <a:rPr sz="825" b="1">
                <a:solidFill>
                  <a:srgbClr val="656565"/>
                </a:solidFill>
              </a:rPr>
              <a:t>OFFICE OF STUDENT LIFE  |  BAKERSFIELD COLLEGE</a:t>
            </a:r>
          </a:p>
        </p:txBody>
      </p:sp>
      <p:sp>
        <p:nvSpPr>
          <p:cNvPr id="22" name="page">
            <a:extLst>
              <a:ext uri="{FF2B5EF4-FFF2-40B4-BE49-F238E27FC236}">
                <a16:creationId xmlns:a16="http://schemas.microsoft.com/office/drawing/2014/main" id="{828AC156-BCB6-4D3D-9017-9F5CA7EB86A6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656565"/>
                </a:solidFill>
              </a:defRPr>
            </a:pPr>
            <a:r>
              <a:rPr sz="825" b="0">
                <a:solidFill>
                  <a:srgbClr val="656565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49548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kicker">
            <a:extLst>
              <a:ext uri="{FF2B5EF4-FFF2-40B4-BE49-F238E27FC236}">
                <a16:creationId xmlns:a16="http://schemas.microsoft.com/office/drawing/2014/main" id="{927925E5-4F4C-41F1-B682-8067C7262569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66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C62828"/>
                </a:solidFill>
              </a:defRPr>
            </a:pPr>
            <a:r>
              <a:rPr sz="1125" b="1">
                <a:solidFill>
                  <a:srgbClr val="C62828"/>
                </a:solidFill>
              </a:rPr>
              <a:t>FALL 2026 STUDENT WELCOME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99E94B4-DEA8-4500-8200-9542058AA308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7"/>
                </a:solidFill>
              </a:defRPr>
            </a:pPr>
            <a:r>
              <a:rPr sz="2850" b="1">
                <a:solidFill>
                  <a:srgbClr val="171717"/>
                </a:solidFill>
              </a:rPr>
              <a:t>The welcome unfolds across five key moments</a:t>
            </a:r>
          </a:p>
        </p:txBody>
      </p:sp>
      <p:sp>
        <p:nvSpPr>
          <p:cNvPr id="3" name="header-rule">
            <a:extLst>
              <a:ext uri="{FF2B5EF4-FFF2-40B4-BE49-F238E27FC236}">
                <a16:creationId xmlns:a16="http://schemas.microsoft.com/office/drawing/2014/main" id="{E158BBF6-5773-49F5-8DB0-D8F1AB95D6E4}"/>
              </a:ext>
            </a:extLst>
          </p:cNvPr>
          <p:cNvSpPr>
            <a:spLocks noGrp="1"/>
          </p:cNvSpPr>
          <p:nvPr/>
        </p:nvSpPr>
        <p:spPr>
          <a:xfrm>
            <a:off x="533400" y="1304925"/>
            <a:ext cx="11125200" cy="2857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imeline">
            <a:extLst>
              <a:ext uri="{FF2B5EF4-FFF2-40B4-BE49-F238E27FC236}">
                <a16:creationId xmlns:a16="http://schemas.microsoft.com/office/drawing/2014/main" id="{59119179-5217-4501-AA01-88A56F35002B}"/>
              </a:ext>
            </a:extLst>
          </p:cNvPr>
          <p:cNvSpPr>
            <a:spLocks noGrp="1"/>
          </p:cNvSpPr>
          <p:nvPr/>
        </p:nvSpPr>
        <p:spPr>
          <a:xfrm>
            <a:off x="800100" y="3352800"/>
            <a:ext cx="10287000" cy="3810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dot-0">
            <a:extLst>
              <a:ext uri="{FF2B5EF4-FFF2-40B4-BE49-F238E27FC236}">
                <a16:creationId xmlns:a16="http://schemas.microsoft.com/office/drawing/2014/main" id="{46C29AD2-26C8-4B6F-A40D-30141A2E6D87}"/>
              </a:ext>
            </a:extLst>
          </p:cNvPr>
          <p:cNvSpPr>
            <a:spLocks noGrp="1"/>
          </p:cNvSpPr>
          <p:nvPr/>
        </p:nvSpPr>
        <p:spPr>
          <a:xfrm>
            <a:off x="800100" y="3209925"/>
            <a:ext cx="323850" cy="323850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date-0">
            <a:extLst>
              <a:ext uri="{FF2B5EF4-FFF2-40B4-BE49-F238E27FC236}">
                <a16:creationId xmlns:a16="http://schemas.microsoft.com/office/drawing/2014/main" id="{5FC97184-12ED-4C3C-9304-7F0A318E95B8}"/>
              </a:ext>
            </a:extLst>
          </p:cNvPr>
          <p:cNvSpPr>
            <a:spLocks noGrp="1"/>
          </p:cNvSpPr>
          <p:nvPr/>
        </p:nvSpPr>
        <p:spPr>
          <a:xfrm>
            <a:off x="533400" y="18669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C62828"/>
                </a:solidFill>
              </a:defRPr>
            </a:pPr>
            <a:r>
              <a:rPr sz="1575" b="1" dirty="0">
                <a:solidFill>
                  <a:srgbClr val="C62828"/>
                </a:solidFill>
              </a:rPr>
              <a:t>AUG 18</a:t>
            </a:r>
          </a:p>
        </p:txBody>
      </p:sp>
      <p:sp>
        <p:nvSpPr>
          <p:cNvPr id="7" name="event-0">
            <a:extLst>
              <a:ext uri="{FF2B5EF4-FFF2-40B4-BE49-F238E27FC236}">
                <a16:creationId xmlns:a16="http://schemas.microsoft.com/office/drawing/2014/main" id="{AAF7B6DC-1DEF-46E9-B1D3-B549D58E478A}"/>
              </a:ext>
            </a:extLst>
          </p:cNvPr>
          <p:cNvSpPr>
            <a:spLocks noGrp="1"/>
          </p:cNvSpPr>
          <p:nvPr/>
        </p:nvSpPr>
        <p:spPr>
          <a:xfrm>
            <a:off x="533400" y="2238375"/>
            <a:ext cx="2000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New Student</a:t>
            </a:r>
          </a:p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Convocation</a:t>
            </a:r>
          </a:p>
        </p:txBody>
      </p:sp>
      <p:sp>
        <p:nvSpPr>
          <p:cNvPr id="8" name="desc-0">
            <a:extLst>
              <a:ext uri="{FF2B5EF4-FFF2-40B4-BE49-F238E27FC236}">
                <a16:creationId xmlns:a16="http://schemas.microsoft.com/office/drawing/2014/main" id="{59640ECD-8CEB-40EC-B4ED-BE91E5E68BC8}"/>
              </a:ext>
            </a:extLst>
          </p:cNvPr>
          <p:cNvSpPr>
            <a:spLocks noGrp="1"/>
          </p:cNvSpPr>
          <p:nvPr/>
        </p:nvSpPr>
        <p:spPr>
          <a:xfrm>
            <a:off x="533400" y="3714750"/>
            <a:ext cx="1952625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656565"/>
                </a:solidFill>
              </a:defRPr>
            </a:pPr>
            <a:r>
              <a:rPr sz="1275" b="0">
                <a:solidFill>
                  <a:srgbClr val="656565"/>
                </a:solidFill>
              </a:rPr>
              <a:t>Welcome students and families into the BC community.</a:t>
            </a:r>
          </a:p>
        </p:txBody>
      </p:sp>
      <p:sp>
        <p:nvSpPr>
          <p:cNvPr id="9" name="dot-1">
            <a:extLst>
              <a:ext uri="{FF2B5EF4-FFF2-40B4-BE49-F238E27FC236}">
                <a16:creationId xmlns:a16="http://schemas.microsoft.com/office/drawing/2014/main" id="{FFAD88BD-E329-44A8-9509-67C575D66BB1}"/>
              </a:ext>
            </a:extLst>
          </p:cNvPr>
          <p:cNvSpPr>
            <a:spLocks noGrp="1"/>
          </p:cNvSpPr>
          <p:nvPr/>
        </p:nvSpPr>
        <p:spPr>
          <a:xfrm>
            <a:off x="3067050" y="3209925"/>
            <a:ext cx="323850" cy="32385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date-1">
            <a:extLst>
              <a:ext uri="{FF2B5EF4-FFF2-40B4-BE49-F238E27FC236}">
                <a16:creationId xmlns:a16="http://schemas.microsoft.com/office/drawing/2014/main" id="{4A8CDED1-3B99-402E-8BE6-301599B5D0B3}"/>
              </a:ext>
            </a:extLst>
          </p:cNvPr>
          <p:cNvSpPr>
            <a:spLocks noGrp="1"/>
          </p:cNvSpPr>
          <p:nvPr/>
        </p:nvSpPr>
        <p:spPr>
          <a:xfrm>
            <a:off x="2800350" y="18669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C62828"/>
                </a:solidFill>
              </a:defRPr>
            </a:pPr>
            <a:r>
              <a:rPr sz="1575" b="1" dirty="0">
                <a:solidFill>
                  <a:srgbClr val="C62828"/>
                </a:solidFill>
              </a:rPr>
              <a:t>AUG 21</a:t>
            </a:r>
          </a:p>
        </p:txBody>
      </p:sp>
      <p:sp>
        <p:nvSpPr>
          <p:cNvPr id="11" name="event-1">
            <a:extLst>
              <a:ext uri="{FF2B5EF4-FFF2-40B4-BE49-F238E27FC236}">
                <a16:creationId xmlns:a16="http://schemas.microsoft.com/office/drawing/2014/main" id="{5A7F4629-1079-416B-8AC2-66AC820E1504}"/>
              </a:ext>
            </a:extLst>
          </p:cNvPr>
          <p:cNvSpPr>
            <a:spLocks noGrp="1"/>
          </p:cNvSpPr>
          <p:nvPr/>
        </p:nvSpPr>
        <p:spPr>
          <a:xfrm>
            <a:off x="2800350" y="2238375"/>
            <a:ext cx="2000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Find Your</a:t>
            </a:r>
          </a:p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Classroom</a:t>
            </a:r>
          </a:p>
        </p:txBody>
      </p:sp>
      <p:sp>
        <p:nvSpPr>
          <p:cNvPr id="12" name="desc-1">
            <a:extLst>
              <a:ext uri="{FF2B5EF4-FFF2-40B4-BE49-F238E27FC236}">
                <a16:creationId xmlns:a16="http://schemas.microsoft.com/office/drawing/2014/main" id="{C2486D2A-6840-4F21-A8C5-6C0D820DADF5}"/>
              </a:ext>
            </a:extLst>
          </p:cNvPr>
          <p:cNvSpPr>
            <a:spLocks noGrp="1"/>
          </p:cNvSpPr>
          <p:nvPr/>
        </p:nvSpPr>
        <p:spPr>
          <a:xfrm>
            <a:off x="2800350" y="3714750"/>
            <a:ext cx="1952625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656565"/>
                </a:solidFill>
              </a:defRPr>
            </a:pPr>
            <a:r>
              <a:rPr sz="1275" b="0">
                <a:solidFill>
                  <a:srgbClr val="656565"/>
                </a:solidFill>
              </a:rPr>
              <a:t>Help students navigate before the first day.</a:t>
            </a:r>
          </a:p>
        </p:txBody>
      </p:sp>
      <p:sp>
        <p:nvSpPr>
          <p:cNvPr id="13" name="dot-2">
            <a:extLst>
              <a:ext uri="{FF2B5EF4-FFF2-40B4-BE49-F238E27FC236}">
                <a16:creationId xmlns:a16="http://schemas.microsoft.com/office/drawing/2014/main" id="{1651D912-0F68-45BF-BF03-BB08EAB60D6E}"/>
              </a:ext>
            </a:extLst>
          </p:cNvPr>
          <p:cNvSpPr>
            <a:spLocks noGrp="1"/>
          </p:cNvSpPr>
          <p:nvPr/>
        </p:nvSpPr>
        <p:spPr>
          <a:xfrm>
            <a:off x="5334000" y="3209925"/>
            <a:ext cx="323850" cy="32385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date-2">
            <a:extLst>
              <a:ext uri="{FF2B5EF4-FFF2-40B4-BE49-F238E27FC236}">
                <a16:creationId xmlns:a16="http://schemas.microsoft.com/office/drawing/2014/main" id="{3064089E-5260-4D49-9990-70F1D3AA63DC}"/>
              </a:ext>
            </a:extLst>
          </p:cNvPr>
          <p:cNvSpPr>
            <a:spLocks noGrp="1"/>
          </p:cNvSpPr>
          <p:nvPr/>
        </p:nvSpPr>
        <p:spPr>
          <a:xfrm>
            <a:off x="5067300" y="18669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C62828"/>
                </a:solidFill>
              </a:defRPr>
            </a:pPr>
            <a:r>
              <a:rPr sz="1575" b="1" dirty="0">
                <a:solidFill>
                  <a:srgbClr val="C62828"/>
                </a:solidFill>
              </a:rPr>
              <a:t>AUG 24-27</a:t>
            </a:r>
          </a:p>
        </p:txBody>
      </p:sp>
      <p:sp>
        <p:nvSpPr>
          <p:cNvPr id="15" name="event-2">
            <a:extLst>
              <a:ext uri="{FF2B5EF4-FFF2-40B4-BE49-F238E27FC236}">
                <a16:creationId xmlns:a16="http://schemas.microsoft.com/office/drawing/2014/main" id="{7EB496D1-9EC4-4FF7-B4BE-D9F622765B30}"/>
              </a:ext>
            </a:extLst>
          </p:cNvPr>
          <p:cNvSpPr>
            <a:spLocks noGrp="1"/>
          </p:cNvSpPr>
          <p:nvPr/>
        </p:nvSpPr>
        <p:spPr>
          <a:xfrm>
            <a:off x="5067300" y="2238375"/>
            <a:ext cx="2000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 dirty="0">
                <a:solidFill>
                  <a:srgbClr val="171717"/>
                </a:solidFill>
              </a:rPr>
              <a:t>Welcome Tents</a:t>
            </a:r>
          </a:p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 dirty="0">
                <a:solidFill>
                  <a:srgbClr val="171717"/>
                </a:solidFill>
              </a:rPr>
              <a:t>&amp; Events</a:t>
            </a:r>
          </a:p>
        </p:txBody>
      </p:sp>
      <p:sp>
        <p:nvSpPr>
          <p:cNvPr id="16" name="desc-2">
            <a:extLst>
              <a:ext uri="{FF2B5EF4-FFF2-40B4-BE49-F238E27FC236}">
                <a16:creationId xmlns:a16="http://schemas.microsoft.com/office/drawing/2014/main" id="{CDBAA832-1DA7-46DA-8500-595CEBDAD5D3}"/>
              </a:ext>
            </a:extLst>
          </p:cNvPr>
          <p:cNvSpPr>
            <a:spLocks noGrp="1"/>
          </p:cNvSpPr>
          <p:nvPr/>
        </p:nvSpPr>
        <p:spPr>
          <a:xfrm>
            <a:off x="5067300" y="3714750"/>
            <a:ext cx="1952625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656565"/>
                </a:solidFill>
              </a:defRPr>
            </a:pPr>
            <a:r>
              <a:rPr sz="1275" b="0">
                <a:solidFill>
                  <a:srgbClr val="656565"/>
                </a:solidFill>
              </a:rPr>
              <a:t>Offer directions, answers, and a friendly first contact.</a:t>
            </a:r>
          </a:p>
        </p:txBody>
      </p:sp>
      <p:sp>
        <p:nvSpPr>
          <p:cNvPr id="17" name="dot-3">
            <a:extLst>
              <a:ext uri="{FF2B5EF4-FFF2-40B4-BE49-F238E27FC236}">
                <a16:creationId xmlns:a16="http://schemas.microsoft.com/office/drawing/2014/main" id="{250A52E0-2AB8-4C25-B693-91DF0C6D9C48}"/>
              </a:ext>
            </a:extLst>
          </p:cNvPr>
          <p:cNvSpPr>
            <a:spLocks noGrp="1"/>
          </p:cNvSpPr>
          <p:nvPr/>
        </p:nvSpPr>
        <p:spPr>
          <a:xfrm>
            <a:off x="7600950" y="3209925"/>
            <a:ext cx="323850" cy="32385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date-3">
            <a:extLst>
              <a:ext uri="{FF2B5EF4-FFF2-40B4-BE49-F238E27FC236}">
                <a16:creationId xmlns:a16="http://schemas.microsoft.com/office/drawing/2014/main" id="{93D219E3-B252-46B8-8E92-03ED88B029CC}"/>
              </a:ext>
            </a:extLst>
          </p:cNvPr>
          <p:cNvSpPr>
            <a:spLocks noGrp="1"/>
          </p:cNvSpPr>
          <p:nvPr/>
        </p:nvSpPr>
        <p:spPr>
          <a:xfrm>
            <a:off x="7334250" y="18669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C62828"/>
                </a:solidFill>
              </a:defRPr>
            </a:pPr>
            <a:r>
              <a:rPr sz="1575" b="1" dirty="0">
                <a:solidFill>
                  <a:srgbClr val="C62828"/>
                </a:solidFill>
              </a:rPr>
              <a:t>AUG 25</a:t>
            </a:r>
          </a:p>
        </p:txBody>
      </p:sp>
      <p:sp>
        <p:nvSpPr>
          <p:cNvPr id="19" name="event-3">
            <a:extLst>
              <a:ext uri="{FF2B5EF4-FFF2-40B4-BE49-F238E27FC236}">
                <a16:creationId xmlns:a16="http://schemas.microsoft.com/office/drawing/2014/main" id="{F7EE9256-39C0-46BB-B997-508C44607361}"/>
              </a:ext>
            </a:extLst>
          </p:cNvPr>
          <p:cNvSpPr>
            <a:spLocks noGrp="1"/>
          </p:cNvSpPr>
          <p:nvPr/>
        </p:nvSpPr>
        <p:spPr>
          <a:xfrm>
            <a:off x="7334250" y="2238375"/>
            <a:ext cx="2000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Renegade Rally</a:t>
            </a:r>
          </a:p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of Belonging</a:t>
            </a:r>
          </a:p>
        </p:txBody>
      </p:sp>
      <p:sp>
        <p:nvSpPr>
          <p:cNvPr id="20" name="desc-3">
            <a:extLst>
              <a:ext uri="{FF2B5EF4-FFF2-40B4-BE49-F238E27FC236}">
                <a16:creationId xmlns:a16="http://schemas.microsoft.com/office/drawing/2014/main" id="{5E90C83C-67A0-4420-982F-AFEC45DDFFAD}"/>
              </a:ext>
            </a:extLst>
          </p:cNvPr>
          <p:cNvSpPr>
            <a:spLocks noGrp="1"/>
          </p:cNvSpPr>
          <p:nvPr/>
        </p:nvSpPr>
        <p:spPr>
          <a:xfrm>
            <a:off x="7334250" y="3714750"/>
            <a:ext cx="1952625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656565"/>
                </a:solidFill>
              </a:defRPr>
            </a:pPr>
            <a:r>
              <a:rPr sz="1275" b="0">
                <a:solidFill>
                  <a:srgbClr val="656565"/>
                </a:solidFill>
              </a:rPr>
              <a:t>Create a visible moment of energy and connection.</a:t>
            </a:r>
          </a:p>
        </p:txBody>
      </p:sp>
      <p:sp>
        <p:nvSpPr>
          <p:cNvPr id="21" name="dot-4">
            <a:extLst>
              <a:ext uri="{FF2B5EF4-FFF2-40B4-BE49-F238E27FC236}">
                <a16:creationId xmlns:a16="http://schemas.microsoft.com/office/drawing/2014/main" id="{80EC5A94-A98A-44C6-AFAA-22BC02D365E0}"/>
              </a:ext>
            </a:extLst>
          </p:cNvPr>
          <p:cNvSpPr>
            <a:spLocks noGrp="1"/>
          </p:cNvSpPr>
          <p:nvPr/>
        </p:nvSpPr>
        <p:spPr>
          <a:xfrm>
            <a:off x="9867900" y="3209925"/>
            <a:ext cx="323850" cy="32385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date-4">
            <a:extLst>
              <a:ext uri="{FF2B5EF4-FFF2-40B4-BE49-F238E27FC236}">
                <a16:creationId xmlns:a16="http://schemas.microsoft.com/office/drawing/2014/main" id="{79BF71C8-82A4-43A7-A1F1-78510B0B9170}"/>
              </a:ext>
            </a:extLst>
          </p:cNvPr>
          <p:cNvSpPr>
            <a:spLocks noGrp="1"/>
          </p:cNvSpPr>
          <p:nvPr/>
        </p:nvSpPr>
        <p:spPr>
          <a:xfrm>
            <a:off x="9601200" y="18669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C62828"/>
                </a:solidFill>
              </a:defRPr>
            </a:pPr>
            <a:r>
              <a:rPr sz="1575" b="1" dirty="0">
                <a:solidFill>
                  <a:srgbClr val="C62828"/>
                </a:solidFill>
              </a:rPr>
              <a:t>SEP 3</a:t>
            </a:r>
          </a:p>
        </p:txBody>
      </p:sp>
      <p:sp>
        <p:nvSpPr>
          <p:cNvPr id="23" name="event-4">
            <a:extLst>
              <a:ext uri="{FF2B5EF4-FFF2-40B4-BE49-F238E27FC236}">
                <a16:creationId xmlns:a16="http://schemas.microsoft.com/office/drawing/2014/main" id="{AFD4FDE6-0E83-4F44-AF99-9C491C75EB4F}"/>
              </a:ext>
            </a:extLst>
          </p:cNvPr>
          <p:cNvSpPr>
            <a:spLocks noGrp="1"/>
          </p:cNvSpPr>
          <p:nvPr/>
        </p:nvSpPr>
        <p:spPr>
          <a:xfrm>
            <a:off x="9601200" y="2238375"/>
            <a:ext cx="2000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Student Involvement</a:t>
            </a:r>
          </a:p>
          <a:p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Festival</a:t>
            </a:r>
          </a:p>
        </p:txBody>
      </p:sp>
      <p:sp>
        <p:nvSpPr>
          <p:cNvPr id="24" name="desc-4">
            <a:extLst>
              <a:ext uri="{FF2B5EF4-FFF2-40B4-BE49-F238E27FC236}">
                <a16:creationId xmlns:a16="http://schemas.microsoft.com/office/drawing/2014/main" id="{82C1DCD3-645E-46F8-A00D-049195D05048}"/>
              </a:ext>
            </a:extLst>
          </p:cNvPr>
          <p:cNvSpPr>
            <a:spLocks noGrp="1"/>
          </p:cNvSpPr>
          <p:nvPr/>
        </p:nvSpPr>
        <p:spPr>
          <a:xfrm>
            <a:off x="9601200" y="3714750"/>
            <a:ext cx="1952625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656565"/>
                </a:solidFill>
              </a:defRPr>
            </a:pPr>
            <a:r>
              <a:rPr sz="1275" b="0">
                <a:solidFill>
                  <a:srgbClr val="656565"/>
                </a:solidFill>
              </a:rPr>
              <a:t>Connect students to clubs, programs, and opportunities.</a:t>
            </a:r>
          </a:p>
        </p:txBody>
      </p:sp>
      <p:sp>
        <p:nvSpPr>
          <p:cNvPr id="25" name="footer">
            <a:extLst>
              <a:ext uri="{FF2B5EF4-FFF2-40B4-BE49-F238E27FC236}">
                <a16:creationId xmlns:a16="http://schemas.microsoft.com/office/drawing/2014/main" id="{1714C219-3431-4E27-A982-B4D270B647D6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7620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656565"/>
                </a:solidFill>
              </a:defRPr>
            </a:pPr>
            <a:r>
              <a:rPr sz="825" b="1">
                <a:solidFill>
                  <a:srgbClr val="656565"/>
                </a:solidFill>
              </a:rPr>
              <a:t>OFFICE OF STUDENT LIFE  |  BAKERSFIELD COLLEGE</a:t>
            </a:r>
          </a:p>
        </p:txBody>
      </p:sp>
      <p:sp>
        <p:nvSpPr>
          <p:cNvPr id="26" name="page">
            <a:extLst>
              <a:ext uri="{FF2B5EF4-FFF2-40B4-BE49-F238E27FC236}">
                <a16:creationId xmlns:a16="http://schemas.microsoft.com/office/drawing/2014/main" id="{E8C17938-33FE-49F8-BC08-D54A40F0DC74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656565"/>
                </a:solidFill>
              </a:defRPr>
            </a:pPr>
            <a:r>
              <a:rPr sz="825" b="0">
                <a:solidFill>
                  <a:srgbClr val="656565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56775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kicker">
            <a:extLst>
              <a:ext uri="{FF2B5EF4-FFF2-40B4-BE49-F238E27FC236}">
                <a16:creationId xmlns:a16="http://schemas.microsoft.com/office/drawing/2014/main" id="{5DAEA7B2-6701-4F9A-848C-FB5F704BA306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66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C62828"/>
                </a:solidFill>
              </a:defRPr>
            </a:pPr>
            <a:r>
              <a:rPr sz="1125" b="1">
                <a:solidFill>
                  <a:srgbClr val="C62828"/>
                </a:solidFill>
              </a:rPr>
              <a:t>FALL 2026 STUDENT WELCOME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86F7F4B-BF04-4EF1-B7CD-C44B34CFB19A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1717"/>
                </a:solidFill>
              </a:defRPr>
            </a:pPr>
            <a:r>
              <a:rPr lang="en-US" sz="2550" b="1" dirty="0">
                <a:solidFill>
                  <a:srgbClr val="171717"/>
                </a:solidFill>
              </a:rPr>
              <a:t>Family Bridge to BC: Open House &amp; New Student </a:t>
            </a:r>
            <a:r>
              <a:rPr sz="2550" b="1" dirty="0">
                <a:solidFill>
                  <a:srgbClr val="171717"/>
                </a:solidFill>
              </a:rPr>
              <a:t>Convocation begins the relationship with students and families</a:t>
            </a:r>
          </a:p>
        </p:txBody>
      </p:sp>
      <p:sp>
        <p:nvSpPr>
          <p:cNvPr id="3" name="header-rule">
            <a:extLst>
              <a:ext uri="{FF2B5EF4-FFF2-40B4-BE49-F238E27FC236}">
                <a16:creationId xmlns:a16="http://schemas.microsoft.com/office/drawing/2014/main" id="{43E2AC15-F5CF-4ECD-BEB0-C6BE7A81228A}"/>
              </a:ext>
            </a:extLst>
          </p:cNvPr>
          <p:cNvSpPr>
            <a:spLocks noGrp="1"/>
          </p:cNvSpPr>
          <p:nvPr/>
        </p:nvSpPr>
        <p:spPr>
          <a:xfrm>
            <a:off x="533400" y="1304925"/>
            <a:ext cx="11125200" cy="2857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date-block">
            <a:extLst>
              <a:ext uri="{FF2B5EF4-FFF2-40B4-BE49-F238E27FC236}">
                <a16:creationId xmlns:a16="http://schemas.microsoft.com/office/drawing/2014/main" id="{0DEA9577-C902-450C-8F52-1EE68189E7B2}"/>
              </a:ext>
            </a:extLst>
          </p:cNvPr>
          <p:cNvSpPr>
            <a:spLocks noGrp="1"/>
          </p:cNvSpPr>
          <p:nvPr/>
        </p:nvSpPr>
        <p:spPr>
          <a:xfrm>
            <a:off x="533400" y="1685925"/>
            <a:ext cx="2667000" cy="4095750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date-big">
            <a:extLst>
              <a:ext uri="{FF2B5EF4-FFF2-40B4-BE49-F238E27FC236}">
                <a16:creationId xmlns:a16="http://schemas.microsoft.com/office/drawing/2014/main" id="{222ECED0-5DB7-496A-917B-7F9978E7BC51}"/>
              </a:ext>
            </a:extLst>
          </p:cNvPr>
          <p:cNvSpPr>
            <a:spLocks noGrp="1"/>
          </p:cNvSpPr>
          <p:nvPr/>
        </p:nvSpPr>
        <p:spPr>
          <a:xfrm>
            <a:off x="838200" y="2038350"/>
            <a:ext cx="205740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525" b="1">
                <a:solidFill>
                  <a:srgbClr val="FFFFFF"/>
                </a:solidFill>
              </a:defRPr>
            </a:pPr>
            <a:r>
              <a:rPr sz="3525" b="1" dirty="0">
                <a:solidFill>
                  <a:srgbClr val="FFFFFF"/>
                </a:solidFill>
              </a:rPr>
              <a:t>TUE</a:t>
            </a:r>
          </a:p>
          <a:p>
            <a:pPr algn="l">
              <a:defRPr sz="3525" b="1">
                <a:solidFill>
                  <a:srgbClr val="FFFFFF"/>
                </a:solidFill>
              </a:defRPr>
            </a:pPr>
            <a:r>
              <a:rPr sz="3525" b="1" dirty="0">
                <a:solidFill>
                  <a:srgbClr val="FFFFFF"/>
                </a:solidFill>
              </a:rPr>
              <a:t>AUG 18</a:t>
            </a:r>
          </a:p>
        </p:txBody>
      </p:sp>
      <p:sp>
        <p:nvSpPr>
          <p:cNvPr id="6" name="venue">
            <a:extLst>
              <a:ext uri="{FF2B5EF4-FFF2-40B4-BE49-F238E27FC236}">
                <a16:creationId xmlns:a16="http://schemas.microsoft.com/office/drawing/2014/main" id="{85CB160F-A1FF-4F31-99BC-3BDE15D900D9}"/>
              </a:ext>
            </a:extLst>
          </p:cNvPr>
          <p:cNvSpPr>
            <a:spLocks noGrp="1"/>
          </p:cNvSpPr>
          <p:nvPr/>
        </p:nvSpPr>
        <p:spPr>
          <a:xfrm>
            <a:off x="838200" y="3609975"/>
            <a:ext cx="20574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 dirty="0">
                <a:solidFill>
                  <a:srgbClr val="FFFFFF"/>
                </a:solidFill>
              </a:rPr>
              <a:t>Outdoor Theatre</a:t>
            </a:r>
          </a:p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 dirty="0">
                <a:solidFill>
                  <a:srgbClr val="FFFFFF"/>
                </a:solidFill>
              </a:rPr>
              <a:t>Panorama Campus</a:t>
            </a:r>
          </a:p>
        </p:txBody>
      </p:sp>
      <p:sp>
        <p:nvSpPr>
          <p:cNvPr id="7" name="parking">
            <a:extLst>
              <a:ext uri="{FF2B5EF4-FFF2-40B4-BE49-F238E27FC236}">
                <a16:creationId xmlns:a16="http://schemas.microsoft.com/office/drawing/2014/main" id="{55B6DD61-7A07-4883-81A7-92381BA94246}"/>
              </a:ext>
            </a:extLst>
          </p:cNvPr>
          <p:cNvSpPr>
            <a:spLocks noGrp="1"/>
          </p:cNvSpPr>
          <p:nvPr/>
        </p:nvSpPr>
        <p:spPr>
          <a:xfrm>
            <a:off x="838200" y="4714875"/>
            <a:ext cx="2057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FFFFFF"/>
                </a:solidFill>
              </a:defRPr>
            </a:pPr>
            <a:r>
              <a:rPr sz="1350" b="0" dirty="0">
                <a:solidFill>
                  <a:srgbClr val="FFFFFF"/>
                </a:solidFill>
              </a:rPr>
              <a:t>Parking: P3 Solar Lot</a:t>
            </a:r>
          </a:p>
        </p:txBody>
      </p:sp>
      <p:sp>
        <p:nvSpPr>
          <p:cNvPr id="8" name="checkin">
            <a:extLst>
              <a:ext uri="{FF2B5EF4-FFF2-40B4-BE49-F238E27FC236}">
                <a16:creationId xmlns:a16="http://schemas.microsoft.com/office/drawing/2014/main" id="{529B91BE-6697-46B6-B254-B62A094E43D3}"/>
              </a:ext>
            </a:extLst>
          </p:cNvPr>
          <p:cNvSpPr>
            <a:spLocks noGrp="1"/>
          </p:cNvSpPr>
          <p:nvPr/>
        </p:nvSpPr>
        <p:spPr>
          <a:xfrm>
            <a:off x="3733800" y="1752600"/>
            <a:ext cx="2095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C62828"/>
                </a:solidFill>
              </a:defRPr>
            </a:pPr>
            <a:r>
              <a:rPr sz="2700" b="1">
                <a:solidFill>
                  <a:srgbClr val="C62828"/>
                </a:solidFill>
              </a:rPr>
              <a:t>6:00 PM</a:t>
            </a:r>
          </a:p>
        </p:txBody>
      </p:sp>
      <p:sp>
        <p:nvSpPr>
          <p:cNvPr id="9" name="checkin-label">
            <a:extLst>
              <a:ext uri="{FF2B5EF4-FFF2-40B4-BE49-F238E27FC236}">
                <a16:creationId xmlns:a16="http://schemas.microsoft.com/office/drawing/2014/main" id="{3FA0CFBC-379B-44F1-BA6C-23AD723CA425}"/>
              </a:ext>
            </a:extLst>
          </p:cNvPr>
          <p:cNvSpPr>
            <a:spLocks noGrp="1"/>
          </p:cNvSpPr>
          <p:nvPr/>
        </p:nvSpPr>
        <p:spPr>
          <a:xfrm>
            <a:off x="3733800" y="220980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1717"/>
                </a:solidFill>
              </a:defRPr>
            </a:pPr>
            <a:r>
              <a:rPr sz="1500" b="0" dirty="0">
                <a:solidFill>
                  <a:srgbClr val="171717"/>
                </a:solidFill>
              </a:rPr>
              <a:t>Student and family check-in</a:t>
            </a:r>
          </a:p>
        </p:txBody>
      </p:sp>
      <p:sp>
        <p:nvSpPr>
          <p:cNvPr id="10" name="processional">
            <a:extLst>
              <a:ext uri="{FF2B5EF4-FFF2-40B4-BE49-F238E27FC236}">
                <a16:creationId xmlns:a16="http://schemas.microsoft.com/office/drawing/2014/main" id="{6A144F08-C62B-476A-A1D8-8DF94B915588}"/>
              </a:ext>
            </a:extLst>
          </p:cNvPr>
          <p:cNvSpPr>
            <a:spLocks noGrp="1"/>
          </p:cNvSpPr>
          <p:nvPr/>
        </p:nvSpPr>
        <p:spPr>
          <a:xfrm>
            <a:off x="7543800" y="1752600"/>
            <a:ext cx="2095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C62828"/>
                </a:solidFill>
              </a:defRPr>
            </a:pPr>
            <a:r>
              <a:rPr sz="2700" b="1">
                <a:solidFill>
                  <a:srgbClr val="C62828"/>
                </a:solidFill>
              </a:rPr>
              <a:t>7:00 PM</a:t>
            </a:r>
          </a:p>
        </p:txBody>
      </p:sp>
      <p:sp>
        <p:nvSpPr>
          <p:cNvPr id="11" name="processional-label">
            <a:extLst>
              <a:ext uri="{FF2B5EF4-FFF2-40B4-BE49-F238E27FC236}">
                <a16:creationId xmlns:a16="http://schemas.microsoft.com/office/drawing/2014/main" id="{1B99C73B-91BD-4FCB-981A-86B610A46C49}"/>
              </a:ext>
            </a:extLst>
          </p:cNvPr>
          <p:cNvSpPr>
            <a:spLocks noGrp="1"/>
          </p:cNvSpPr>
          <p:nvPr/>
        </p:nvSpPr>
        <p:spPr>
          <a:xfrm>
            <a:off x="7543800" y="2209800"/>
            <a:ext cx="3476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1717"/>
                </a:solidFill>
              </a:defRPr>
            </a:pPr>
            <a:r>
              <a:rPr sz="1500" b="0" dirty="0">
                <a:solidFill>
                  <a:srgbClr val="171717"/>
                </a:solidFill>
              </a:rPr>
              <a:t>Faculty processional and program</a:t>
            </a:r>
          </a:p>
        </p:txBody>
      </p:sp>
      <p:sp>
        <p:nvSpPr>
          <p:cNvPr id="12" name="divider">
            <a:extLst>
              <a:ext uri="{FF2B5EF4-FFF2-40B4-BE49-F238E27FC236}">
                <a16:creationId xmlns:a16="http://schemas.microsoft.com/office/drawing/2014/main" id="{532B01BD-4504-44F8-BDE6-E3134D2D5341}"/>
              </a:ext>
            </a:extLst>
          </p:cNvPr>
          <p:cNvSpPr>
            <a:spLocks noGrp="1"/>
          </p:cNvSpPr>
          <p:nvPr/>
        </p:nvSpPr>
        <p:spPr>
          <a:xfrm>
            <a:off x="3733800" y="2781300"/>
            <a:ext cx="7334250" cy="19050"/>
          </a:xfrm>
          <a:prstGeom prst="rect">
            <a:avLst/>
          </a:prstGeom>
          <a:solidFill>
            <a:srgbClr val="C9C9C9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experience-title">
            <a:extLst>
              <a:ext uri="{FF2B5EF4-FFF2-40B4-BE49-F238E27FC236}">
                <a16:creationId xmlns:a16="http://schemas.microsoft.com/office/drawing/2014/main" id="{288A6CA5-8148-4291-8057-7500EAEDEF21}"/>
              </a:ext>
            </a:extLst>
          </p:cNvPr>
          <p:cNvSpPr>
            <a:spLocks noGrp="1"/>
          </p:cNvSpPr>
          <p:nvPr/>
        </p:nvSpPr>
        <p:spPr>
          <a:xfrm>
            <a:off x="3733800" y="3105150"/>
            <a:ext cx="4000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1717"/>
                </a:solidFill>
              </a:defRPr>
            </a:pPr>
            <a:r>
              <a:rPr sz="1800" b="1" dirty="0">
                <a:solidFill>
                  <a:srgbClr val="171717"/>
                </a:solidFill>
              </a:rPr>
              <a:t>The experience includes</a:t>
            </a:r>
          </a:p>
        </p:txBody>
      </p:sp>
      <p:sp>
        <p:nvSpPr>
          <p:cNvPr id="14" name="bullet-0">
            <a:extLst>
              <a:ext uri="{FF2B5EF4-FFF2-40B4-BE49-F238E27FC236}">
                <a16:creationId xmlns:a16="http://schemas.microsoft.com/office/drawing/2014/main" id="{17453CED-AC68-45D7-89DB-32F53BBDE2B3}"/>
              </a:ext>
            </a:extLst>
          </p:cNvPr>
          <p:cNvSpPr>
            <a:spLocks noGrp="1"/>
          </p:cNvSpPr>
          <p:nvPr/>
        </p:nvSpPr>
        <p:spPr>
          <a:xfrm>
            <a:off x="3733800" y="3752850"/>
            <a:ext cx="95250" cy="95250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bullet-text-0">
            <a:extLst>
              <a:ext uri="{FF2B5EF4-FFF2-40B4-BE49-F238E27FC236}">
                <a16:creationId xmlns:a16="http://schemas.microsoft.com/office/drawing/2014/main" id="{BF92DD7C-D069-4508-860C-6D94309ADD01}"/>
              </a:ext>
            </a:extLst>
          </p:cNvPr>
          <p:cNvSpPr>
            <a:spLocks noGrp="1"/>
          </p:cNvSpPr>
          <p:nvPr/>
        </p:nvSpPr>
        <p:spPr>
          <a:xfrm>
            <a:off x="3971925" y="3657600"/>
            <a:ext cx="7000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1717"/>
                </a:solidFill>
              </a:defRPr>
            </a:pPr>
            <a:r>
              <a:rPr sz="1500" b="0" dirty="0">
                <a:solidFill>
                  <a:srgbClr val="171717"/>
                </a:solidFill>
              </a:rPr>
              <a:t>Family</a:t>
            </a:r>
            <a:r>
              <a:rPr lang="en-US" sz="1500" b="0" dirty="0">
                <a:solidFill>
                  <a:srgbClr val="171717"/>
                </a:solidFill>
              </a:rPr>
              <a:t> Bridge to BC</a:t>
            </a:r>
            <a:r>
              <a:rPr sz="1500" b="0" dirty="0">
                <a:solidFill>
                  <a:srgbClr val="171717"/>
                </a:solidFill>
              </a:rPr>
              <a:t> scavenger hunt and resource connections</a:t>
            </a:r>
          </a:p>
        </p:txBody>
      </p:sp>
      <p:sp>
        <p:nvSpPr>
          <p:cNvPr id="16" name="bullet-1">
            <a:extLst>
              <a:ext uri="{FF2B5EF4-FFF2-40B4-BE49-F238E27FC236}">
                <a16:creationId xmlns:a16="http://schemas.microsoft.com/office/drawing/2014/main" id="{4ED694F3-7FE3-47B1-8E09-E2D0C12CBF9C}"/>
              </a:ext>
            </a:extLst>
          </p:cNvPr>
          <p:cNvSpPr>
            <a:spLocks noGrp="1"/>
          </p:cNvSpPr>
          <p:nvPr/>
        </p:nvSpPr>
        <p:spPr>
          <a:xfrm>
            <a:off x="3733800" y="4343400"/>
            <a:ext cx="95250" cy="95250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bullet-text-1">
            <a:extLst>
              <a:ext uri="{FF2B5EF4-FFF2-40B4-BE49-F238E27FC236}">
                <a16:creationId xmlns:a16="http://schemas.microsoft.com/office/drawing/2014/main" id="{9634C4A5-A9EA-4669-BAF1-073C3656B3A9}"/>
              </a:ext>
            </a:extLst>
          </p:cNvPr>
          <p:cNvSpPr>
            <a:spLocks noGrp="1"/>
          </p:cNvSpPr>
          <p:nvPr/>
        </p:nvSpPr>
        <p:spPr>
          <a:xfrm>
            <a:off x="3971924" y="4253103"/>
            <a:ext cx="7000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1717"/>
                </a:solidFill>
              </a:defRPr>
            </a:pPr>
            <a:r>
              <a:rPr lang="en-US" sz="1500" b="0" dirty="0">
                <a:solidFill>
                  <a:srgbClr val="171717"/>
                </a:solidFill>
              </a:rPr>
              <a:t>DSPS &amp; Financial Aid </a:t>
            </a:r>
            <a:r>
              <a:rPr sz="1500" b="0" dirty="0">
                <a:solidFill>
                  <a:srgbClr val="171717"/>
                </a:solidFill>
              </a:rPr>
              <a:t>Workshops on navigating college</a:t>
            </a:r>
          </a:p>
        </p:txBody>
      </p:sp>
      <p:sp>
        <p:nvSpPr>
          <p:cNvPr id="18" name="bullet-2">
            <a:extLst>
              <a:ext uri="{FF2B5EF4-FFF2-40B4-BE49-F238E27FC236}">
                <a16:creationId xmlns:a16="http://schemas.microsoft.com/office/drawing/2014/main" id="{28B38B62-B629-48C2-9F2B-DBB79763D76D}"/>
              </a:ext>
            </a:extLst>
          </p:cNvPr>
          <p:cNvSpPr>
            <a:spLocks noGrp="1"/>
          </p:cNvSpPr>
          <p:nvPr/>
        </p:nvSpPr>
        <p:spPr>
          <a:xfrm>
            <a:off x="3733800" y="4933950"/>
            <a:ext cx="95250" cy="95250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bullet-text-2">
            <a:extLst>
              <a:ext uri="{FF2B5EF4-FFF2-40B4-BE49-F238E27FC236}">
                <a16:creationId xmlns:a16="http://schemas.microsoft.com/office/drawing/2014/main" id="{67DE1EBD-7CCC-48E5-9BF9-6C55DA4149A4}"/>
              </a:ext>
            </a:extLst>
          </p:cNvPr>
          <p:cNvSpPr>
            <a:spLocks noGrp="1"/>
          </p:cNvSpPr>
          <p:nvPr/>
        </p:nvSpPr>
        <p:spPr>
          <a:xfrm>
            <a:off x="3971925" y="4838700"/>
            <a:ext cx="7000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1717"/>
                </a:solidFill>
              </a:defRPr>
            </a:pPr>
            <a:r>
              <a:rPr sz="1500" b="0" dirty="0">
                <a:solidFill>
                  <a:srgbClr val="171717"/>
                </a:solidFill>
              </a:rPr>
              <a:t>Student IDs</a:t>
            </a:r>
            <a:r>
              <a:rPr lang="en-US" sz="1500" b="0" dirty="0">
                <a:solidFill>
                  <a:srgbClr val="171717"/>
                </a:solidFill>
              </a:rPr>
              <a:t> until 5:30 PM</a:t>
            </a:r>
            <a:r>
              <a:rPr sz="1500" b="0" dirty="0">
                <a:solidFill>
                  <a:srgbClr val="171717"/>
                </a:solidFill>
              </a:rPr>
              <a:t>, </a:t>
            </a:r>
            <a:r>
              <a:rPr lang="en-US" sz="1500" b="0" dirty="0">
                <a:solidFill>
                  <a:srgbClr val="171717"/>
                </a:solidFill>
              </a:rPr>
              <a:t>free </a:t>
            </a:r>
            <a:r>
              <a:rPr sz="1500" b="0" dirty="0">
                <a:solidFill>
                  <a:srgbClr val="171717"/>
                </a:solidFill>
              </a:rPr>
              <a:t>dinner, free parking, and a WE ARE BC shirt for registered students</a:t>
            </a:r>
          </a:p>
        </p:txBody>
      </p:sp>
      <p:sp>
        <p:nvSpPr>
          <p:cNvPr id="20" name="footer">
            <a:extLst>
              <a:ext uri="{FF2B5EF4-FFF2-40B4-BE49-F238E27FC236}">
                <a16:creationId xmlns:a16="http://schemas.microsoft.com/office/drawing/2014/main" id="{0B9B2621-2E53-42C0-86F8-C060595440AD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7620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656565"/>
                </a:solidFill>
              </a:defRPr>
            </a:pPr>
            <a:r>
              <a:rPr sz="825" b="1">
                <a:solidFill>
                  <a:srgbClr val="656565"/>
                </a:solidFill>
              </a:rPr>
              <a:t>OFFICE OF STUDENT LIFE  |  BAKERSFIELD COLLEGE</a:t>
            </a:r>
          </a:p>
        </p:txBody>
      </p:sp>
      <p:sp>
        <p:nvSpPr>
          <p:cNvPr id="21" name="page">
            <a:extLst>
              <a:ext uri="{FF2B5EF4-FFF2-40B4-BE49-F238E27FC236}">
                <a16:creationId xmlns:a16="http://schemas.microsoft.com/office/drawing/2014/main" id="{9BF9CF8E-19D3-4991-BAB3-106A94F9F4FC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656565"/>
                </a:solidFill>
              </a:defRPr>
            </a:pPr>
            <a:r>
              <a:rPr sz="825" b="0">
                <a:solidFill>
                  <a:srgbClr val="656565"/>
                </a:solidFill>
              </a:rPr>
              <a:t>4</a:t>
            </a:r>
          </a:p>
        </p:txBody>
      </p:sp>
      <p:sp>
        <p:nvSpPr>
          <p:cNvPr id="24" name="bullet-2">
            <a:extLst>
              <a:ext uri="{FF2B5EF4-FFF2-40B4-BE49-F238E27FC236}">
                <a16:creationId xmlns:a16="http://schemas.microsoft.com/office/drawing/2014/main" id="{B24013C4-E356-7B63-499B-57995BE14CDE}"/>
              </a:ext>
            </a:extLst>
          </p:cNvPr>
          <p:cNvSpPr>
            <a:spLocks noGrp="1"/>
          </p:cNvSpPr>
          <p:nvPr/>
        </p:nvSpPr>
        <p:spPr>
          <a:xfrm>
            <a:off x="3686175" y="5686425"/>
            <a:ext cx="95250" cy="95250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bullet-text-2">
            <a:extLst>
              <a:ext uri="{FF2B5EF4-FFF2-40B4-BE49-F238E27FC236}">
                <a16:creationId xmlns:a16="http://schemas.microsoft.com/office/drawing/2014/main" id="{C5F12ABC-9B6E-E82D-22FF-48082141EFEC}"/>
              </a:ext>
            </a:extLst>
          </p:cNvPr>
          <p:cNvSpPr>
            <a:spLocks noGrp="1"/>
          </p:cNvSpPr>
          <p:nvPr/>
        </p:nvSpPr>
        <p:spPr>
          <a:xfrm>
            <a:off x="3900487" y="5505450"/>
            <a:ext cx="7000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500" b="0">
                <a:solidFill>
                  <a:srgbClr val="171717"/>
                </a:solidFill>
              </a:defRPr>
            </a:pPr>
            <a:r>
              <a:rPr lang="en-US" sz="1500" b="0" dirty="0">
                <a:solidFill>
                  <a:srgbClr val="171717"/>
                </a:solidFill>
              </a:rPr>
              <a:t>Special Invitations for the Flash Mob: </a:t>
            </a:r>
            <a:r>
              <a:rPr lang="en-US" sz="1500" dirty="0"/>
              <a:t>Monday, August 17 from 6:00 p.m. to 8:00 </a:t>
            </a:r>
            <a:r>
              <a:rPr lang="en-US" sz="1500" dirty="0" err="1"/>
              <a:t>p.m</a:t>
            </a:r>
            <a:r>
              <a:rPr lang="en-US" sz="1500" dirty="0"/>
              <a:t> </a:t>
            </a:r>
            <a:endParaRPr sz="1500" b="0" dirty="0">
              <a:solidFill>
                <a:srgbClr val="1717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2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icker">
            <a:extLst>
              <a:ext uri="{FF2B5EF4-FFF2-40B4-BE49-F238E27FC236}">
                <a16:creationId xmlns:a16="http://schemas.microsoft.com/office/drawing/2014/main" id="{2F573466-8EFF-4004-89AF-4827EE731151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66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C62828"/>
                </a:solidFill>
              </a:defRPr>
            </a:pPr>
            <a:r>
              <a:rPr sz="1125" b="1">
                <a:solidFill>
                  <a:srgbClr val="C62828"/>
                </a:solidFill>
              </a:rPr>
              <a:t>FALL 2026 STUDENT WELCOME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6AEC341-FC8A-481D-86FE-3375AC214C47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7"/>
                </a:solidFill>
              </a:defRPr>
            </a:pPr>
            <a:r>
              <a:rPr sz="2850" b="1" dirty="0">
                <a:solidFill>
                  <a:srgbClr val="171717"/>
                </a:solidFill>
              </a:rPr>
              <a:t>Before and during week one, navigation is the service</a:t>
            </a:r>
          </a:p>
        </p:txBody>
      </p:sp>
      <p:sp>
        <p:nvSpPr>
          <p:cNvPr id="3" name="header-rule">
            <a:extLst>
              <a:ext uri="{FF2B5EF4-FFF2-40B4-BE49-F238E27FC236}">
                <a16:creationId xmlns:a16="http://schemas.microsoft.com/office/drawing/2014/main" id="{41A94473-929C-4D4F-9FAA-2F50DE8211DE}"/>
              </a:ext>
            </a:extLst>
          </p:cNvPr>
          <p:cNvSpPr>
            <a:spLocks noGrp="1"/>
          </p:cNvSpPr>
          <p:nvPr/>
        </p:nvSpPr>
        <p:spPr>
          <a:xfrm>
            <a:off x="533400" y="1304925"/>
            <a:ext cx="11125200" cy="2857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intro">
            <a:extLst>
              <a:ext uri="{FF2B5EF4-FFF2-40B4-BE49-F238E27FC236}">
                <a16:creationId xmlns:a16="http://schemas.microsoft.com/office/drawing/2014/main" id="{B77B9D7C-50D5-4956-9E6F-70B041776874}"/>
              </a:ext>
            </a:extLst>
          </p:cNvPr>
          <p:cNvSpPr>
            <a:spLocks noGrp="1"/>
          </p:cNvSpPr>
          <p:nvPr/>
        </p:nvSpPr>
        <p:spPr>
          <a:xfrm>
            <a:off x="533400" y="1543050"/>
            <a:ext cx="1066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71717"/>
                </a:solidFill>
              </a:defRPr>
            </a:pPr>
            <a:r>
              <a:rPr sz="1875" b="0" dirty="0">
                <a:solidFill>
                  <a:srgbClr val="171717"/>
                </a:solidFill>
              </a:rPr>
              <a:t>A student who finds the right classroom, office, or answer quickly is more likely to feel that they belong here.</a:t>
            </a:r>
          </a:p>
        </p:txBody>
      </p:sp>
      <p:sp>
        <p:nvSpPr>
          <p:cNvPr id="5" name="left">
            <a:extLst>
              <a:ext uri="{FF2B5EF4-FFF2-40B4-BE49-F238E27FC236}">
                <a16:creationId xmlns:a16="http://schemas.microsoft.com/office/drawing/2014/main" id="{AA0EF6A9-15D9-47C8-815F-2CE4FDE902FD}"/>
              </a:ext>
            </a:extLst>
          </p:cNvPr>
          <p:cNvSpPr>
            <a:spLocks noGrp="1"/>
          </p:cNvSpPr>
          <p:nvPr/>
        </p:nvSpPr>
        <p:spPr>
          <a:xfrm>
            <a:off x="533400" y="2400300"/>
            <a:ext cx="4953000" cy="3162300"/>
          </a:xfrm>
          <a:prstGeom prst="rect">
            <a:avLst/>
          </a:prstGeom>
          <a:solidFill>
            <a:srgbClr val="F0F0F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55BB9D21-4295-4DF2-BAAC-18DD126FC98D}"/>
              </a:ext>
            </a:extLst>
          </p:cNvPr>
          <p:cNvSpPr>
            <a:spLocks noGrp="1"/>
          </p:cNvSpPr>
          <p:nvPr/>
        </p:nvSpPr>
        <p:spPr>
          <a:xfrm>
            <a:off x="5867400" y="2400300"/>
            <a:ext cx="5791200" cy="3162300"/>
          </a:xfrm>
          <a:prstGeom prst="rect">
            <a:avLst/>
          </a:prstGeom>
          <a:solidFill>
            <a:srgbClr val="17171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left-date">
            <a:extLst>
              <a:ext uri="{FF2B5EF4-FFF2-40B4-BE49-F238E27FC236}">
                <a16:creationId xmlns:a16="http://schemas.microsoft.com/office/drawing/2014/main" id="{C45194F4-77FC-4785-BDA4-C3B8CE2D224C}"/>
              </a:ext>
            </a:extLst>
          </p:cNvPr>
          <p:cNvSpPr>
            <a:spLocks noGrp="1"/>
          </p:cNvSpPr>
          <p:nvPr/>
        </p:nvSpPr>
        <p:spPr>
          <a:xfrm>
            <a:off x="819150" y="26860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C62828"/>
                </a:solidFill>
              </a:defRPr>
            </a:pPr>
            <a:r>
              <a:rPr sz="1350" b="1">
                <a:solidFill>
                  <a:srgbClr val="C62828"/>
                </a:solidFill>
              </a:rPr>
              <a:t>FRI AUG 21  |  12:00-4:00 PM</a:t>
            </a:r>
          </a:p>
        </p:txBody>
      </p:sp>
      <p:sp>
        <p:nvSpPr>
          <p:cNvPr id="8" name="left-title">
            <a:extLst>
              <a:ext uri="{FF2B5EF4-FFF2-40B4-BE49-F238E27FC236}">
                <a16:creationId xmlns:a16="http://schemas.microsoft.com/office/drawing/2014/main" id="{AF166B1E-92A6-407E-BAC9-F0A0AA9453DF}"/>
              </a:ext>
            </a:extLst>
          </p:cNvPr>
          <p:cNvSpPr>
            <a:spLocks noGrp="1"/>
          </p:cNvSpPr>
          <p:nvPr/>
        </p:nvSpPr>
        <p:spPr>
          <a:xfrm>
            <a:off x="771525" y="3256026"/>
            <a:ext cx="4095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71717"/>
                </a:solidFill>
              </a:defRPr>
            </a:pPr>
            <a:r>
              <a:rPr sz="2400" b="1" dirty="0">
                <a:solidFill>
                  <a:srgbClr val="171717"/>
                </a:solidFill>
              </a:rPr>
              <a:t>Find Your Classroom</a:t>
            </a:r>
            <a:r>
              <a:rPr lang="en-US" sz="2400" b="1" dirty="0">
                <a:solidFill>
                  <a:srgbClr val="171717"/>
                </a:solidFill>
              </a:rPr>
              <a:t> @ Renegade Night </a:t>
            </a:r>
          </a:p>
          <a:p>
            <a:pPr algn="l">
              <a:defRPr sz="2400" b="1">
                <a:solidFill>
                  <a:srgbClr val="171717"/>
                </a:solidFill>
              </a:defRPr>
            </a:pPr>
            <a:r>
              <a:rPr lang="en-US" sz="2400" b="1" dirty="0">
                <a:solidFill>
                  <a:srgbClr val="171717"/>
                </a:solidFill>
              </a:rPr>
              <a:t>(Extended Hours)</a:t>
            </a:r>
            <a:endParaRPr sz="2400" b="1" dirty="0">
              <a:solidFill>
                <a:srgbClr val="171717"/>
              </a:solidFill>
            </a:endParaRPr>
          </a:p>
        </p:txBody>
      </p:sp>
      <p:sp>
        <p:nvSpPr>
          <p:cNvPr id="9" name="left-body">
            <a:extLst>
              <a:ext uri="{FF2B5EF4-FFF2-40B4-BE49-F238E27FC236}">
                <a16:creationId xmlns:a16="http://schemas.microsoft.com/office/drawing/2014/main" id="{8F551A7F-3F6C-409B-AE2F-0CE658C7CDCF}"/>
              </a:ext>
            </a:extLst>
          </p:cNvPr>
          <p:cNvSpPr>
            <a:spLocks noGrp="1"/>
          </p:cNvSpPr>
          <p:nvPr/>
        </p:nvSpPr>
        <p:spPr>
          <a:xfrm>
            <a:off x="771525" y="4147375"/>
            <a:ext cx="4000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656565"/>
                </a:solidFill>
              </a:defRPr>
            </a:pPr>
            <a:r>
              <a:rPr sz="1575" b="0" dirty="0">
                <a:solidFill>
                  <a:srgbClr val="656565"/>
                </a:solidFill>
              </a:rPr>
              <a:t>Students can walk their schedules, locate buildings, and ask questions before classes begin.</a:t>
            </a:r>
          </a:p>
        </p:txBody>
      </p:sp>
      <p:sp>
        <p:nvSpPr>
          <p:cNvPr id="10" name="right-date">
            <a:extLst>
              <a:ext uri="{FF2B5EF4-FFF2-40B4-BE49-F238E27FC236}">
                <a16:creationId xmlns:a16="http://schemas.microsoft.com/office/drawing/2014/main" id="{CDB95EC6-31A5-4818-A106-CDE88BF04A1D}"/>
              </a:ext>
            </a:extLst>
          </p:cNvPr>
          <p:cNvSpPr>
            <a:spLocks noGrp="1"/>
          </p:cNvSpPr>
          <p:nvPr/>
        </p:nvSpPr>
        <p:spPr>
          <a:xfrm>
            <a:off x="6191250" y="268605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MON-THU AUG 24-27  |  7:30 AM-1:30 PM</a:t>
            </a:r>
          </a:p>
        </p:txBody>
      </p:sp>
      <p:sp>
        <p:nvSpPr>
          <p:cNvPr id="11" name="right-title">
            <a:extLst>
              <a:ext uri="{FF2B5EF4-FFF2-40B4-BE49-F238E27FC236}">
                <a16:creationId xmlns:a16="http://schemas.microsoft.com/office/drawing/2014/main" id="{9844BDAF-1903-445B-8CEF-0746B2AA1627}"/>
              </a:ext>
            </a:extLst>
          </p:cNvPr>
          <p:cNvSpPr>
            <a:spLocks noGrp="1"/>
          </p:cNvSpPr>
          <p:nvPr/>
        </p:nvSpPr>
        <p:spPr>
          <a:xfrm>
            <a:off x="6191250" y="3162300"/>
            <a:ext cx="4095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FFFFFF"/>
                </a:solidFill>
              </a:defRPr>
            </a:pPr>
            <a:r>
              <a:rPr sz="2400" b="1" dirty="0">
                <a:solidFill>
                  <a:srgbClr val="FFFFFF"/>
                </a:solidFill>
              </a:rPr>
              <a:t>Welcome Tents</a:t>
            </a:r>
          </a:p>
        </p:txBody>
      </p:sp>
      <p:sp>
        <p:nvSpPr>
          <p:cNvPr id="12" name="right-body">
            <a:extLst>
              <a:ext uri="{FF2B5EF4-FFF2-40B4-BE49-F238E27FC236}">
                <a16:creationId xmlns:a16="http://schemas.microsoft.com/office/drawing/2014/main" id="{41F3B432-DFD8-4096-851B-62315DC7F3BF}"/>
              </a:ext>
            </a:extLst>
          </p:cNvPr>
          <p:cNvSpPr>
            <a:spLocks noGrp="1"/>
          </p:cNvSpPr>
          <p:nvPr/>
        </p:nvSpPr>
        <p:spPr>
          <a:xfrm>
            <a:off x="6191250" y="3657600"/>
            <a:ext cx="48577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FFFFFF"/>
                </a:solidFill>
              </a:defRPr>
            </a:pPr>
            <a:r>
              <a:rPr sz="1575" b="0" dirty="0">
                <a:solidFill>
                  <a:srgbClr val="FFFFFF"/>
                </a:solidFill>
              </a:rPr>
              <a:t>Friendly support at Panorama, Arvin, Southwest, and Delano helps students get directions and connect to resources.</a:t>
            </a:r>
            <a:endParaRPr lang="en-US" sz="1575" b="0" dirty="0">
              <a:solidFill>
                <a:srgbClr val="FFFFFF"/>
              </a:solidFill>
            </a:endParaRPr>
          </a:p>
        </p:txBody>
      </p:sp>
      <p:sp>
        <p:nvSpPr>
          <p:cNvPr id="13" name="footer">
            <a:extLst>
              <a:ext uri="{FF2B5EF4-FFF2-40B4-BE49-F238E27FC236}">
                <a16:creationId xmlns:a16="http://schemas.microsoft.com/office/drawing/2014/main" id="{9C102E02-FCA9-4C14-88E5-ADA9B1EBF62C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7620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656565"/>
                </a:solidFill>
              </a:defRPr>
            </a:pPr>
            <a:r>
              <a:rPr sz="825" b="1">
                <a:solidFill>
                  <a:srgbClr val="656565"/>
                </a:solidFill>
              </a:rPr>
              <a:t>OFFICE OF STUDENT LIFE  |  BAKERSFIELD COLLEGE</a:t>
            </a:r>
          </a:p>
        </p:txBody>
      </p:sp>
      <p:sp>
        <p:nvSpPr>
          <p:cNvPr id="14" name="page">
            <a:extLst>
              <a:ext uri="{FF2B5EF4-FFF2-40B4-BE49-F238E27FC236}">
                <a16:creationId xmlns:a16="http://schemas.microsoft.com/office/drawing/2014/main" id="{70086EB9-6B06-4F07-9AB5-AC5E54908320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656565"/>
                </a:solidFill>
              </a:defRPr>
            </a:pPr>
            <a:r>
              <a:rPr sz="825" b="0">
                <a:solidFill>
                  <a:srgbClr val="656565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7376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00E019-51BC-96CC-FF30-6067A0814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icker">
            <a:extLst>
              <a:ext uri="{FF2B5EF4-FFF2-40B4-BE49-F238E27FC236}">
                <a16:creationId xmlns:a16="http://schemas.microsoft.com/office/drawing/2014/main" id="{97A0DC39-49F1-DE04-9788-405F7780A6D2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66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C62828"/>
                </a:solidFill>
              </a:defRPr>
            </a:pPr>
            <a:r>
              <a:rPr sz="1125" b="1">
                <a:solidFill>
                  <a:srgbClr val="C62828"/>
                </a:solidFill>
              </a:rPr>
              <a:t>FALL 2026 STUDENT WELCOME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DF1119A-866D-EAD7-AD02-4B9966A8A797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7"/>
                </a:solidFill>
              </a:defRPr>
            </a:pPr>
            <a:r>
              <a:rPr sz="2850" b="1" dirty="0">
                <a:solidFill>
                  <a:srgbClr val="171717"/>
                </a:solidFill>
              </a:rPr>
              <a:t>Before and during week one, navigation is the service</a:t>
            </a:r>
          </a:p>
        </p:txBody>
      </p:sp>
      <p:sp>
        <p:nvSpPr>
          <p:cNvPr id="3" name="header-rule">
            <a:extLst>
              <a:ext uri="{FF2B5EF4-FFF2-40B4-BE49-F238E27FC236}">
                <a16:creationId xmlns:a16="http://schemas.microsoft.com/office/drawing/2014/main" id="{FCF0A2F5-B895-2938-0DA5-BE0DDCCC2330}"/>
              </a:ext>
            </a:extLst>
          </p:cNvPr>
          <p:cNvSpPr>
            <a:spLocks noGrp="1"/>
          </p:cNvSpPr>
          <p:nvPr/>
        </p:nvSpPr>
        <p:spPr>
          <a:xfrm>
            <a:off x="533400" y="1304925"/>
            <a:ext cx="11125200" cy="2857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ight-date">
            <a:extLst>
              <a:ext uri="{FF2B5EF4-FFF2-40B4-BE49-F238E27FC236}">
                <a16:creationId xmlns:a16="http://schemas.microsoft.com/office/drawing/2014/main" id="{EB0D9732-3060-D21D-3DED-1EB741A2290C}"/>
              </a:ext>
            </a:extLst>
          </p:cNvPr>
          <p:cNvSpPr>
            <a:spLocks noGrp="1"/>
          </p:cNvSpPr>
          <p:nvPr/>
        </p:nvSpPr>
        <p:spPr>
          <a:xfrm>
            <a:off x="6191250" y="268605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MON-THU AUG 24-27  |  7:30 AM-1:30 PM</a:t>
            </a:r>
          </a:p>
        </p:txBody>
      </p:sp>
      <p:sp>
        <p:nvSpPr>
          <p:cNvPr id="12" name="right-body">
            <a:extLst>
              <a:ext uri="{FF2B5EF4-FFF2-40B4-BE49-F238E27FC236}">
                <a16:creationId xmlns:a16="http://schemas.microsoft.com/office/drawing/2014/main" id="{71DBBB04-0B63-4428-5FFE-939DF77C4B15}"/>
              </a:ext>
            </a:extLst>
          </p:cNvPr>
          <p:cNvSpPr>
            <a:spLocks noGrp="1"/>
          </p:cNvSpPr>
          <p:nvPr/>
        </p:nvSpPr>
        <p:spPr>
          <a:xfrm>
            <a:off x="6191250" y="3657600"/>
            <a:ext cx="48577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FFFFFF"/>
                </a:solidFill>
              </a:defRPr>
            </a:pPr>
            <a:r>
              <a:rPr sz="1575" b="0" dirty="0">
                <a:solidFill>
                  <a:srgbClr val="FFFFFF"/>
                </a:solidFill>
              </a:rPr>
              <a:t>Friendly support at Panorama, Arvin, Southwest, and Delano helps students get directions and connect to resources.</a:t>
            </a:r>
            <a:endParaRPr lang="en-US" sz="1575" b="0" dirty="0">
              <a:solidFill>
                <a:srgbClr val="FFFFFF"/>
              </a:solidFill>
            </a:endParaRPr>
          </a:p>
        </p:txBody>
      </p:sp>
      <p:sp>
        <p:nvSpPr>
          <p:cNvPr id="13" name="footer">
            <a:extLst>
              <a:ext uri="{FF2B5EF4-FFF2-40B4-BE49-F238E27FC236}">
                <a16:creationId xmlns:a16="http://schemas.microsoft.com/office/drawing/2014/main" id="{59100778-1B68-7E4A-3657-AD15CDF8A35E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7620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656565"/>
                </a:solidFill>
              </a:defRPr>
            </a:pPr>
            <a:r>
              <a:rPr sz="825" b="1">
                <a:solidFill>
                  <a:srgbClr val="656565"/>
                </a:solidFill>
              </a:rPr>
              <a:t>OFFICE OF STUDENT LIFE  |  BAKERSFIELD COLLEGE</a:t>
            </a:r>
          </a:p>
        </p:txBody>
      </p:sp>
      <p:sp>
        <p:nvSpPr>
          <p:cNvPr id="14" name="page">
            <a:extLst>
              <a:ext uri="{FF2B5EF4-FFF2-40B4-BE49-F238E27FC236}">
                <a16:creationId xmlns:a16="http://schemas.microsoft.com/office/drawing/2014/main" id="{CCB39429-8DA4-0289-79D1-DD51A457B5AB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656565"/>
                </a:solidFill>
              </a:defRPr>
            </a:pPr>
            <a:r>
              <a:rPr sz="825" b="0">
                <a:solidFill>
                  <a:srgbClr val="656565"/>
                </a:solidFill>
              </a:rPr>
              <a:t>5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11C25AB-515B-3EF6-230B-72712D280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03" y="1607812"/>
            <a:ext cx="3291847" cy="41148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A6B0E71-3A29-D105-1BE0-0E36E0A4B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03" y="1607812"/>
            <a:ext cx="3291847" cy="41148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70B3C5E-7DD3-B8F2-922B-4335E115D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771" y="1607812"/>
            <a:ext cx="3291847" cy="41148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87C236B-B421-2768-AB7A-6C2726FC14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39" y="1607812"/>
            <a:ext cx="3291847" cy="411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7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8CAFCD-F8B6-772F-B708-BEF550E7D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age-dark">
            <a:extLst>
              <a:ext uri="{FF2B5EF4-FFF2-40B4-BE49-F238E27FC236}">
                <a16:creationId xmlns:a16="http://schemas.microsoft.com/office/drawing/2014/main" id="{164A52D1-507D-6915-231F-574801B500B2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BDBDBD"/>
                </a:solidFill>
              </a:defRPr>
            </a:pPr>
            <a:r>
              <a:rPr sz="825" b="0">
                <a:solidFill>
                  <a:srgbClr val="BDBDBD"/>
                </a:solidFill>
              </a:rPr>
              <a:t>7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841B5F0-C25D-EE15-2523-FFF7A3A55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>
            <a:fillRect/>
          </a:stretch>
        </p:blipFill>
        <p:spPr>
          <a:xfrm>
            <a:off x="533400" y="0"/>
            <a:ext cx="11148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18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icker">
            <a:extLst>
              <a:ext uri="{FF2B5EF4-FFF2-40B4-BE49-F238E27FC236}">
                <a16:creationId xmlns:a16="http://schemas.microsoft.com/office/drawing/2014/main" id="{6FD03A33-7B16-4327-91A0-9EA31AE52D6D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66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C62828"/>
                </a:solidFill>
              </a:defRPr>
            </a:pPr>
            <a:r>
              <a:rPr sz="1125" b="1">
                <a:solidFill>
                  <a:srgbClr val="C62828"/>
                </a:solidFill>
              </a:rPr>
              <a:t>FALL 2026 STUDENT WELCOME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DC679FAA-EF4E-4536-AC7C-EDEC752575A1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71717"/>
                </a:solidFill>
              </a:defRPr>
            </a:pPr>
            <a:r>
              <a:rPr sz="2850" b="1">
                <a:solidFill>
                  <a:srgbClr val="171717"/>
                </a:solidFill>
              </a:rPr>
              <a:t>Three visible moments create energy and connection</a:t>
            </a:r>
          </a:p>
        </p:txBody>
      </p:sp>
      <p:sp>
        <p:nvSpPr>
          <p:cNvPr id="3" name="header-rule">
            <a:extLst>
              <a:ext uri="{FF2B5EF4-FFF2-40B4-BE49-F238E27FC236}">
                <a16:creationId xmlns:a16="http://schemas.microsoft.com/office/drawing/2014/main" id="{E12A5BBC-0FE4-4B55-9119-8145FAFF31D2}"/>
              </a:ext>
            </a:extLst>
          </p:cNvPr>
          <p:cNvSpPr>
            <a:spLocks noGrp="1"/>
          </p:cNvSpPr>
          <p:nvPr/>
        </p:nvSpPr>
        <p:spPr>
          <a:xfrm>
            <a:off x="533400" y="1304925"/>
            <a:ext cx="11125200" cy="2857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date-0">
            <a:extLst>
              <a:ext uri="{FF2B5EF4-FFF2-40B4-BE49-F238E27FC236}">
                <a16:creationId xmlns:a16="http://schemas.microsoft.com/office/drawing/2014/main" id="{324660CD-3478-421F-8838-1C94B2755440}"/>
              </a:ext>
            </a:extLst>
          </p:cNvPr>
          <p:cNvSpPr>
            <a:spLocks noGrp="1"/>
          </p:cNvSpPr>
          <p:nvPr/>
        </p:nvSpPr>
        <p:spPr>
          <a:xfrm>
            <a:off x="533400" y="175260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C62828"/>
                </a:solidFill>
              </a:defRPr>
            </a:pPr>
            <a:r>
              <a:rPr sz="1425" b="1">
                <a:solidFill>
                  <a:srgbClr val="C62828"/>
                </a:solidFill>
              </a:rPr>
              <a:t>AUG 24-25</a:t>
            </a:r>
          </a:p>
        </p:txBody>
      </p:sp>
      <p:sp>
        <p:nvSpPr>
          <p:cNvPr id="5" name="title-0">
            <a:extLst>
              <a:ext uri="{FF2B5EF4-FFF2-40B4-BE49-F238E27FC236}">
                <a16:creationId xmlns:a16="http://schemas.microsoft.com/office/drawing/2014/main" id="{4CFA2A0B-09FE-4B49-ABA4-2B29A4C763F2}"/>
              </a:ext>
            </a:extLst>
          </p:cNvPr>
          <p:cNvSpPr>
            <a:spLocks noGrp="1"/>
          </p:cNvSpPr>
          <p:nvPr/>
        </p:nvSpPr>
        <p:spPr>
          <a:xfrm>
            <a:off x="533400" y="2228850"/>
            <a:ext cx="3143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71717"/>
                </a:solidFill>
              </a:defRPr>
            </a:pPr>
            <a:r>
              <a:rPr sz="2175" b="1" dirty="0">
                <a:solidFill>
                  <a:srgbClr val="171717"/>
                </a:solidFill>
              </a:rPr>
              <a:t>Coffee, Tea &amp; Doughnuts</a:t>
            </a:r>
          </a:p>
        </p:txBody>
      </p:sp>
      <p:sp>
        <p:nvSpPr>
          <p:cNvPr id="6" name="bar-0">
            <a:extLst>
              <a:ext uri="{FF2B5EF4-FFF2-40B4-BE49-F238E27FC236}">
                <a16:creationId xmlns:a16="http://schemas.microsoft.com/office/drawing/2014/main" id="{A5FE05F7-47D8-455D-AAA8-AA3771ABD8FE}"/>
              </a:ext>
            </a:extLst>
          </p:cNvPr>
          <p:cNvSpPr>
            <a:spLocks noGrp="1"/>
          </p:cNvSpPr>
          <p:nvPr/>
        </p:nvSpPr>
        <p:spPr>
          <a:xfrm>
            <a:off x="533400" y="3162300"/>
            <a:ext cx="3143250" cy="4762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ime-0">
            <a:extLst>
              <a:ext uri="{FF2B5EF4-FFF2-40B4-BE49-F238E27FC236}">
                <a16:creationId xmlns:a16="http://schemas.microsoft.com/office/drawing/2014/main" id="{040FAB1C-8384-40FC-A140-0C85D47FC485}"/>
              </a:ext>
            </a:extLst>
          </p:cNvPr>
          <p:cNvSpPr>
            <a:spLocks noGrp="1"/>
          </p:cNvSpPr>
          <p:nvPr/>
        </p:nvSpPr>
        <p:spPr>
          <a:xfrm>
            <a:off x="533400" y="3309938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71717"/>
                </a:solidFill>
              </a:defRPr>
            </a:pPr>
            <a:r>
              <a:rPr sz="1950" b="1" dirty="0">
                <a:solidFill>
                  <a:srgbClr val="171717"/>
                </a:solidFill>
              </a:rPr>
              <a:t>7:30 AM</a:t>
            </a:r>
          </a:p>
        </p:txBody>
      </p:sp>
      <p:sp>
        <p:nvSpPr>
          <p:cNvPr id="8" name="desc-0">
            <a:extLst>
              <a:ext uri="{FF2B5EF4-FFF2-40B4-BE49-F238E27FC236}">
                <a16:creationId xmlns:a16="http://schemas.microsoft.com/office/drawing/2014/main" id="{1E38A214-C07C-4217-AF5D-9BD4366EB463}"/>
              </a:ext>
            </a:extLst>
          </p:cNvPr>
          <p:cNvSpPr>
            <a:spLocks noGrp="1"/>
          </p:cNvSpPr>
          <p:nvPr/>
        </p:nvSpPr>
        <p:spPr>
          <a:xfrm>
            <a:off x="533399" y="3552821"/>
            <a:ext cx="3048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656565"/>
                </a:solidFill>
              </a:defRPr>
            </a:pPr>
            <a:r>
              <a:rPr sz="1500" b="0" dirty="0">
                <a:solidFill>
                  <a:srgbClr val="656565"/>
                </a:solidFill>
              </a:rPr>
              <a:t>A simple welcome at the start of the day.</a:t>
            </a:r>
            <a:endParaRPr lang="en-US" sz="1500" b="0" dirty="0">
              <a:solidFill>
                <a:srgbClr val="656565"/>
              </a:solidFill>
            </a:endParaRPr>
          </a:p>
        </p:txBody>
      </p:sp>
      <p:sp>
        <p:nvSpPr>
          <p:cNvPr id="9" name="date-1">
            <a:extLst>
              <a:ext uri="{FF2B5EF4-FFF2-40B4-BE49-F238E27FC236}">
                <a16:creationId xmlns:a16="http://schemas.microsoft.com/office/drawing/2014/main" id="{7E6B0923-279E-4362-BC9F-082D5E407722}"/>
              </a:ext>
            </a:extLst>
          </p:cNvPr>
          <p:cNvSpPr>
            <a:spLocks noGrp="1"/>
          </p:cNvSpPr>
          <p:nvPr/>
        </p:nvSpPr>
        <p:spPr>
          <a:xfrm>
            <a:off x="4267200" y="175260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C62828"/>
                </a:solidFill>
              </a:defRPr>
            </a:pPr>
            <a:r>
              <a:rPr sz="1425" b="1">
                <a:solidFill>
                  <a:srgbClr val="C62828"/>
                </a:solidFill>
              </a:rPr>
              <a:t>AUG 25</a:t>
            </a:r>
          </a:p>
        </p:txBody>
      </p:sp>
      <p:sp>
        <p:nvSpPr>
          <p:cNvPr id="10" name="title-1">
            <a:extLst>
              <a:ext uri="{FF2B5EF4-FFF2-40B4-BE49-F238E27FC236}">
                <a16:creationId xmlns:a16="http://schemas.microsoft.com/office/drawing/2014/main" id="{D39C96A9-EFD3-486B-ABD7-A2B3A052B8FD}"/>
              </a:ext>
            </a:extLst>
          </p:cNvPr>
          <p:cNvSpPr>
            <a:spLocks noGrp="1"/>
          </p:cNvSpPr>
          <p:nvPr/>
        </p:nvSpPr>
        <p:spPr>
          <a:xfrm>
            <a:off x="4267200" y="2228850"/>
            <a:ext cx="3143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71717"/>
                </a:solidFill>
              </a:defRPr>
            </a:pPr>
            <a:r>
              <a:rPr sz="2175" b="1" dirty="0">
                <a:solidFill>
                  <a:srgbClr val="171717"/>
                </a:solidFill>
              </a:rPr>
              <a:t>Renegade Rally of Belonging</a:t>
            </a:r>
          </a:p>
        </p:txBody>
      </p:sp>
      <p:sp>
        <p:nvSpPr>
          <p:cNvPr id="11" name="bar-1">
            <a:extLst>
              <a:ext uri="{FF2B5EF4-FFF2-40B4-BE49-F238E27FC236}">
                <a16:creationId xmlns:a16="http://schemas.microsoft.com/office/drawing/2014/main" id="{BF6EABD1-7088-4FE3-B26D-144B8A073763}"/>
              </a:ext>
            </a:extLst>
          </p:cNvPr>
          <p:cNvSpPr>
            <a:spLocks noGrp="1"/>
          </p:cNvSpPr>
          <p:nvPr/>
        </p:nvSpPr>
        <p:spPr>
          <a:xfrm>
            <a:off x="4267200" y="3162300"/>
            <a:ext cx="3143250" cy="4762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ime-1">
            <a:extLst>
              <a:ext uri="{FF2B5EF4-FFF2-40B4-BE49-F238E27FC236}">
                <a16:creationId xmlns:a16="http://schemas.microsoft.com/office/drawing/2014/main" id="{CC69FC88-686F-488E-ADBC-2FAFD18705C1}"/>
              </a:ext>
            </a:extLst>
          </p:cNvPr>
          <p:cNvSpPr>
            <a:spLocks noGrp="1"/>
          </p:cNvSpPr>
          <p:nvPr/>
        </p:nvSpPr>
        <p:spPr>
          <a:xfrm>
            <a:off x="4267200" y="3309938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71717"/>
                </a:solidFill>
              </a:defRPr>
            </a:pPr>
            <a:r>
              <a:rPr sz="1950" b="1" dirty="0">
                <a:solidFill>
                  <a:srgbClr val="171717"/>
                </a:solidFill>
              </a:rPr>
              <a:t>12:3</a:t>
            </a:r>
            <a:r>
              <a:rPr lang="en-US" sz="1950" b="1" dirty="0">
                <a:solidFill>
                  <a:srgbClr val="171717"/>
                </a:solidFill>
              </a:rPr>
              <a:t>0</a:t>
            </a:r>
            <a:r>
              <a:rPr sz="1950" b="1" dirty="0">
                <a:solidFill>
                  <a:srgbClr val="171717"/>
                </a:solidFill>
              </a:rPr>
              <a:t>-1:30 PM</a:t>
            </a:r>
          </a:p>
        </p:txBody>
      </p:sp>
      <p:sp>
        <p:nvSpPr>
          <p:cNvPr id="13" name="desc-1">
            <a:extLst>
              <a:ext uri="{FF2B5EF4-FFF2-40B4-BE49-F238E27FC236}">
                <a16:creationId xmlns:a16="http://schemas.microsoft.com/office/drawing/2014/main" id="{7179E469-80CA-45F9-B6B9-BC2AFF0CDAE6}"/>
              </a:ext>
            </a:extLst>
          </p:cNvPr>
          <p:cNvSpPr>
            <a:spLocks noGrp="1"/>
          </p:cNvSpPr>
          <p:nvPr/>
        </p:nvSpPr>
        <p:spPr>
          <a:xfrm>
            <a:off x="4267200" y="3543300"/>
            <a:ext cx="3048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656565"/>
                </a:solidFill>
              </a:defRPr>
            </a:pPr>
            <a:r>
              <a:rPr sz="1500" b="0" dirty="0">
                <a:solidFill>
                  <a:srgbClr val="656565"/>
                </a:solidFill>
              </a:rPr>
              <a:t>A shared moment that signals: you are part of BC.</a:t>
            </a:r>
          </a:p>
        </p:txBody>
      </p:sp>
      <p:sp>
        <p:nvSpPr>
          <p:cNvPr id="14" name="date-2">
            <a:extLst>
              <a:ext uri="{FF2B5EF4-FFF2-40B4-BE49-F238E27FC236}">
                <a16:creationId xmlns:a16="http://schemas.microsoft.com/office/drawing/2014/main" id="{1DC86558-50B7-47B0-80D7-F67435130F2C}"/>
              </a:ext>
            </a:extLst>
          </p:cNvPr>
          <p:cNvSpPr>
            <a:spLocks noGrp="1"/>
          </p:cNvSpPr>
          <p:nvPr/>
        </p:nvSpPr>
        <p:spPr>
          <a:xfrm>
            <a:off x="8001000" y="175260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C62828"/>
                </a:solidFill>
              </a:defRPr>
            </a:pPr>
            <a:r>
              <a:rPr sz="1425" b="1">
                <a:solidFill>
                  <a:srgbClr val="C62828"/>
                </a:solidFill>
              </a:rPr>
              <a:t>SEP 3</a:t>
            </a:r>
          </a:p>
        </p:txBody>
      </p:sp>
      <p:sp>
        <p:nvSpPr>
          <p:cNvPr id="15" name="title-2">
            <a:extLst>
              <a:ext uri="{FF2B5EF4-FFF2-40B4-BE49-F238E27FC236}">
                <a16:creationId xmlns:a16="http://schemas.microsoft.com/office/drawing/2014/main" id="{E42D8304-E43C-4CE1-A84D-A7102C4EBBD8}"/>
              </a:ext>
            </a:extLst>
          </p:cNvPr>
          <p:cNvSpPr>
            <a:spLocks noGrp="1"/>
          </p:cNvSpPr>
          <p:nvPr/>
        </p:nvSpPr>
        <p:spPr>
          <a:xfrm>
            <a:off x="8001000" y="2228850"/>
            <a:ext cx="3143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Student Involvement Festival</a:t>
            </a:r>
          </a:p>
        </p:txBody>
      </p:sp>
      <p:sp>
        <p:nvSpPr>
          <p:cNvPr id="16" name="bar-2">
            <a:extLst>
              <a:ext uri="{FF2B5EF4-FFF2-40B4-BE49-F238E27FC236}">
                <a16:creationId xmlns:a16="http://schemas.microsoft.com/office/drawing/2014/main" id="{78EC6A47-93E7-4DC4-BAFC-6DD6BB45663A}"/>
              </a:ext>
            </a:extLst>
          </p:cNvPr>
          <p:cNvSpPr>
            <a:spLocks noGrp="1"/>
          </p:cNvSpPr>
          <p:nvPr/>
        </p:nvSpPr>
        <p:spPr>
          <a:xfrm>
            <a:off x="8001000" y="3162300"/>
            <a:ext cx="3143250" cy="4762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ime-2">
            <a:extLst>
              <a:ext uri="{FF2B5EF4-FFF2-40B4-BE49-F238E27FC236}">
                <a16:creationId xmlns:a16="http://schemas.microsoft.com/office/drawing/2014/main" id="{10DF61CC-12B2-44BF-ACD4-544A3426C3C0}"/>
              </a:ext>
            </a:extLst>
          </p:cNvPr>
          <p:cNvSpPr>
            <a:spLocks noGrp="1"/>
          </p:cNvSpPr>
          <p:nvPr/>
        </p:nvSpPr>
        <p:spPr>
          <a:xfrm>
            <a:off x="8001000" y="3362325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71717"/>
                </a:solidFill>
              </a:defRPr>
            </a:pPr>
            <a:r>
              <a:rPr sz="1950" b="1" dirty="0">
                <a:solidFill>
                  <a:srgbClr val="171717"/>
                </a:solidFill>
              </a:rPr>
              <a:t>9:00 AM-1:00 PM</a:t>
            </a:r>
          </a:p>
        </p:txBody>
      </p:sp>
      <p:sp>
        <p:nvSpPr>
          <p:cNvPr id="18" name="desc-2">
            <a:extLst>
              <a:ext uri="{FF2B5EF4-FFF2-40B4-BE49-F238E27FC236}">
                <a16:creationId xmlns:a16="http://schemas.microsoft.com/office/drawing/2014/main" id="{AB9DC527-75A0-43D3-AA54-C0AD51F91F79}"/>
              </a:ext>
            </a:extLst>
          </p:cNvPr>
          <p:cNvSpPr>
            <a:spLocks noGrp="1"/>
          </p:cNvSpPr>
          <p:nvPr/>
        </p:nvSpPr>
        <p:spPr>
          <a:xfrm>
            <a:off x="8001000" y="3567112"/>
            <a:ext cx="3048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656565"/>
                </a:solidFill>
              </a:defRPr>
            </a:pPr>
            <a:r>
              <a:rPr sz="1500" b="0" dirty="0">
                <a:solidFill>
                  <a:srgbClr val="656565"/>
                </a:solidFill>
              </a:rPr>
              <a:t>Clubs, internships, research, and programs in one place.</a:t>
            </a:r>
          </a:p>
        </p:txBody>
      </p:sp>
      <p:sp>
        <p:nvSpPr>
          <p:cNvPr id="19" name="footer">
            <a:extLst>
              <a:ext uri="{FF2B5EF4-FFF2-40B4-BE49-F238E27FC236}">
                <a16:creationId xmlns:a16="http://schemas.microsoft.com/office/drawing/2014/main" id="{EDC6F737-890C-4ED8-8F27-F19F30958405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7620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656565"/>
                </a:solidFill>
              </a:defRPr>
            </a:pPr>
            <a:r>
              <a:rPr sz="825" b="1">
                <a:solidFill>
                  <a:srgbClr val="656565"/>
                </a:solidFill>
              </a:rPr>
              <a:t>OFFICE OF STUDENT LIFE  |  BAKERSFIELD COLLEGE</a:t>
            </a:r>
          </a:p>
        </p:txBody>
      </p:sp>
      <p:sp>
        <p:nvSpPr>
          <p:cNvPr id="20" name="page">
            <a:extLst>
              <a:ext uri="{FF2B5EF4-FFF2-40B4-BE49-F238E27FC236}">
                <a16:creationId xmlns:a16="http://schemas.microsoft.com/office/drawing/2014/main" id="{8D56ED00-923E-4ECD-B320-D9C3FE4D5DB5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656565"/>
                </a:solidFill>
              </a:defRPr>
            </a:pPr>
            <a:r>
              <a:rPr sz="825" b="0">
                <a:solidFill>
                  <a:srgbClr val="656565"/>
                </a:solidFill>
              </a:rPr>
              <a:t>6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526C796-EA4A-56AD-75CF-B716B64C4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4252909"/>
            <a:ext cx="3291847" cy="4114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84649B-18AE-3C91-06D1-C494FA9E7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49" y="4252909"/>
            <a:ext cx="3291847" cy="4114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F4ED57F-0F7B-2B51-57B5-07A3ED0BE8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92" y="4362450"/>
            <a:ext cx="3015615" cy="376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48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kicker">
            <a:extLst>
              <a:ext uri="{FF2B5EF4-FFF2-40B4-BE49-F238E27FC236}">
                <a16:creationId xmlns:a16="http://schemas.microsoft.com/office/drawing/2014/main" id="{277D189D-B33B-4A61-BEEE-E1E403503D9B}"/>
              </a:ext>
            </a:extLst>
          </p:cNvPr>
          <p:cNvSpPr>
            <a:spLocks noGrp="1"/>
          </p:cNvSpPr>
          <p:nvPr/>
        </p:nvSpPr>
        <p:spPr>
          <a:xfrm>
            <a:off x="533400" y="342900"/>
            <a:ext cx="666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WHAT WE NEED FROM MANAGERS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CD74CB5-6531-4751-988E-5533B9C586FA}"/>
              </a:ext>
            </a:extLst>
          </p:cNvPr>
          <p:cNvSpPr>
            <a:spLocks noGrp="1"/>
          </p:cNvSpPr>
          <p:nvPr/>
        </p:nvSpPr>
        <p:spPr>
          <a:xfrm>
            <a:off x="533400" y="723900"/>
            <a:ext cx="10668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Help your team become part of the welcome</a:t>
            </a:r>
          </a:p>
        </p:txBody>
      </p:sp>
      <p:sp>
        <p:nvSpPr>
          <p:cNvPr id="3" name="rule">
            <a:extLst>
              <a:ext uri="{FF2B5EF4-FFF2-40B4-BE49-F238E27FC236}">
                <a16:creationId xmlns:a16="http://schemas.microsoft.com/office/drawing/2014/main" id="{123F9D9D-8930-4B0C-A245-CAC20B2669FB}"/>
              </a:ext>
            </a:extLst>
          </p:cNvPr>
          <p:cNvSpPr>
            <a:spLocks noGrp="1"/>
          </p:cNvSpPr>
          <p:nvPr/>
        </p:nvSpPr>
        <p:spPr>
          <a:xfrm>
            <a:off x="533400" y="1428750"/>
            <a:ext cx="11125200" cy="28575"/>
          </a:xfrm>
          <a:prstGeom prst="rect">
            <a:avLst/>
          </a:prstGeom>
          <a:solidFill>
            <a:srgbClr val="C6282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n-0">
            <a:extLst>
              <a:ext uri="{FF2B5EF4-FFF2-40B4-BE49-F238E27FC236}">
                <a16:creationId xmlns:a16="http://schemas.microsoft.com/office/drawing/2014/main" id="{4EBCDD61-E631-4B49-8F37-1FBCCEC9D7FB}"/>
              </a:ext>
            </a:extLst>
          </p:cNvPr>
          <p:cNvSpPr>
            <a:spLocks noGrp="1"/>
          </p:cNvSpPr>
          <p:nvPr/>
        </p:nvSpPr>
        <p:spPr>
          <a:xfrm>
            <a:off x="533400" y="1847850"/>
            <a:ext cx="5905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C62828"/>
                </a:solidFill>
              </a:defRPr>
            </a:pPr>
            <a:r>
              <a:rPr sz="2100" b="1">
                <a:solidFill>
                  <a:srgbClr val="C62828"/>
                </a:solidFill>
              </a:rPr>
              <a:t>01</a:t>
            </a:r>
          </a:p>
        </p:txBody>
      </p:sp>
      <p:sp>
        <p:nvSpPr>
          <p:cNvPr id="5" name="h-0">
            <a:extLst>
              <a:ext uri="{FF2B5EF4-FFF2-40B4-BE49-F238E27FC236}">
                <a16:creationId xmlns:a16="http://schemas.microsoft.com/office/drawing/2014/main" id="{CFB531A3-29E2-451F-9BDD-447179067AFC}"/>
              </a:ext>
            </a:extLst>
          </p:cNvPr>
          <p:cNvSpPr>
            <a:spLocks noGrp="1"/>
          </p:cNvSpPr>
          <p:nvPr/>
        </p:nvSpPr>
        <p:spPr>
          <a:xfrm>
            <a:off x="1381125" y="1847850"/>
            <a:ext cx="1714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SHARE</a:t>
            </a:r>
          </a:p>
        </p:txBody>
      </p:sp>
      <p:sp>
        <p:nvSpPr>
          <p:cNvPr id="6" name="b-0">
            <a:extLst>
              <a:ext uri="{FF2B5EF4-FFF2-40B4-BE49-F238E27FC236}">
                <a16:creationId xmlns:a16="http://schemas.microsoft.com/office/drawing/2014/main" id="{32E2E7F5-52D7-4E5E-8FC7-837C989CC318}"/>
              </a:ext>
            </a:extLst>
          </p:cNvPr>
          <p:cNvSpPr>
            <a:spLocks noGrp="1"/>
          </p:cNvSpPr>
          <p:nvPr/>
        </p:nvSpPr>
        <p:spPr>
          <a:xfrm>
            <a:off x="3390900" y="1847850"/>
            <a:ext cx="7715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D8D8D8"/>
                </a:solidFill>
              </a:defRPr>
            </a:pPr>
            <a:r>
              <a:rPr sz="1500" b="0" dirty="0">
                <a:solidFill>
                  <a:srgbClr val="D8D8D8"/>
                </a:solidFill>
              </a:rPr>
              <a:t>Place key dates in team communications and encourage student participation.</a:t>
            </a:r>
          </a:p>
        </p:txBody>
      </p:sp>
      <p:sp>
        <p:nvSpPr>
          <p:cNvPr id="7" name="sep-0">
            <a:extLst>
              <a:ext uri="{FF2B5EF4-FFF2-40B4-BE49-F238E27FC236}">
                <a16:creationId xmlns:a16="http://schemas.microsoft.com/office/drawing/2014/main" id="{FDB7559A-48CD-4373-BAB5-EF48FA2F5995}"/>
              </a:ext>
            </a:extLst>
          </p:cNvPr>
          <p:cNvSpPr>
            <a:spLocks noGrp="1"/>
          </p:cNvSpPr>
          <p:nvPr/>
        </p:nvSpPr>
        <p:spPr>
          <a:xfrm>
            <a:off x="1381125" y="2562225"/>
            <a:ext cx="9715500" cy="9525"/>
          </a:xfrm>
          <a:prstGeom prst="rect">
            <a:avLst/>
          </a:prstGeom>
          <a:solidFill>
            <a:srgbClr val="555555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n-1">
            <a:extLst>
              <a:ext uri="{FF2B5EF4-FFF2-40B4-BE49-F238E27FC236}">
                <a16:creationId xmlns:a16="http://schemas.microsoft.com/office/drawing/2014/main" id="{72E0A5AB-6097-4F29-9E79-DC3F557B3876}"/>
              </a:ext>
            </a:extLst>
          </p:cNvPr>
          <p:cNvSpPr>
            <a:spLocks noGrp="1"/>
          </p:cNvSpPr>
          <p:nvPr/>
        </p:nvSpPr>
        <p:spPr>
          <a:xfrm>
            <a:off x="533400" y="2876550"/>
            <a:ext cx="5905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C62828"/>
                </a:solidFill>
              </a:defRPr>
            </a:pPr>
            <a:r>
              <a:rPr sz="2100" b="1">
                <a:solidFill>
                  <a:srgbClr val="C62828"/>
                </a:solidFill>
              </a:rPr>
              <a:t>02</a:t>
            </a:r>
          </a:p>
        </p:txBody>
      </p:sp>
      <p:sp>
        <p:nvSpPr>
          <p:cNvPr id="9" name="h-1">
            <a:extLst>
              <a:ext uri="{FF2B5EF4-FFF2-40B4-BE49-F238E27FC236}">
                <a16:creationId xmlns:a16="http://schemas.microsoft.com/office/drawing/2014/main" id="{DD699D0B-9DA5-46CC-92B8-B2DA930EC354}"/>
              </a:ext>
            </a:extLst>
          </p:cNvPr>
          <p:cNvSpPr>
            <a:spLocks noGrp="1"/>
          </p:cNvSpPr>
          <p:nvPr/>
        </p:nvSpPr>
        <p:spPr>
          <a:xfrm>
            <a:off x="1381125" y="2876550"/>
            <a:ext cx="1714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PLAN</a:t>
            </a:r>
          </a:p>
        </p:txBody>
      </p:sp>
      <p:sp>
        <p:nvSpPr>
          <p:cNvPr id="10" name="b-1">
            <a:extLst>
              <a:ext uri="{FF2B5EF4-FFF2-40B4-BE49-F238E27FC236}">
                <a16:creationId xmlns:a16="http://schemas.microsoft.com/office/drawing/2014/main" id="{32C2F568-45A4-4F08-BEB4-B0BC19EC4F60}"/>
              </a:ext>
            </a:extLst>
          </p:cNvPr>
          <p:cNvSpPr>
            <a:spLocks noGrp="1"/>
          </p:cNvSpPr>
          <p:nvPr/>
        </p:nvSpPr>
        <p:spPr>
          <a:xfrm>
            <a:off x="3390900" y="2876550"/>
            <a:ext cx="7715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D8D8D8"/>
                </a:solidFill>
              </a:defRPr>
            </a:pPr>
            <a:r>
              <a:rPr sz="1500" b="0" dirty="0">
                <a:solidFill>
                  <a:srgbClr val="D8D8D8"/>
                </a:solidFill>
              </a:rPr>
              <a:t>Confirm coverage and allow assigned employees time to participate.</a:t>
            </a:r>
          </a:p>
        </p:txBody>
      </p:sp>
      <p:sp>
        <p:nvSpPr>
          <p:cNvPr id="11" name="sep-1">
            <a:extLst>
              <a:ext uri="{FF2B5EF4-FFF2-40B4-BE49-F238E27FC236}">
                <a16:creationId xmlns:a16="http://schemas.microsoft.com/office/drawing/2014/main" id="{C55696B8-3AA2-4484-AFBD-B6508AEF13C4}"/>
              </a:ext>
            </a:extLst>
          </p:cNvPr>
          <p:cNvSpPr>
            <a:spLocks noGrp="1"/>
          </p:cNvSpPr>
          <p:nvPr/>
        </p:nvSpPr>
        <p:spPr>
          <a:xfrm>
            <a:off x="1381125" y="3590925"/>
            <a:ext cx="9715500" cy="9525"/>
          </a:xfrm>
          <a:prstGeom prst="rect">
            <a:avLst/>
          </a:prstGeom>
          <a:solidFill>
            <a:srgbClr val="555555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n-2">
            <a:extLst>
              <a:ext uri="{FF2B5EF4-FFF2-40B4-BE49-F238E27FC236}">
                <a16:creationId xmlns:a16="http://schemas.microsoft.com/office/drawing/2014/main" id="{81EC79FD-85BF-4070-AB1A-B76F3FC23C60}"/>
              </a:ext>
            </a:extLst>
          </p:cNvPr>
          <p:cNvSpPr>
            <a:spLocks noGrp="1"/>
          </p:cNvSpPr>
          <p:nvPr/>
        </p:nvSpPr>
        <p:spPr>
          <a:xfrm>
            <a:off x="533400" y="3905250"/>
            <a:ext cx="5905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C62828"/>
                </a:solidFill>
              </a:defRPr>
            </a:pPr>
            <a:r>
              <a:rPr sz="2100" b="1">
                <a:solidFill>
                  <a:srgbClr val="C62828"/>
                </a:solidFill>
              </a:rPr>
              <a:t>03</a:t>
            </a:r>
          </a:p>
        </p:txBody>
      </p:sp>
      <p:sp>
        <p:nvSpPr>
          <p:cNvPr id="13" name="h-2">
            <a:extLst>
              <a:ext uri="{FF2B5EF4-FFF2-40B4-BE49-F238E27FC236}">
                <a16:creationId xmlns:a16="http://schemas.microsoft.com/office/drawing/2014/main" id="{8FBDFF24-EA9A-4B74-93FC-2BAD1F3F6CFF}"/>
              </a:ext>
            </a:extLst>
          </p:cNvPr>
          <p:cNvSpPr>
            <a:spLocks noGrp="1"/>
          </p:cNvSpPr>
          <p:nvPr/>
        </p:nvSpPr>
        <p:spPr>
          <a:xfrm>
            <a:off x="1381125" y="3905250"/>
            <a:ext cx="1714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PREPARE</a:t>
            </a:r>
          </a:p>
        </p:txBody>
      </p:sp>
      <p:sp>
        <p:nvSpPr>
          <p:cNvPr id="14" name="b-2">
            <a:extLst>
              <a:ext uri="{FF2B5EF4-FFF2-40B4-BE49-F238E27FC236}">
                <a16:creationId xmlns:a16="http://schemas.microsoft.com/office/drawing/2014/main" id="{B2C2A0B3-077E-4214-A253-BFAD91159AB6}"/>
              </a:ext>
            </a:extLst>
          </p:cNvPr>
          <p:cNvSpPr>
            <a:spLocks noGrp="1"/>
          </p:cNvSpPr>
          <p:nvPr/>
        </p:nvSpPr>
        <p:spPr>
          <a:xfrm>
            <a:off x="3390900" y="3905250"/>
            <a:ext cx="7715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D8D8D8"/>
                </a:solidFill>
              </a:defRPr>
            </a:pPr>
            <a:r>
              <a:rPr sz="1500" b="0">
                <a:solidFill>
                  <a:srgbClr val="D8D8D8"/>
                </a:solidFill>
              </a:rPr>
              <a:t>Review locations, hours, and the correct referral points with front-facing staff.</a:t>
            </a:r>
          </a:p>
        </p:txBody>
      </p:sp>
      <p:sp>
        <p:nvSpPr>
          <p:cNvPr id="15" name="sep-2">
            <a:extLst>
              <a:ext uri="{FF2B5EF4-FFF2-40B4-BE49-F238E27FC236}">
                <a16:creationId xmlns:a16="http://schemas.microsoft.com/office/drawing/2014/main" id="{13574D22-F4CD-4CBB-B106-7B8B6A9C5AF7}"/>
              </a:ext>
            </a:extLst>
          </p:cNvPr>
          <p:cNvSpPr>
            <a:spLocks noGrp="1"/>
          </p:cNvSpPr>
          <p:nvPr/>
        </p:nvSpPr>
        <p:spPr>
          <a:xfrm>
            <a:off x="1381125" y="4619625"/>
            <a:ext cx="9715500" cy="9525"/>
          </a:xfrm>
          <a:prstGeom prst="rect">
            <a:avLst/>
          </a:prstGeom>
          <a:solidFill>
            <a:srgbClr val="555555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n-3">
            <a:extLst>
              <a:ext uri="{FF2B5EF4-FFF2-40B4-BE49-F238E27FC236}">
                <a16:creationId xmlns:a16="http://schemas.microsoft.com/office/drawing/2014/main" id="{DDE1A7CB-9E7E-4F6F-9B58-06428DE81694}"/>
              </a:ext>
            </a:extLst>
          </p:cNvPr>
          <p:cNvSpPr>
            <a:spLocks noGrp="1"/>
          </p:cNvSpPr>
          <p:nvPr/>
        </p:nvSpPr>
        <p:spPr>
          <a:xfrm>
            <a:off x="533400" y="4933950"/>
            <a:ext cx="5905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C62828"/>
                </a:solidFill>
              </a:defRPr>
            </a:pPr>
            <a:r>
              <a:rPr sz="2100" b="1">
                <a:solidFill>
                  <a:srgbClr val="C62828"/>
                </a:solidFill>
              </a:rPr>
              <a:t>04</a:t>
            </a:r>
          </a:p>
        </p:txBody>
      </p:sp>
      <p:sp>
        <p:nvSpPr>
          <p:cNvPr id="17" name="h-3">
            <a:extLst>
              <a:ext uri="{FF2B5EF4-FFF2-40B4-BE49-F238E27FC236}">
                <a16:creationId xmlns:a16="http://schemas.microsoft.com/office/drawing/2014/main" id="{306D2E43-F8D7-4292-9E1C-18ED551F5F42}"/>
              </a:ext>
            </a:extLst>
          </p:cNvPr>
          <p:cNvSpPr>
            <a:spLocks noGrp="1"/>
          </p:cNvSpPr>
          <p:nvPr/>
        </p:nvSpPr>
        <p:spPr>
          <a:xfrm>
            <a:off x="1381125" y="4933950"/>
            <a:ext cx="1714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CONNECT</a:t>
            </a:r>
          </a:p>
        </p:txBody>
      </p:sp>
      <p:sp>
        <p:nvSpPr>
          <p:cNvPr id="18" name="b-3">
            <a:extLst>
              <a:ext uri="{FF2B5EF4-FFF2-40B4-BE49-F238E27FC236}">
                <a16:creationId xmlns:a16="http://schemas.microsoft.com/office/drawing/2014/main" id="{35AB6C58-EB30-4B07-90EB-69044566870E}"/>
              </a:ext>
            </a:extLst>
          </p:cNvPr>
          <p:cNvSpPr>
            <a:spLocks noGrp="1"/>
          </p:cNvSpPr>
          <p:nvPr/>
        </p:nvSpPr>
        <p:spPr>
          <a:xfrm>
            <a:off x="3390900" y="4933950"/>
            <a:ext cx="7715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D8D8D8"/>
                </a:solidFill>
              </a:defRPr>
            </a:pPr>
            <a:r>
              <a:rPr sz="1500" b="0" dirty="0">
                <a:solidFill>
                  <a:srgbClr val="D8D8D8"/>
                </a:solidFill>
              </a:rPr>
              <a:t>Promote department opportunities through the Student Involvement Festival and future resource fairs.</a:t>
            </a:r>
          </a:p>
        </p:txBody>
      </p:sp>
      <p:sp>
        <p:nvSpPr>
          <p:cNvPr id="19" name="sep-3">
            <a:extLst>
              <a:ext uri="{FF2B5EF4-FFF2-40B4-BE49-F238E27FC236}">
                <a16:creationId xmlns:a16="http://schemas.microsoft.com/office/drawing/2014/main" id="{D354ED9C-D138-4A1C-B7EB-827392DA5E2E}"/>
              </a:ext>
            </a:extLst>
          </p:cNvPr>
          <p:cNvSpPr>
            <a:spLocks noGrp="1"/>
          </p:cNvSpPr>
          <p:nvPr/>
        </p:nvSpPr>
        <p:spPr>
          <a:xfrm>
            <a:off x="1381125" y="5648325"/>
            <a:ext cx="9715500" cy="9525"/>
          </a:xfrm>
          <a:prstGeom prst="rect">
            <a:avLst/>
          </a:prstGeom>
          <a:solidFill>
            <a:srgbClr val="555555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footer-dark">
            <a:extLst>
              <a:ext uri="{FF2B5EF4-FFF2-40B4-BE49-F238E27FC236}">
                <a16:creationId xmlns:a16="http://schemas.microsoft.com/office/drawing/2014/main" id="{ABD57178-1240-431B-9FDC-7B537112583A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7620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BDBDBD"/>
                </a:solidFill>
              </a:defRPr>
            </a:pPr>
            <a:r>
              <a:rPr sz="825" b="1">
                <a:solidFill>
                  <a:srgbClr val="BDBDBD"/>
                </a:solidFill>
              </a:rPr>
              <a:t>OFFICE OF STUDENT LIFE  |  BAKERSFIELD COLLEGE</a:t>
            </a:r>
          </a:p>
        </p:txBody>
      </p:sp>
      <p:sp>
        <p:nvSpPr>
          <p:cNvPr id="21" name="page-dark">
            <a:extLst>
              <a:ext uri="{FF2B5EF4-FFF2-40B4-BE49-F238E27FC236}">
                <a16:creationId xmlns:a16="http://schemas.microsoft.com/office/drawing/2014/main" id="{E5CDC5A3-9011-4283-A078-BFD6AC099925}"/>
              </a:ext>
            </a:extLst>
          </p:cNvPr>
          <p:cNvSpPr>
            <a:spLocks noGrp="1"/>
          </p:cNvSpPr>
          <p:nvPr/>
        </p:nvSpPr>
        <p:spPr>
          <a:xfrm>
            <a:off x="11239500" y="6515100"/>
            <a:ext cx="41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BDBDBD"/>
                </a:solidFill>
              </a:defRPr>
            </a:pPr>
            <a:r>
              <a:rPr sz="825" b="0">
                <a:solidFill>
                  <a:srgbClr val="BDBDBD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64767751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4DF9FF1471894EA0C171654AD19B85" ma:contentTypeVersion="17" ma:contentTypeDescription="Create a new document." ma:contentTypeScope="" ma:versionID="a32e78619639f20755bb67d1fe6a5eea">
  <xsd:schema xmlns:xsd="http://www.w3.org/2001/XMLSchema" xmlns:xs="http://www.w3.org/2001/XMLSchema" xmlns:p="http://schemas.microsoft.com/office/2006/metadata/properties" xmlns:ns2="e151a43d-d375-4dad-bfa1-16e1f3f1efbd" xmlns:ns3="1111b410-3437-4301-b30f-553cf9dde864" targetNamespace="http://schemas.microsoft.com/office/2006/metadata/properties" ma:root="true" ma:fieldsID="28f359f3ff8e4cf9c86d7f2438d39b32" ns2:_="" ns3:_="">
    <xsd:import namespace="e151a43d-d375-4dad-bfa1-16e1f3f1efbd"/>
    <xsd:import namespace="1111b410-3437-4301-b30f-553cf9dde8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51a43d-d375-4dad-bfa1-16e1f3f1ef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c773ff0-bf06-4c50-8fe9-1046dad418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1b410-3437-4301-b30f-553cf9dde86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38c36d5e-7907-4441-9f78-4f6217aad29f}" ma:internalName="TaxCatchAll" ma:showField="CatchAllData" ma:web="1111b410-3437-4301-b30f-553cf9dde8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111b410-3437-4301-b30f-553cf9dde864" xsi:nil="true"/>
    <lcf76f155ced4ddcb4097134ff3c332f xmlns="e151a43d-d375-4dad-bfa1-16e1f3f1efb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0E4F0BC-200F-41B6-9A45-E0BE916F78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51a43d-d375-4dad-bfa1-16e1f3f1efbd"/>
    <ds:schemaRef ds:uri="1111b410-3437-4301-b30f-553cf9dde8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91726B-AE77-4336-95AF-87BC817456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2AB0A0-C1D6-4928-B622-B2206CFBDAA4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1111b410-3437-4301-b30f-553cf9dde864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e151a43d-d375-4dad-bfa1-16e1f3f1efbd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685</Words>
  <Application>Microsoft Office PowerPoint</Application>
  <DocSecurity>0</DocSecurity>
  <PresentationFormat>Widescreen</PresentationFormat>
  <Paragraphs>124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Wendy Cordova</cp:lastModifiedBy>
  <cp:revision>2</cp:revision>
  <dcterms:created xsi:type="dcterms:W3CDTF">2026-08-10T14:21:22Z</dcterms:created>
  <dcterms:modified xsi:type="dcterms:W3CDTF">2026-08-10T17:19:09Z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0x0101003B4DF9FF1471894EA0C171654AD19B85</vt:lpwstr>
  </property>
  <property fmtid="{D5CDD505-2E9C-101B-9397-08002B2CF9AE}" pid="3" name="MediaServiceImageTags">
    <vt:lpwstr/>
  </property>
</Properties>
</file>