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21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002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Frame the update as a three-phase implementation.
- Emphasize that communications and support started in fall 2025 and continue today.
- Highlight the current enrollment count scheduled for drop and the key dates.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Show the progression from outreach to holds to the planned drop.
- Mention the communication strategy and that the project has already moved through two phases.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Highlight that students were supported through the portal and messaging.
- Mention that many students lifted holds on their own, demonstrating the value of communication and reminders.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Share the three critical deadlines.
- Note the decrease in students scheduled for drop.
- Mention the ongoing multi-channel outreach campaign.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Emphasize that the goal is not just to drop students; it is to help students resolve balances and stay enrolled.
- Point to multiple support points: communications, calls, FAQ, and extended hours.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Note the cross-functional and Academic Senate representation.
- Explain that the FAQ and review process help reduce errors and improve clarity.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This slide frames the evaluation metrics.
- Emphasize that the drop count alone is not the outcome; the real question is what happens after the drop.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- End with appreciation and a reminder that support continues.
- Invite questions and next-step coordination.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91695" cy="164592"/>
          </a:xfrm>
          <a:prstGeom prst="rect">
            <a:avLst/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Drop for Non-Payment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184708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I, Phase II, and Phase III Implementation Update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2212848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Bakersfield College | Dr. Cesar Jimenez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8046720" y="2606040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July 27: enrollment freeze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046720" y="3831336"/>
            <a:ext cx="3246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August 17: drop for non-payment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2801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Three-Phase Approach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1FA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Outstanding Balance Project has unfolded across two academic years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3108960" cy="2788920"/>
          </a:xfrm>
          <a:prstGeom prst="roundRect">
            <a:avLst>
              <a:gd name="adj" fmla="val 2623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1828800"/>
            <a:ext cx="3108960" cy="219456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13232" y="217627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Phase I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13232" y="24871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Fall 2025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13232" y="2834640"/>
            <a:ext cx="27432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outreach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about outstanding balances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160520" y="1828800"/>
            <a:ext cx="3108960" cy="2788920"/>
          </a:xfrm>
          <a:prstGeom prst="roundRect">
            <a:avLst>
              <a:gd name="adj" fmla="val 2623"/>
            </a:avLst>
          </a:prstGeom>
          <a:solidFill>
            <a:srgbClr val="D9F0E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160520" y="1828800"/>
            <a:ext cx="3108960" cy="219456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325112" y="217627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Phase II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325112" y="24871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Spring 2026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325112" y="2834640"/>
            <a:ext cx="27432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Non-registration holds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 3,000+ students with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balance over $200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772400" y="1828800"/>
            <a:ext cx="3108960" cy="2788920"/>
          </a:xfrm>
          <a:prstGeom prst="roundRect">
            <a:avLst>
              <a:gd name="adj" fmla="val 2623"/>
            </a:avLst>
          </a:prstGeom>
          <a:solidFill>
            <a:srgbClr val="FCEFC7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772400" y="1828800"/>
            <a:ext cx="3108960" cy="219456"/>
          </a:xfrm>
          <a:prstGeom prst="rect">
            <a:avLst/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936992" y="217627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Phase III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936992" y="24871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Fall 2026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7936992" y="2834640"/>
            <a:ext cx="27432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Drop for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non-payment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(Aug. 17, 2026)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1691640" y="3127248"/>
            <a:ext cx="23317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303520" y="3127248"/>
            <a:ext cx="2331720" cy="0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2801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Phase II: Spring 2026 Holds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1FA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Non-registration holds were placed on students with balances over $200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1661448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D9F0E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807752" y="1207008"/>
            <a:ext cx="2450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Spring 2026 holds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807752" y="1481328"/>
            <a:ext cx="245059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3,000+ students were placed on non-registration hold.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587528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733832" y="1207008"/>
            <a:ext cx="2450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D4ED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Self-resolution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733832" y="1481328"/>
            <a:ext cx="245059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About 1,400 students lifted their own holds.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7513608" y="1097280"/>
            <a:ext cx="2743200" cy="1463040"/>
          </a:xfrm>
          <a:prstGeom prst="roundRect">
            <a:avLst>
              <a:gd name="adj" fmla="val 5000"/>
            </a:avLst>
          </a:prstGeom>
          <a:solidFill>
            <a:srgbClr val="FCEFC7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659912" y="1207008"/>
            <a:ext cx="2450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Support tools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659912" y="1481328"/>
            <a:ext cx="245059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Ellucian Experience portal and messaging supported outreach.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94360" y="292608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Phase II showed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85800" y="3273552"/>
            <a:ext cx="53949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Students responded when they were notified early and repeatedly.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online portal and messaging helped students understand what they needed to do.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number of students at risk has continued to decline as aid and balances are resolved.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00800" y="2880360"/>
            <a:ext cx="5074920" cy="2194560"/>
          </a:xfrm>
          <a:prstGeom prst="roundRect">
            <a:avLst>
              <a:gd name="adj" fmla="val 3333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9400" y="309067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Phase II takeaway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629400" y="3401568"/>
            <a:ext cx="4480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combination of holds, outreach, and support created an earlier intervention point and helped many students resolve balances before the drop process began.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2801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Phase III: Fall 2026 Drop for Non-Payment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1FA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implementation dates and outreach efforts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94360" y="1143000"/>
            <a:ext cx="109728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138988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Dates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68680" y="1828800"/>
            <a:ext cx="3063240" cy="731520"/>
          </a:xfrm>
          <a:prstGeom prst="roundRect">
            <a:avLst>
              <a:gd name="adj" fmla="val 7500"/>
            </a:avLst>
          </a:prstGeom>
          <a:solidFill>
            <a:srgbClr val="D9F0E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05840" y="199339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July 27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920240" y="194767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Enrollment freeze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434840" y="1828800"/>
            <a:ext cx="3063240" cy="731520"/>
          </a:xfrm>
          <a:prstGeom prst="roundRect">
            <a:avLst>
              <a:gd name="adj" fmla="val 7500"/>
            </a:avLst>
          </a:prstGeom>
          <a:solidFill>
            <a:srgbClr val="FCEFC7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0" y="199339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August 13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86400" y="194767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list due to IT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01000" y="1828800"/>
            <a:ext cx="3063240" cy="731520"/>
          </a:xfrm>
          <a:prstGeom prst="roundRect">
            <a:avLst>
              <a:gd name="adj" fmla="val 7500"/>
            </a:avLst>
          </a:prstGeom>
          <a:solidFill>
            <a:srgbClr val="FEE2E2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138160" y="199339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August 17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052560" y="194767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Drop for non-payment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22960" y="32918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number of students currently scheduled to be dropped has moved from 2,400 last week to 1,907 and now 1,812 today.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2801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Student Outreach and Support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1FA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College is helping students avoid the drop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94360" y="1097280"/>
            <a:ext cx="3657600" cy="1920240"/>
          </a:xfrm>
          <a:prstGeom prst="roundRect">
            <a:avLst>
              <a:gd name="adj" fmla="val 381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40664" y="1207008"/>
            <a:ext cx="33649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D4ED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Communications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0664" y="1481328"/>
            <a:ext cx="3364992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Weekly email and text reminders have been sent since July to encourage students to pay, complete FAFSA/CADAA, or seek support.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34840" y="1097280"/>
            <a:ext cx="3657600" cy="1920240"/>
          </a:xfrm>
          <a:prstGeom prst="roundRect">
            <a:avLst>
              <a:gd name="adj" fmla="val 3810"/>
            </a:avLst>
          </a:prstGeom>
          <a:solidFill>
            <a:srgbClr val="D9F0E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81144" y="1207008"/>
            <a:ext cx="33649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Phone outreach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81144" y="1481328"/>
            <a:ext cx="3364992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Financial Aid student workers are calling students to answer questions and connect them to campus resources.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75320" y="1097280"/>
            <a:ext cx="3291840" cy="1920240"/>
          </a:xfrm>
          <a:prstGeom prst="roundRect">
            <a:avLst>
              <a:gd name="adj" fmla="val 3810"/>
            </a:avLst>
          </a:prstGeom>
          <a:solidFill>
            <a:srgbClr val="FCEFC7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421624" y="1207008"/>
            <a:ext cx="2999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FAQ webpage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421624" y="1481328"/>
            <a:ext cx="2999232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Drop for Non-Payment FAQ webpage provides dates, resources, and guidance for students and staff.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94360" y="3337560"/>
            <a:ext cx="10972800" cy="1645920"/>
          </a:xfrm>
          <a:prstGeom prst="roundRect">
            <a:avLst>
              <a:gd name="adj" fmla="val 4444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79" y="3593592"/>
            <a:ext cx="468990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Support pathways that keep students enrolled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8680" y="3958149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FAFSA/CADAA completion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Payment arrangements when available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Financial Aid help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Extended hours and Renegade Nights support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Re-enrollment guidance after balances are resolved</a:t>
            </a:r>
            <a:endParaRPr lang="en-US" sz="122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C55B326E-41E5-1248-30E4-872BDF275D2D}"/>
              </a:ext>
            </a:extLst>
          </p:cNvPr>
          <p:cNvSpPr/>
          <p:nvPr/>
        </p:nvSpPr>
        <p:spPr>
          <a:xfrm>
            <a:off x="1234440" y="695462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Since July, staff have been calling, emailing, and texting students to encourage payment, FAFSA/CADAA completion, or other resolution before August 17.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2801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Workgroup and Governance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1FA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Cross-functional implementation with Academic Senate appointees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640080" y="1143000"/>
            <a:ext cx="5486400" cy="4251960"/>
          </a:xfrm>
          <a:prstGeom prst="roundRect">
            <a:avLst>
              <a:gd name="adj" fmla="val 172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137160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Workgroup Composition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173736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Drop for Non-Payment workgroup includes cross-functional partners and Academic Senate appointees to ensure broad input and campus-wide coordination.</a:t>
            </a:r>
            <a:endParaRPr lang="en-US" sz="1220" dirty="0"/>
          </a:p>
        </p:txBody>
      </p:sp>
      <p:sp>
        <p:nvSpPr>
          <p:cNvPr id="8" name="Text 6"/>
          <p:cNvSpPr/>
          <p:nvPr/>
        </p:nvSpPr>
        <p:spPr>
          <a:xfrm>
            <a:off x="868680" y="269748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group has helped create the FAQ webpage, refine communications, review policy impacts, and coordinate campus support.</a:t>
            </a:r>
            <a:endParaRPr lang="en-US" sz="1220" dirty="0"/>
          </a:p>
        </p:txBody>
      </p:sp>
      <p:sp>
        <p:nvSpPr>
          <p:cNvPr id="9" name="Shape 7"/>
          <p:cNvSpPr/>
          <p:nvPr/>
        </p:nvSpPr>
        <p:spPr>
          <a:xfrm>
            <a:off x="6400800" y="1143000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629400" y="137160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structure matters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629400" y="1737360"/>
            <a:ext cx="4480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Ensures consistent messaging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Provides a student-centered response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Helps identify students who should not be dropped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Creates a process for reviewing exceptions and coding errors</a:t>
            </a:r>
            <a:endParaRPr lang="en-US" sz="1220" dirty="0"/>
          </a:p>
          <a:p>
            <a:pPr marL="0" indent="0">
              <a:buNone/>
            </a:pPr>
            <a:r>
              <a:rPr lang="en-US" sz="122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Improves coordination across departments</a:t>
            </a:r>
            <a:endParaRPr lang="en-US" sz="1220" dirty="0"/>
          </a:p>
        </p:txBody>
      </p:sp>
      <p:sp>
        <p:nvSpPr>
          <p:cNvPr id="12" name="Text 10"/>
          <p:cNvSpPr/>
          <p:nvPr/>
        </p:nvSpPr>
        <p:spPr>
          <a:xfrm>
            <a:off x="6629400" y="3474720"/>
            <a:ext cx="4526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20" i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workgroup also continues to evaluate impacts on enrollment, re-enrollment, outstanding balances, and student success.</a:t>
            </a:r>
            <a:endParaRPr lang="en-US" sz="12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2801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We Are Watching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11480" y="384048"/>
            <a:ext cx="10972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1FA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we will measure the impact after August 17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640080" y="1234440"/>
            <a:ext cx="5257800" cy="1417320"/>
          </a:xfrm>
          <a:prstGeom prst="roundRect">
            <a:avLst>
              <a:gd name="adj" fmla="val 5161"/>
            </a:avLst>
          </a:prstGeom>
          <a:solidFill>
            <a:srgbClr val="D9F0E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86384" y="134416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Re-enrollment rate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86384" y="1618488"/>
            <a:ext cx="4965192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many dropped students return after resolving their balance.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309360" y="1234440"/>
            <a:ext cx="5257800" cy="1417320"/>
          </a:xfrm>
          <a:prstGeom prst="roundRect">
            <a:avLst>
              <a:gd name="adj" fmla="val 5161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55664" y="134416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Seat backfill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55664" y="1618488"/>
            <a:ext cx="4965192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Whether open seats are quickly filled by other students.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0080" y="3063240"/>
            <a:ext cx="5257800" cy="1417320"/>
          </a:xfrm>
          <a:prstGeom prst="roundRect">
            <a:avLst>
              <a:gd name="adj" fmla="val 5161"/>
            </a:avLst>
          </a:prstGeom>
          <a:solidFill>
            <a:srgbClr val="D9F0E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86384" y="317296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Census headcount / FTES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86384" y="3447288"/>
            <a:ext cx="4965192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effect on final enrollment and funding metrics.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309360" y="3063240"/>
            <a:ext cx="5257800" cy="1417320"/>
          </a:xfrm>
          <a:prstGeom prst="roundRect">
            <a:avLst>
              <a:gd name="adj" fmla="val 5161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55664" y="3172968"/>
            <a:ext cx="49651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Outstanding balances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55664" y="3447288"/>
            <a:ext cx="4965192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amount of debt collected or resolved.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40080" y="5074920"/>
            <a:ext cx="10972800" cy="822960"/>
          </a:xfrm>
          <a:prstGeom prst="roundRect">
            <a:avLst>
              <a:gd name="adj" fmla="val 8889"/>
            </a:avLst>
          </a:prstGeom>
          <a:solidFill>
            <a:srgbClr val="FCEFC7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68680" y="5349240"/>
            <a:ext cx="10424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3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Bottom line: the true impact will be known after census, when we can compare re-enrollment, fill rates, FTES, and outstanding balance reductions.</a:t>
            </a:r>
            <a:endParaRPr lang="en-US" sz="123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34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4E4A"/>
          </a:solidFill>
          <a:ln w="12700">
            <a:solidFill>
              <a:srgbClr val="134E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228600"/>
          </a:xfrm>
          <a:prstGeom prst="rect">
            <a:avLst/>
          </a:prstGeom>
          <a:solidFill>
            <a:srgbClr val="D69E2E"/>
          </a:solidFill>
          <a:ln w="12700">
            <a:solidFill>
              <a:srgbClr val="D69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00584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94360" y="1536192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E2E8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Thank you for your partnership in helping students stay informed, resolve balances, and remain on the path to success.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7680960" y="1051560"/>
            <a:ext cx="384048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001000" y="137160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August 17, 2026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001000" y="1828800"/>
            <a:ext cx="3154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9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Drop for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B91C1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Non-Payment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8092440" y="2697480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together to support students before and after the drop process.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92440" y="3337560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34E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Questions?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929</Words>
  <Application>Microsoft Office PowerPoint</Application>
  <PresentationFormat>Widescreen</PresentationFormat>
  <Paragraphs>106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Drop for Non-Payment: Phase I-III Update</dc:title>
  <dc:subject>Drop for Non-Payment Update</dc:subject>
  <dc:creator>OpenAI</dc:creator>
  <cp:lastModifiedBy>Cesar Jimenez</cp:lastModifiedBy>
  <cp:revision>2</cp:revision>
  <dcterms:created xsi:type="dcterms:W3CDTF">2026-08-10T15:26:37Z</dcterms:created>
  <dcterms:modified xsi:type="dcterms:W3CDTF">2026-08-10T20:24:27Z</dcterms:modified>
</cp:coreProperties>
</file>