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6"/>
  </p:notesMasterIdLst>
  <p:sldIdLst>
    <p:sldId id="273" r:id="rId5"/>
    <p:sldId id="259" r:id="rId6"/>
    <p:sldId id="271" r:id="rId7"/>
    <p:sldId id="261" r:id="rId8"/>
    <p:sldId id="263" r:id="rId9"/>
    <p:sldId id="264" r:id="rId10"/>
    <p:sldId id="265" r:id="rId11"/>
    <p:sldId id="266" r:id="rId12"/>
    <p:sldId id="268" r:id="rId13"/>
    <p:sldId id="272" r:id="rId14"/>
    <p:sldId id="269" r:id="rId15"/>
  </p:sld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57202B9-D7BC-F98D-2644-16F78A58B5E0}" v="414" dt="2026-03-30T14:17:07.6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10"/>
  </p:normalViewPr>
  <p:slideViewPr>
    <p:cSldViewPr snapToGrid="0" snapToObjects="1">
      <p:cViewPr varScale="1">
        <p:scale>
          <a:sx n="95" d="100"/>
          <a:sy n="95" d="100"/>
        </p:scale>
        <p:origin x="2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3884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BAD40C-1FCD-FB35-ECC4-194A62B5E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2C34AB-835B-44A9-ECAF-607EA2C011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A71078-9347-2EDF-76A3-3C27A0E100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2ED511-34AB-427F-62CB-F7DDF76AC3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364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CFCB74-AB8D-8DDB-FA19-F97AAE1372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41E871-0052-0804-10E1-D0ED6F221B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12AE88-782D-794F-2851-EA0BECB077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98E46E-F4C2-B003-8E6E-7D8999C87F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0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pypwHj7vSpU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394996794?fl=pl&amp;fe=cm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hyperlink" Target="https://vimeo.com/394977890?fl=pl&amp;fe=cm" TargetMode="External"/><Relationship Id="rId4" Type="http://schemas.openxmlformats.org/officeDocument/2006/relationships/hyperlink" Target="https://vimeo.com/394967162?fl=pl&amp;fe=cm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AIk_2HCjmdc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Freeform: Shape 8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37ABAB-61AB-53DA-103F-583D021DBC25}"/>
              </a:ext>
            </a:extLst>
          </p:cNvPr>
          <p:cNvSpPr txBox="1"/>
          <p:nvPr/>
        </p:nvSpPr>
        <p:spPr>
          <a:xfrm>
            <a:off x="1524003" y="1999615"/>
            <a:ext cx="9144000" cy="276402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Kern CCD: Finance and Administrative Services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72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944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AF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52AD60-5610-0D68-3CE4-9500E670FB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D8192AD-AB0C-633B-94DA-4AC1F3183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8882" y="3603525"/>
            <a:ext cx="5581333" cy="2790667"/>
          </a:xfrm>
          <a:prstGeom prst="rect">
            <a:avLst/>
          </a:prstGeom>
        </p:spPr>
      </p:pic>
      <p:sp>
        <p:nvSpPr>
          <p:cNvPr id="2" name="Shape 0">
            <a:extLst>
              <a:ext uri="{FF2B5EF4-FFF2-40B4-BE49-F238E27FC236}">
                <a16:creationId xmlns:a16="http://schemas.microsoft.com/office/drawing/2014/main" id="{6F9AAE93-ABEB-D6D5-239B-DE1FBDE1BA4F}"/>
              </a:ext>
            </a:extLst>
          </p:cNvPr>
          <p:cNvSpPr/>
          <p:nvPr/>
        </p:nvSpPr>
        <p:spPr>
          <a:xfrm>
            <a:off x="0" y="0"/>
            <a:ext cx="12191695" cy="109728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D1FD28A9-CAC2-3ED0-239D-D0F61578FABA}"/>
              </a:ext>
            </a:extLst>
          </p:cNvPr>
          <p:cNvSpPr/>
          <p:nvPr/>
        </p:nvSpPr>
        <p:spPr>
          <a:xfrm>
            <a:off x="640080" y="128016"/>
            <a:ext cx="10911535" cy="493776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pPr marL="0" indent="0">
              <a:buNone/>
            </a:pPr>
            <a:r>
              <a:rPr lang="en-US" sz="2800" b="1" dirty="0">
                <a:latin typeface="Calibri"/>
                <a:ea typeface="Calibri"/>
                <a:cs typeface="Calibri"/>
              </a:rPr>
              <a:t>NEXT STEPS</a:t>
            </a:r>
            <a:endParaRPr lang="en-US" sz="2800">
              <a:latin typeface="Calibri"/>
              <a:ea typeface="Calibri"/>
              <a:cs typeface="Calibri"/>
            </a:endParaRPr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D4420059-43BF-BE2F-56E8-676432296630}"/>
              </a:ext>
            </a:extLst>
          </p:cNvPr>
          <p:cNvSpPr/>
          <p:nvPr/>
        </p:nvSpPr>
        <p:spPr>
          <a:xfrm>
            <a:off x="640080" y="713232"/>
            <a:ext cx="10911535" cy="32004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pPr marL="0" indent="0">
              <a:buNone/>
            </a:pPr>
            <a:r>
              <a:rPr lang="en-US" sz="1400" dirty="0">
                <a:latin typeface="Calibri"/>
                <a:ea typeface="Calibri"/>
                <a:cs typeface="Calibri"/>
              </a:rPr>
              <a:t>How end users and FAS teams will work in the new model</a:t>
            </a:r>
            <a:endParaRPr lang="en-US" sz="1400">
              <a:latin typeface="Calibri"/>
              <a:ea typeface="Calibri"/>
              <a:cs typeface="Calibri"/>
            </a:endParaRPr>
          </a:p>
        </p:txBody>
      </p:sp>
      <p:sp>
        <p:nvSpPr>
          <p:cNvPr id="15" name="Shape 13">
            <a:extLst>
              <a:ext uri="{FF2B5EF4-FFF2-40B4-BE49-F238E27FC236}">
                <a16:creationId xmlns:a16="http://schemas.microsoft.com/office/drawing/2014/main" id="{9A9CDBD7-9CAA-4CE7-0A4A-1850A635B3F8}"/>
              </a:ext>
            </a:extLst>
          </p:cNvPr>
          <p:cNvSpPr/>
          <p:nvPr/>
        </p:nvSpPr>
        <p:spPr>
          <a:xfrm>
            <a:off x="6908293" y="1502254"/>
            <a:ext cx="4769040" cy="2152851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  <p:txBody>
          <a:bodyPr/>
          <a:lstStyle/>
          <a:p>
            <a:r>
              <a:rPr lang="en-US" sz="1600" b="1" dirty="0"/>
              <a:t>Without shared communication standards: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Information becomes fragmented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Staff receive mixed messages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FAQs are answered differently depending on who is asked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Trust and confidence in processes erode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An SLA model requires clear, visible, and consistent communication.</a:t>
            </a:r>
          </a:p>
        </p:txBody>
      </p:sp>
      <p:sp>
        <p:nvSpPr>
          <p:cNvPr id="16" name="Text 14">
            <a:extLst>
              <a:ext uri="{FF2B5EF4-FFF2-40B4-BE49-F238E27FC236}">
                <a16:creationId xmlns:a16="http://schemas.microsoft.com/office/drawing/2014/main" id="{7A18906D-CFEB-52BD-EE17-A0BC0F891D7B}"/>
              </a:ext>
            </a:extLst>
          </p:cNvPr>
          <p:cNvSpPr/>
          <p:nvPr/>
        </p:nvSpPr>
        <p:spPr>
          <a:xfrm>
            <a:off x="640080" y="1158798"/>
            <a:ext cx="1051560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b="1" dirty="0"/>
              <a:t>Service Level Agreements - Communication</a:t>
            </a:r>
            <a:endParaRPr lang="en-US" sz="1600" b="1" dirty="0"/>
          </a:p>
        </p:txBody>
      </p:sp>
      <p:sp>
        <p:nvSpPr>
          <p:cNvPr id="18" name="Text 16">
            <a:extLst>
              <a:ext uri="{FF2B5EF4-FFF2-40B4-BE49-F238E27FC236}">
                <a16:creationId xmlns:a16="http://schemas.microsoft.com/office/drawing/2014/main" id="{6A466A55-AD50-556B-B8A0-D08098BB74BA}"/>
              </a:ext>
            </a:extLst>
          </p:cNvPr>
          <p:cNvSpPr/>
          <p:nvPr/>
        </p:nvSpPr>
        <p:spPr>
          <a:xfrm>
            <a:off x="414251" y="6342611"/>
            <a:ext cx="1060704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11182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One KCCD means one standard—applied consistently and communicated clearly.</a:t>
            </a:r>
            <a:endParaRPr lang="en-US" sz="1300" dirty="0"/>
          </a:p>
        </p:txBody>
      </p:sp>
      <p:sp>
        <p:nvSpPr>
          <p:cNvPr id="22" name="Shape 13">
            <a:extLst>
              <a:ext uri="{FF2B5EF4-FFF2-40B4-BE49-F238E27FC236}">
                <a16:creationId xmlns:a16="http://schemas.microsoft.com/office/drawing/2014/main" id="{F6922584-B6DB-E4E6-DB9A-39B469136A03}"/>
              </a:ext>
            </a:extLst>
          </p:cNvPr>
          <p:cNvSpPr/>
          <p:nvPr/>
        </p:nvSpPr>
        <p:spPr>
          <a:xfrm>
            <a:off x="321785" y="1502254"/>
            <a:ext cx="5684825" cy="4944543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  <p:txBody>
          <a:bodyPr/>
          <a:lstStyle/>
          <a:p>
            <a:r>
              <a:rPr lang="en-US" sz="1600" b="1" dirty="0"/>
              <a:t>Standard Communication Channels</a:t>
            </a:r>
          </a:p>
          <a:p>
            <a:endParaRPr lang="en-US" sz="1200" dirty="0"/>
          </a:p>
          <a:p>
            <a:r>
              <a:rPr lang="en-US" sz="1200" b="1" dirty="0"/>
              <a:t>Weekly Office Hours</a:t>
            </a:r>
            <a:endParaRPr lang="en-US" sz="1200" dirty="0"/>
          </a:p>
          <a:p>
            <a:pPr lvl="1"/>
            <a:r>
              <a:rPr lang="en-US" sz="1200" i="1" dirty="0"/>
              <a:t>“Coffee with the Assistant Directors / Directors”</a:t>
            </a:r>
            <a:endParaRPr lang="en-US" sz="1200" dirty="0"/>
          </a:p>
          <a:p>
            <a:pPr lvl="1"/>
            <a:r>
              <a:rPr lang="en-US" sz="1200" dirty="0"/>
              <a:t>Scheduled, predictable time for: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sz="1200" dirty="0"/>
              <a:t>Questions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sz="1200" dirty="0"/>
              <a:t>Clarifications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sz="1200" dirty="0"/>
              <a:t>Early problem-solving</a:t>
            </a:r>
          </a:p>
          <a:p>
            <a:pPr lvl="1"/>
            <a:r>
              <a:rPr lang="en-US" sz="1200" dirty="0"/>
              <a:t>Reduces last-minute escalations and email back-and-forth</a:t>
            </a:r>
          </a:p>
          <a:p>
            <a:endParaRPr lang="en-US" sz="1200" b="1" dirty="0"/>
          </a:p>
          <a:p>
            <a:r>
              <a:rPr lang="en-US" sz="1200" b="1" dirty="0"/>
              <a:t>Dedicated Webpages</a:t>
            </a:r>
            <a:endParaRPr lang="en-US" sz="1200" dirty="0"/>
          </a:p>
          <a:p>
            <a:pPr lvl="1"/>
            <a:r>
              <a:rPr lang="en-US" sz="1200" dirty="0"/>
              <a:t>Centralized, up-to-date information</a:t>
            </a:r>
          </a:p>
          <a:p>
            <a:pPr lvl="1"/>
            <a:r>
              <a:rPr lang="en-US" sz="1200" dirty="0"/>
              <a:t>Clear guidance on: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sz="1200" dirty="0"/>
              <a:t>Processes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sz="1200" dirty="0"/>
              <a:t>Timelines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sz="1200" dirty="0"/>
              <a:t>Who to contact</a:t>
            </a:r>
          </a:p>
          <a:p>
            <a:pPr lvl="1"/>
            <a:r>
              <a:rPr lang="en-US" sz="1200" dirty="0"/>
              <a:t>Designed for self-service and transparency</a:t>
            </a:r>
          </a:p>
          <a:p>
            <a:endParaRPr lang="en-US" sz="1200" b="1" dirty="0"/>
          </a:p>
          <a:p>
            <a:r>
              <a:rPr lang="en-US" sz="1200" b="1" dirty="0"/>
              <a:t>Inside KCCD as the Source of Truth</a:t>
            </a:r>
            <a:endParaRPr lang="en-US" sz="1200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FAQs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Step-by-step directions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Forms, templates, and job aids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Used consistently by </a:t>
            </a:r>
            <a:r>
              <a:rPr lang="en-US" sz="1200" i="1" dirty="0"/>
              <a:t>all</a:t>
            </a:r>
            <a:r>
              <a:rPr lang="en-US" sz="1200" dirty="0"/>
              <a:t> Finance &amp; Administrative Services teams</a:t>
            </a:r>
          </a:p>
        </p:txBody>
      </p:sp>
    </p:spTree>
    <p:extLst>
      <p:ext uri="{BB962C8B-B14F-4D97-AF65-F5344CB8AC3E}">
        <p14:creationId xmlns:p14="http://schemas.microsoft.com/office/powerpoint/2010/main" val="12381632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 0"/>
          <p:cNvSpPr/>
          <p:nvPr/>
        </p:nvSpPr>
        <p:spPr>
          <a:xfrm>
            <a:off x="1524003" y="1999615"/>
            <a:ext cx="9144000" cy="2764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Questions &amp; Discussion</a:t>
            </a:r>
            <a:endParaRPr lang="en-US" sz="72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 1"/>
          <p:cNvSpPr/>
          <p:nvPr/>
        </p:nvSpPr>
        <p:spPr>
          <a:xfrm>
            <a:off x="1966912" y="5645150"/>
            <a:ext cx="8258176" cy="6318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Thank you for helping build clear processes, shared understanding, and consistent practice.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2"/>
          <p:cNvSpPr/>
          <p:nvPr/>
        </p:nvSpPr>
        <p:spPr>
          <a:xfrm>
            <a:off x="640080" y="6309360"/>
            <a:ext cx="109728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spcAft>
                <a:spcPts val="600"/>
              </a:spcAft>
              <a:buNone/>
            </a:pPr>
            <a:r>
              <a:rPr lang="en-US" sz="1400" dirty="0">
                <a:solidFill>
                  <a:srgbClr val="DCE7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One KCCD: Awareness &amp; Alignment</a:t>
            </a:r>
            <a:endParaRPr lang="en-US" sz="1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109728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ext 1"/>
          <p:cNvSpPr/>
          <p:nvPr/>
        </p:nvSpPr>
        <p:spPr>
          <a:xfrm>
            <a:off x="640080" y="128016"/>
            <a:ext cx="10911535" cy="493776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pPr marL="0" indent="0">
              <a:buNone/>
            </a:pPr>
            <a:r>
              <a:rPr lang="en-US" sz="2800" b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1) Banner Spend + ESM</a:t>
            </a:r>
            <a:endParaRPr lang="en-US" sz="2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" name="Text 2"/>
          <p:cNvSpPr/>
          <p:nvPr/>
        </p:nvSpPr>
        <p:spPr>
          <a:xfrm>
            <a:off x="640080" y="621792"/>
            <a:ext cx="10911535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400" dirty="0">
                <a:solidFill>
                  <a:srgbClr val="000000"/>
                </a:solidFill>
              </a:rPr>
              <a:t>ESM Solutions Banner Spend is a centralized procurement and sourcing platform that integrates with Banner Finance to manage purchasing requests, vendor sourcing, approvals, and compliance in one standardized system.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D414681-678D-ACC5-8A6F-F228A2ABD785}"/>
              </a:ext>
            </a:extLst>
          </p:cNvPr>
          <p:cNvGrpSpPr/>
          <p:nvPr/>
        </p:nvGrpSpPr>
        <p:grpSpPr>
          <a:xfrm>
            <a:off x="640080" y="1270978"/>
            <a:ext cx="10947200" cy="1880394"/>
            <a:chOff x="640080" y="1270978"/>
            <a:chExt cx="10947200" cy="1880394"/>
          </a:xfrm>
        </p:grpSpPr>
        <p:sp>
          <p:nvSpPr>
            <p:cNvPr id="6" name="Shape 4"/>
            <p:cNvSpPr/>
            <p:nvPr/>
          </p:nvSpPr>
          <p:spPr>
            <a:xfrm>
              <a:off x="640080" y="1272953"/>
              <a:ext cx="5623560" cy="1878419"/>
            </a:xfrm>
            <a:prstGeom prst="roundRect">
              <a:avLst/>
            </a:prstGeom>
            <a:solidFill>
              <a:srgbClr val="FFFFFF"/>
            </a:solidFill>
            <a:ln w="12700">
              <a:solidFill>
                <a:srgbClr val="E5E7EB"/>
              </a:solidFill>
              <a:prstDash val="solid"/>
            </a:ln>
            <a:effectLst>
              <a:outerShdw blurRad="25400" dist="12700" dir="2700000" algn="bl" rotWithShape="0">
                <a:srgbClr val="000000">
                  <a:alpha val="12000"/>
                </a:srgbClr>
              </a:outerShdw>
            </a:effec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" name="Text 6"/>
            <p:cNvSpPr/>
            <p:nvPr/>
          </p:nvSpPr>
          <p:spPr>
            <a:xfrm>
              <a:off x="894511" y="1275025"/>
              <a:ext cx="5303520" cy="36576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1600" b="1" dirty="0">
                  <a:solidFill>
                    <a:srgbClr val="000000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What It Does</a:t>
              </a: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9" name="Text 7"/>
            <p:cNvSpPr/>
            <p:nvPr/>
          </p:nvSpPr>
          <p:spPr>
            <a:xfrm>
              <a:off x="902570" y="1570403"/>
              <a:ext cx="5212080" cy="1417320"/>
            </a:xfrm>
            <a:prstGeom prst="rect">
              <a:avLst/>
            </a:prstGeom>
            <a:noFill/>
            <a:ln/>
          </p:spPr>
          <p:txBody>
            <a:bodyPr wrap="square" rtlCol="0" anchor="t"/>
            <a:lstStyle/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rgbClr val="000000"/>
                  </a:solidFill>
                </a:rPr>
                <a:t>Centralizes purchase requests, vendor sourcing, and approvals</a:t>
              </a: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rgbClr val="000000"/>
                  </a:solidFill>
                </a:rPr>
                <a:t>Enforces procurement rules, thresholds, and documentation</a:t>
              </a: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rgbClr val="000000"/>
                  </a:solidFill>
                </a:rPr>
                <a:t>Integrates with Banner budgets and FOAPALs</a:t>
              </a: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rgbClr val="000000"/>
                  </a:solidFill>
                </a:rPr>
                <a:t>Provides visibility into spend, status, and workload</a:t>
              </a: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rgbClr val="000000"/>
                  </a:solidFill>
                </a:rPr>
                <a:t>Supports RFPs, bids, and vendor competition</a:t>
              </a:r>
            </a:p>
          </p:txBody>
        </p:sp>
        <p:sp>
          <p:nvSpPr>
            <p:cNvPr id="10" name="Shape 8"/>
            <p:cNvSpPr/>
            <p:nvPr/>
          </p:nvSpPr>
          <p:spPr>
            <a:xfrm>
              <a:off x="6393488" y="1270978"/>
              <a:ext cx="5193792" cy="1878419"/>
            </a:xfrm>
            <a:prstGeom prst="roundRect">
              <a:avLst/>
            </a:prstGeom>
            <a:solidFill>
              <a:srgbClr val="FFFFFF"/>
            </a:solidFill>
            <a:ln w="12700">
              <a:solidFill>
                <a:srgbClr val="E5E7EB"/>
              </a:solidFill>
              <a:prstDash val="solid"/>
            </a:ln>
            <a:effectLst>
              <a:outerShdw blurRad="25400" dist="12700" dir="2700000" algn="bl" rotWithShape="0">
                <a:srgbClr val="000000">
                  <a:alpha val="12000"/>
                </a:srgbClr>
              </a:outerShdw>
            </a:effec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" name="Text 10"/>
            <p:cNvSpPr/>
            <p:nvPr/>
          </p:nvSpPr>
          <p:spPr>
            <a:xfrm>
              <a:off x="6603053" y="1271066"/>
              <a:ext cx="4873752" cy="36576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1600" b="1" dirty="0">
                  <a:solidFill>
                    <a:srgbClr val="000000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Benefits for End Users</a:t>
              </a: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13" name="Text 11"/>
            <p:cNvSpPr/>
            <p:nvPr/>
          </p:nvSpPr>
          <p:spPr>
            <a:xfrm>
              <a:off x="6616255" y="1604649"/>
              <a:ext cx="4782312" cy="1417320"/>
            </a:xfrm>
            <a:prstGeom prst="rect">
              <a:avLst/>
            </a:prstGeom>
            <a:noFill/>
            <a:ln/>
          </p:spPr>
          <p:txBody>
            <a:bodyPr wrap="square" rtlCol="0" anchor="t"/>
            <a:lstStyle/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rgbClr val="000000"/>
                  </a:solidFill>
                </a:rPr>
                <a:t>One clear place to submit purchasing requests</a:t>
              </a: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rgbClr val="000000"/>
                  </a:solidFill>
                </a:rPr>
                <a:t>Guided requests reduce errors and rework</a:t>
              </a: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rgbClr val="000000"/>
                  </a:solidFill>
                </a:rPr>
                <a:t>Faster, more predictable turnaround times</a:t>
              </a: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rgbClr val="000000"/>
                  </a:solidFill>
                </a:rPr>
                <a:t>Transparency: users can see request status and next steps</a:t>
              </a: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rgbClr val="000000"/>
                  </a:solidFill>
                </a:rPr>
                <a:t>Fewer emails, fewer handoffs, fewer delays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41224B4-6041-B444-FF82-49BE2C79BBB3}"/>
              </a:ext>
            </a:extLst>
          </p:cNvPr>
          <p:cNvGrpSpPr/>
          <p:nvPr/>
        </p:nvGrpSpPr>
        <p:grpSpPr>
          <a:xfrm>
            <a:off x="641113" y="3428393"/>
            <a:ext cx="10725912" cy="1103912"/>
            <a:chOff x="744435" y="3254037"/>
            <a:chExt cx="10725912" cy="1103912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7EFA0EB7-00A6-ABCE-D8D8-DE3A69B06937}"/>
                </a:ext>
              </a:extLst>
            </p:cNvPr>
            <p:cNvGrpSpPr/>
            <p:nvPr/>
          </p:nvGrpSpPr>
          <p:grpSpPr>
            <a:xfrm>
              <a:off x="744435" y="3254037"/>
              <a:ext cx="10725912" cy="1103912"/>
              <a:chOff x="731520" y="3545784"/>
              <a:chExt cx="10725912" cy="1103912"/>
            </a:xfrm>
          </p:grpSpPr>
          <p:sp>
            <p:nvSpPr>
              <p:cNvPr id="14" name="Shape 12"/>
              <p:cNvSpPr/>
              <p:nvPr/>
            </p:nvSpPr>
            <p:spPr>
              <a:xfrm>
                <a:off x="731520" y="3545784"/>
                <a:ext cx="2510714" cy="1097280"/>
              </a:xfrm>
              <a:prstGeom prst="roundRect">
                <a:avLst/>
              </a:prstGeom>
              <a:solidFill>
                <a:srgbClr val="C00000"/>
              </a:solidFill>
              <a:ln w="12700">
                <a:solidFill>
                  <a:srgbClr val="E5E7EB"/>
                </a:solidFill>
                <a:prstDash val="solid"/>
              </a:ln>
              <a:effectLst>
                <a:outerShdw blurRad="19050" dist="10160" dir="27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" name="Shape 18"/>
              <p:cNvSpPr/>
              <p:nvPr/>
            </p:nvSpPr>
            <p:spPr>
              <a:xfrm>
                <a:off x="3461382" y="3552416"/>
                <a:ext cx="2510714" cy="1097280"/>
              </a:xfrm>
              <a:prstGeom prst="roundRect">
                <a:avLst/>
              </a:prstGeom>
              <a:solidFill>
                <a:srgbClr val="C00000"/>
              </a:solidFill>
              <a:ln w="12700">
                <a:solidFill>
                  <a:srgbClr val="E5E7EB"/>
                </a:solidFill>
                <a:prstDash val="solid"/>
              </a:ln>
              <a:effectLst>
                <a:outerShdw blurRad="19050" dist="10160" dir="27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" name="Shape 24"/>
              <p:cNvSpPr/>
              <p:nvPr/>
            </p:nvSpPr>
            <p:spPr>
              <a:xfrm>
                <a:off x="6219600" y="3545784"/>
                <a:ext cx="2510714" cy="1097280"/>
              </a:xfrm>
              <a:prstGeom prst="roundRect">
                <a:avLst/>
              </a:prstGeom>
              <a:solidFill>
                <a:srgbClr val="C00000"/>
              </a:solidFill>
              <a:ln w="12700">
                <a:solidFill>
                  <a:srgbClr val="E5E7EB"/>
                </a:solidFill>
                <a:prstDash val="solid"/>
              </a:ln>
              <a:effectLst>
                <a:outerShdw blurRad="19050" dist="10160" dir="27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" name="Shape 30"/>
              <p:cNvSpPr/>
              <p:nvPr/>
            </p:nvSpPr>
            <p:spPr>
              <a:xfrm>
                <a:off x="8946718" y="3545784"/>
                <a:ext cx="2510714" cy="1097280"/>
              </a:xfrm>
              <a:prstGeom prst="roundRect">
                <a:avLst/>
              </a:prstGeom>
              <a:solidFill>
                <a:srgbClr val="C00000"/>
              </a:solidFill>
              <a:ln w="12700">
                <a:solidFill>
                  <a:srgbClr val="E5E7EB"/>
                </a:solidFill>
                <a:prstDash val="solid"/>
              </a:ln>
              <a:effectLst>
                <a:outerShdw blurRad="19050" dist="10160" dir="27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B167CA45-058B-1DDE-BE56-136AD644C3F5}"/>
                  </a:ext>
                </a:extLst>
              </p:cNvPr>
              <p:cNvGrpSpPr/>
              <p:nvPr/>
            </p:nvGrpSpPr>
            <p:grpSpPr>
              <a:xfrm>
                <a:off x="1359201" y="3772347"/>
                <a:ext cx="9854035" cy="454566"/>
                <a:chOff x="1359201" y="3772347"/>
                <a:chExt cx="9854035" cy="454566"/>
              </a:xfrm>
            </p:grpSpPr>
            <p:sp>
              <p:nvSpPr>
                <p:cNvPr id="17" name="Text 15"/>
                <p:cNvSpPr/>
                <p:nvPr/>
              </p:nvSpPr>
              <p:spPr>
                <a:xfrm>
                  <a:off x="1359201" y="3772347"/>
                  <a:ext cx="1184059" cy="320040"/>
                </a:xfrm>
                <a:prstGeom prst="rect">
                  <a:avLst/>
                </a:prstGeom>
                <a:solidFill>
                  <a:srgbClr val="C00000"/>
                </a:solidFill>
                <a:ln/>
              </p:spPr>
              <p:txBody>
                <a:bodyPr wrap="square" lIns="91440" tIns="45720" rIns="91440" bIns="45720" rtlCol="0" anchor="ctr"/>
                <a:lstStyle/>
                <a:p>
                  <a:pPr marL="0" indent="0">
                    <a:buNone/>
                  </a:pPr>
                  <a:r>
                    <a:rPr lang="en-US" sz="1600" b="1" dirty="0">
                      <a:solidFill>
                        <a:schemeClr val="bg1"/>
                      </a:solidFill>
                      <a:latin typeface="Calibri"/>
                      <a:ea typeface="Calibri"/>
                      <a:cs typeface="Calibri"/>
                    </a:rPr>
                    <a:t>Build cart</a:t>
                  </a:r>
                  <a:endParaRPr lang="en-US" sz="160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9" name="Shape 17"/>
                <p:cNvSpPr/>
                <p:nvPr/>
              </p:nvSpPr>
              <p:spPr>
                <a:xfrm>
                  <a:off x="3278810" y="3998313"/>
                  <a:ext cx="155448" cy="228600"/>
                </a:xfrm>
                <a:prstGeom prst="rightArrow">
                  <a:avLst/>
                </a:prstGeom>
                <a:solidFill>
                  <a:srgbClr val="C00000"/>
                </a:solidFill>
                <a:ln w="12700">
                  <a:solidFill>
                    <a:srgbClr val="CBD5E1"/>
                  </a:solidFill>
                  <a:prstDash val="solid"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3" name="Text 21"/>
                <p:cNvSpPr/>
                <p:nvPr/>
              </p:nvSpPr>
              <p:spPr>
                <a:xfrm>
                  <a:off x="4033939" y="3772348"/>
                  <a:ext cx="1661924" cy="320040"/>
                </a:xfrm>
                <a:prstGeom prst="rect">
                  <a:avLst/>
                </a:prstGeom>
                <a:solidFill>
                  <a:srgbClr val="C00000"/>
                </a:solidFill>
                <a:ln/>
              </p:spPr>
              <p:txBody>
                <a:bodyPr wrap="square" lIns="91440" tIns="45720" rIns="91440" bIns="45720" rtlCol="0" anchor="ctr"/>
                <a:lstStyle/>
                <a:p>
                  <a:pPr marL="0" indent="0">
                    <a:buNone/>
                  </a:pPr>
                  <a:r>
                    <a:rPr lang="en-US" sz="1600" b="1" dirty="0">
                      <a:solidFill>
                        <a:schemeClr val="bg1"/>
                      </a:solidFill>
                      <a:latin typeface="Calibri"/>
                      <a:ea typeface="Calibri"/>
                      <a:cs typeface="Calibri"/>
                    </a:rPr>
                    <a:t>Assign FOAPAL</a:t>
                  </a:r>
                  <a:endParaRPr lang="en-US" sz="160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5" name="Shape 23"/>
                <p:cNvSpPr/>
                <p:nvPr/>
              </p:nvSpPr>
              <p:spPr>
                <a:xfrm>
                  <a:off x="6018124" y="3978669"/>
                  <a:ext cx="155448" cy="228600"/>
                </a:xfrm>
                <a:prstGeom prst="rightArrow">
                  <a:avLst/>
                </a:prstGeom>
                <a:solidFill>
                  <a:srgbClr val="C00000"/>
                </a:solidFill>
                <a:ln w="12700">
                  <a:solidFill>
                    <a:srgbClr val="CBD5E1"/>
                  </a:solidFill>
                  <a:prstDash val="solid"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9" name="Text 27"/>
                <p:cNvSpPr/>
                <p:nvPr/>
              </p:nvSpPr>
              <p:spPr>
                <a:xfrm>
                  <a:off x="6966981" y="3772348"/>
                  <a:ext cx="1074279" cy="320040"/>
                </a:xfrm>
                <a:prstGeom prst="rect">
                  <a:avLst/>
                </a:prstGeom>
                <a:solidFill>
                  <a:srgbClr val="C00000"/>
                </a:solidFill>
                <a:ln/>
              </p:spPr>
              <p:txBody>
                <a:bodyPr wrap="square" lIns="91440" tIns="45720" rIns="91440" bIns="45720" rtlCol="0" anchor="ctr"/>
                <a:lstStyle/>
                <a:p>
                  <a:pPr marL="0" indent="0">
                    <a:buNone/>
                  </a:pPr>
                  <a:r>
                    <a:rPr lang="en-US" sz="1600" b="1" dirty="0">
                      <a:solidFill>
                        <a:schemeClr val="bg1"/>
                      </a:solidFill>
                      <a:latin typeface="Calibri"/>
                      <a:ea typeface="Calibri"/>
                      <a:cs typeface="Calibri"/>
                    </a:rPr>
                    <a:t>Submit</a:t>
                  </a:r>
                  <a:endParaRPr lang="en-US" sz="160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31" name="Shape 29"/>
                <p:cNvSpPr/>
                <p:nvPr/>
              </p:nvSpPr>
              <p:spPr>
                <a:xfrm>
                  <a:off x="8772982" y="3986756"/>
                  <a:ext cx="155448" cy="228600"/>
                </a:xfrm>
                <a:prstGeom prst="rightArrow">
                  <a:avLst/>
                </a:prstGeom>
                <a:solidFill>
                  <a:srgbClr val="C00000"/>
                </a:solidFill>
                <a:ln w="12700">
                  <a:solidFill>
                    <a:srgbClr val="CBD5E1"/>
                  </a:solidFill>
                  <a:prstDash val="solid"/>
                </a:ln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" name="Text 33"/>
                <p:cNvSpPr/>
                <p:nvPr/>
              </p:nvSpPr>
              <p:spPr>
                <a:xfrm>
                  <a:off x="9370499" y="3824009"/>
                  <a:ext cx="1842737" cy="223176"/>
                </a:xfrm>
                <a:prstGeom prst="rect">
                  <a:avLst/>
                </a:prstGeom>
                <a:solidFill>
                  <a:srgbClr val="C00000"/>
                </a:solidFill>
                <a:ln/>
              </p:spPr>
              <p:txBody>
                <a:bodyPr wrap="square" lIns="91440" tIns="45720" rIns="91440" bIns="45720" rtlCol="0" anchor="ctr"/>
                <a:lstStyle/>
                <a:p>
                  <a:pPr marL="0" indent="0">
                    <a:buNone/>
                  </a:pPr>
                  <a:r>
                    <a:rPr lang="en-US" sz="1600" b="1">
                      <a:solidFill>
                        <a:schemeClr val="bg1"/>
                      </a:solidFill>
                      <a:latin typeface="Calibri"/>
                      <a:ea typeface="Calibri"/>
                      <a:cs typeface="Calibri"/>
                    </a:rPr>
                    <a:t>Central Processing</a:t>
                  </a:r>
                  <a:endParaRPr lang="en-US" sz="1600">
                    <a:solidFill>
                      <a:schemeClr val="bg1"/>
                    </a:solidFill>
                    <a:ea typeface="Calibri"/>
                    <a:cs typeface="Calibri"/>
                  </a:endParaRPr>
                </a:p>
              </p:txBody>
            </p:sp>
          </p:grpSp>
        </p:grpSp>
        <p:sp>
          <p:nvSpPr>
            <p:cNvPr id="18" name="Text 16"/>
            <p:cNvSpPr/>
            <p:nvPr/>
          </p:nvSpPr>
          <p:spPr>
            <a:xfrm>
              <a:off x="1204219" y="3804436"/>
              <a:ext cx="1506941" cy="277420"/>
            </a:xfrm>
            <a:prstGeom prst="rect">
              <a:avLst/>
            </a:prstGeom>
            <a:solidFill>
              <a:srgbClr val="C00000"/>
            </a:solidFill>
            <a:ln/>
          </p:spPr>
          <p:txBody>
            <a:bodyPr wrap="square" lIns="91440" tIns="45720" rIns="91440" bIns="45720" rtlCol="0" anchor="ctr"/>
            <a:lstStyle/>
            <a:p>
              <a:pPr marL="0" indent="0">
                <a:buNone/>
              </a:pPr>
              <a:r>
                <a:rPr lang="en-US" sz="1200" dirty="0">
                  <a:solidFill>
                    <a:schemeClr val="bg1"/>
                  </a:solidFill>
                  <a:latin typeface="Calibri"/>
                  <a:ea typeface="Calibri"/>
                  <a:cs typeface="Calibri"/>
                </a:rPr>
                <a:t>Pick items / services</a:t>
              </a:r>
              <a:endParaRPr lang="en-US" sz="1200">
                <a:solidFill>
                  <a:schemeClr val="bg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24" name="Text 22"/>
            <p:cNvSpPr/>
            <p:nvPr/>
          </p:nvSpPr>
          <p:spPr>
            <a:xfrm>
              <a:off x="3867950" y="3808857"/>
              <a:ext cx="2023550" cy="258047"/>
            </a:xfrm>
            <a:prstGeom prst="rect">
              <a:avLst/>
            </a:prstGeom>
            <a:solidFill>
              <a:srgbClr val="C00000"/>
            </a:solidFill>
            <a:ln/>
          </p:spPr>
          <p:txBody>
            <a:bodyPr wrap="square" lIns="91440" tIns="45720" rIns="91440" bIns="45720" rtlCol="0" anchor="ctr"/>
            <a:lstStyle/>
            <a:p>
              <a:pPr marL="0" indent="0">
                <a:buNone/>
              </a:pPr>
              <a:r>
                <a:rPr lang="en-US" sz="1200" dirty="0">
                  <a:solidFill>
                    <a:schemeClr val="bg1"/>
                  </a:solidFill>
                  <a:latin typeface="Calibri"/>
                  <a:ea typeface="Calibri"/>
                  <a:cs typeface="Calibri"/>
                </a:rPr>
                <a:t>Budget validated in real-time</a:t>
              </a:r>
              <a:endParaRPr lang="en-US" sz="1200">
                <a:solidFill>
                  <a:schemeClr val="bg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30" name="Text 28"/>
            <p:cNvSpPr/>
            <p:nvPr/>
          </p:nvSpPr>
          <p:spPr>
            <a:xfrm>
              <a:off x="6764110" y="3810727"/>
              <a:ext cx="1603804" cy="270963"/>
            </a:xfrm>
            <a:prstGeom prst="rect">
              <a:avLst/>
            </a:prstGeom>
            <a:solidFill>
              <a:srgbClr val="C00000"/>
            </a:solidFill>
            <a:ln/>
          </p:spPr>
          <p:txBody>
            <a:bodyPr wrap="square" lIns="91440" tIns="45720" rIns="91440" bIns="45720" rtlCol="0" anchor="ctr"/>
            <a:lstStyle/>
            <a:p>
              <a:pPr marL="0" indent="0">
                <a:buNone/>
              </a:pPr>
              <a:r>
                <a:rPr lang="en-US" sz="1200" dirty="0">
                  <a:solidFill>
                    <a:schemeClr val="bg1"/>
                  </a:solidFill>
                  <a:latin typeface="Calibri"/>
                  <a:ea typeface="Calibri"/>
                  <a:cs typeface="Calibri"/>
                </a:rPr>
                <a:t>Routes for approvals</a:t>
              </a:r>
              <a:endParaRPr lang="en-US" sz="1200">
                <a:solidFill>
                  <a:schemeClr val="bg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36" name="Text 34"/>
            <p:cNvSpPr/>
            <p:nvPr/>
          </p:nvSpPr>
          <p:spPr>
            <a:xfrm>
              <a:off x="9364040" y="3805313"/>
              <a:ext cx="1991262" cy="316167"/>
            </a:xfrm>
            <a:prstGeom prst="rect">
              <a:avLst/>
            </a:prstGeom>
            <a:solidFill>
              <a:srgbClr val="C00000"/>
            </a:solidFill>
            <a:ln/>
          </p:spPr>
          <p:txBody>
            <a:bodyPr wrap="square" lIns="91440" tIns="45720" rIns="91440" bIns="45720" rtlCol="0" anchor="ctr"/>
            <a:lstStyle/>
            <a:p>
              <a:pPr marL="0" indent="0">
                <a:buNone/>
              </a:pPr>
              <a:r>
                <a:rPr lang="en-US" sz="1200" dirty="0">
                  <a:solidFill>
                    <a:schemeClr val="bg1"/>
                  </a:solidFill>
                  <a:latin typeface="Calibri"/>
                  <a:ea typeface="Calibri"/>
                  <a:cs typeface="Calibri"/>
                </a:rPr>
                <a:t>Procure + pay end-to-end</a:t>
              </a:r>
              <a:endParaRPr lang="en-US" sz="1200">
                <a:solidFill>
                  <a:schemeClr val="bg1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pic>
        <p:nvPicPr>
          <p:cNvPr id="41" name="Create a Quick Buy PR&amp;PO">
            <a:hlinkClick r:id="" action="ppaction://media"/>
            <a:extLst>
              <a:ext uri="{FF2B5EF4-FFF2-40B4-BE49-F238E27FC236}">
                <a16:creationId xmlns:a16="http://schemas.microsoft.com/office/drawing/2014/main" id="{3DA28A5A-55B9-FBBF-16C2-3CACA20E57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6122" y="4814463"/>
            <a:ext cx="3319601" cy="18685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019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55B282-EB80-7D6D-539B-A4BC558C8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3A65CB4F-4235-3DCC-9118-3445FF4873D5}"/>
              </a:ext>
            </a:extLst>
          </p:cNvPr>
          <p:cNvSpPr/>
          <p:nvPr/>
        </p:nvSpPr>
        <p:spPr>
          <a:xfrm>
            <a:off x="0" y="0"/>
            <a:ext cx="12191695" cy="109728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8819A199-4A71-7D3B-33FD-94A1D636408D}"/>
              </a:ext>
            </a:extLst>
          </p:cNvPr>
          <p:cNvSpPr/>
          <p:nvPr/>
        </p:nvSpPr>
        <p:spPr>
          <a:xfrm>
            <a:off x="640080" y="128016"/>
            <a:ext cx="10911535" cy="493776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pPr marL="0" indent="0">
              <a:buNone/>
            </a:pPr>
            <a:r>
              <a:rPr lang="en-US" sz="2800" b="1" dirty="0">
                <a:latin typeface="Calibri"/>
                <a:ea typeface="Calibri"/>
                <a:cs typeface="Calibri"/>
              </a:rPr>
              <a:t>2) Travel, Expenses &amp; Cal-Card (Banner Spend – </a:t>
            </a:r>
            <a:r>
              <a:rPr lang="en-US" sz="2800" b="1" dirty="0" err="1">
                <a:latin typeface="Calibri"/>
                <a:ea typeface="Calibri"/>
                <a:cs typeface="Calibri"/>
              </a:rPr>
              <a:t>Emburse</a:t>
            </a:r>
            <a:r>
              <a:rPr lang="en-US" sz="2800" b="1" dirty="0">
                <a:latin typeface="Calibri"/>
                <a:ea typeface="Calibri"/>
                <a:cs typeface="Calibri"/>
              </a:rPr>
              <a:t>)</a:t>
            </a:r>
            <a:endParaRPr lang="en-US" sz="2800">
              <a:latin typeface="Calibri"/>
              <a:ea typeface="Calibri"/>
              <a:cs typeface="Calibri"/>
            </a:endParaRPr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B2449472-157E-DBED-6CCC-3D01BA580072}"/>
              </a:ext>
            </a:extLst>
          </p:cNvPr>
          <p:cNvSpPr/>
          <p:nvPr/>
        </p:nvSpPr>
        <p:spPr>
          <a:xfrm>
            <a:off x="640080" y="621792"/>
            <a:ext cx="10911535" cy="41148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r>
              <a:rPr lang="en-US" sz="1400" dirty="0" err="1"/>
              <a:t>Emburse</a:t>
            </a:r>
            <a:r>
              <a:rPr lang="en-US" sz="1400" dirty="0"/>
              <a:t> is a centralized travel, expense, and reimbursement management platform that replaces manual forms and email-based processes with automated, policy-driven workflows integrated with Banner Finance.</a:t>
            </a:r>
            <a:endParaRPr lang="en-US" sz="1400" dirty="0">
              <a:ea typeface="Calibri"/>
              <a:cs typeface="Calibri"/>
            </a:endParaRPr>
          </a:p>
        </p:txBody>
      </p:sp>
      <p:sp>
        <p:nvSpPr>
          <p:cNvPr id="6" name="Shape 4">
            <a:extLst>
              <a:ext uri="{FF2B5EF4-FFF2-40B4-BE49-F238E27FC236}">
                <a16:creationId xmlns:a16="http://schemas.microsoft.com/office/drawing/2014/main" id="{3772A93A-710D-0999-8D28-72A2D540984A}"/>
              </a:ext>
            </a:extLst>
          </p:cNvPr>
          <p:cNvSpPr/>
          <p:nvPr/>
        </p:nvSpPr>
        <p:spPr>
          <a:xfrm>
            <a:off x="433436" y="1331073"/>
            <a:ext cx="5655848" cy="1871368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  <a:effectLst>
            <a:outerShdw blurRad="25400" dist="127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E216E5C3-2B3D-906C-83FB-C5B8BFF82104}"/>
              </a:ext>
            </a:extLst>
          </p:cNvPr>
          <p:cNvSpPr/>
          <p:nvPr/>
        </p:nvSpPr>
        <p:spPr>
          <a:xfrm>
            <a:off x="636205" y="1354440"/>
            <a:ext cx="530352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11182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What It Does</a:t>
            </a:r>
            <a:endParaRPr lang="en-US" sz="1600" dirty="0"/>
          </a:p>
        </p:txBody>
      </p:sp>
      <p:sp>
        <p:nvSpPr>
          <p:cNvPr id="9" name="Text 7">
            <a:extLst>
              <a:ext uri="{FF2B5EF4-FFF2-40B4-BE49-F238E27FC236}">
                <a16:creationId xmlns:a16="http://schemas.microsoft.com/office/drawing/2014/main" id="{6F688C63-265B-9247-BFBF-59BB78D2EF7D}"/>
              </a:ext>
            </a:extLst>
          </p:cNvPr>
          <p:cNvSpPr/>
          <p:nvPr/>
        </p:nvSpPr>
        <p:spPr>
          <a:xfrm>
            <a:off x="639176" y="1636216"/>
            <a:ext cx="5212080" cy="14173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Manages travel requests, expense reports, and reimbursements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Automates policy checks and approval workflows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Integrates with Banner FOAPALs and accounting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Supports receipt capture and documentation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Provides real-time visibility into expense status and spend</a:t>
            </a:r>
          </a:p>
        </p:txBody>
      </p:sp>
      <p:sp>
        <p:nvSpPr>
          <p:cNvPr id="10" name="Shape 8">
            <a:extLst>
              <a:ext uri="{FF2B5EF4-FFF2-40B4-BE49-F238E27FC236}">
                <a16:creationId xmlns:a16="http://schemas.microsoft.com/office/drawing/2014/main" id="{ED609B24-9660-0166-1E7E-1297558115EB}"/>
              </a:ext>
            </a:extLst>
          </p:cNvPr>
          <p:cNvSpPr/>
          <p:nvPr/>
        </p:nvSpPr>
        <p:spPr>
          <a:xfrm>
            <a:off x="6388970" y="1331073"/>
            <a:ext cx="5226080" cy="1871368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  <a:effectLst>
            <a:outerShdw blurRad="25400" dist="127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2" name="Text 10">
            <a:extLst>
              <a:ext uri="{FF2B5EF4-FFF2-40B4-BE49-F238E27FC236}">
                <a16:creationId xmlns:a16="http://schemas.microsoft.com/office/drawing/2014/main" id="{D20D52A2-3B8F-0C40-A7A5-4AF87D2F4B34}"/>
              </a:ext>
            </a:extLst>
          </p:cNvPr>
          <p:cNvSpPr/>
          <p:nvPr/>
        </p:nvSpPr>
        <p:spPr>
          <a:xfrm>
            <a:off x="6629847" y="1393650"/>
            <a:ext cx="4873752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11182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Benefits for End Users</a:t>
            </a:r>
            <a:endParaRPr lang="en-US" sz="1600" dirty="0"/>
          </a:p>
        </p:txBody>
      </p:sp>
      <p:sp>
        <p:nvSpPr>
          <p:cNvPr id="13" name="Text 11">
            <a:extLst>
              <a:ext uri="{FF2B5EF4-FFF2-40B4-BE49-F238E27FC236}">
                <a16:creationId xmlns:a16="http://schemas.microsoft.com/office/drawing/2014/main" id="{7EB0F47C-8523-6B01-32E1-EC293FAC59B1}"/>
              </a:ext>
            </a:extLst>
          </p:cNvPr>
          <p:cNvSpPr/>
          <p:nvPr/>
        </p:nvSpPr>
        <p:spPr>
          <a:xfrm>
            <a:off x="6627114" y="1635711"/>
            <a:ext cx="4782312" cy="14173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One clear system for travel and reimbursements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Mobile receipt capture — no lost paperwork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Faster reimbursements with fewer corrections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Clear visibility into approval status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Reduced back-and-forth emails</a:t>
            </a:r>
          </a:p>
        </p:txBody>
      </p:sp>
      <p:pic>
        <p:nvPicPr>
          <p:cNvPr id="38" name="Picture 37" descr="Innovate your expense report automation - Emburse">
            <a:extLst>
              <a:ext uri="{FF2B5EF4-FFF2-40B4-BE49-F238E27FC236}">
                <a16:creationId xmlns:a16="http://schemas.microsoft.com/office/drawing/2014/main" id="{5A743A82-9895-F33D-0E32-D92D3DEC5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84" y="3627914"/>
            <a:ext cx="5023380" cy="3625424"/>
          </a:xfrm>
          <a:prstGeom prst="rect">
            <a:avLst/>
          </a:prstGeom>
        </p:spPr>
      </p:pic>
      <p:pic>
        <p:nvPicPr>
          <p:cNvPr id="40" name="Picture 39" descr="Certify is becoming Emburse Professional - Emburse">
            <a:extLst>
              <a:ext uri="{FF2B5EF4-FFF2-40B4-BE49-F238E27FC236}">
                <a16:creationId xmlns:a16="http://schemas.microsoft.com/office/drawing/2014/main" id="{1A8A021F-F280-AF1F-2A38-836C26CAEB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0113" y="3997340"/>
            <a:ext cx="3907808" cy="261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8631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109728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640080" y="128016"/>
            <a:ext cx="10911535" cy="493776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pPr marL="0" indent="0">
              <a:buNone/>
            </a:pPr>
            <a:r>
              <a:rPr lang="en-US" sz="2800" b="1" dirty="0">
                <a:latin typeface="Calibri"/>
                <a:ea typeface="Calibri"/>
                <a:cs typeface="Calibri"/>
              </a:rPr>
              <a:t>3) </a:t>
            </a:r>
            <a:r>
              <a:rPr lang="en-US" sz="2800" b="1" dirty="0" err="1">
                <a:latin typeface="Calibri"/>
                <a:ea typeface="Calibri"/>
                <a:cs typeface="Calibri"/>
              </a:rPr>
              <a:t>Emburse</a:t>
            </a:r>
            <a:r>
              <a:rPr lang="en-US" sz="2800" b="1" dirty="0">
                <a:latin typeface="Calibri"/>
                <a:ea typeface="Calibri"/>
                <a:cs typeface="Calibri"/>
              </a:rPr>
              <a:t> Accounts Payable &amp; Invoicing Automation</a:t>
            </a:r>
            <a:endParaRPr lang="en-US" sz="2800">
              <a:latin typeface="Calibri"/>
              <a:ea typeface="Calibri"/>
              <a:cs typeface="Calibri"/>
            </a:endParaRPr>
          </a:p>
        </p:txBody>
      </p:sp>
      <p:sp>
        <p:nvSpPr>
          <p:cNvPr id="4" name="Text 2"/>
          <p:cNvSpPr/>
          <p:nvPr/>
        </p:nvSpPr>
        <p:spPr>
          <a:xfrm>
            <a:off x="637337" y="658091"/>
            <a:ext cx="10911535" cy="32004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r>
              <a:rPr lang="en-US" sz="1400" dirty="0" err="1"/>
              <a:t>Emburse</a:t>
            </a:r>
            <a:r>
              <a:rPr lang="en-US" sz="1400" dirty="0"/>
              <a:t> provides a centralized Accounts Payable and invoice management platform that automates invoice intake, coding, approvals, and payment processing while integrating with Banner Finance and district FOAPAL structures.</a:t>
            </a:r>
            <a:endParaRPr lang="en-US" sz="1400" dirty="0">
              <a:ea typeface="Calibri"/>
              <a:cs typeface="Calibri"/>
            </a:endParaRPr>
          </a:p>
        </p:txBody>
      </p:sp>
      <p:sp>
        <p:nvSpPr>
          <p:cNvPr id="5" name="Text 3"/>
          <p:cNvSpPr/>
          <p:nvPr/>
        </p:nvSpPr>
        <p:spPr>
          <a:xfrm>
            <a:off x="640080" y="1234440"/>
            <a:ext cx="1097280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11182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What is improving</a:t>
            </a:r>
            <a:endParaRPr lang="en-US" sz="2000" dirty="0"/>
          </a:p>
        </p:txBody>
      </p:sp>
      <p:sp>
        <p:nvSpPr>
          <p:cNvPr id="6" name="Shape 4"/>
          <p:cNvSpPr/>
          <p:nvPr/>
        </p:nvSpPr>
        <p:spPr>
          <a:xfrm>
            <a:off x="640080" y="1828800"/>
            <a:ext cx="5623560" cy="228600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  <a:effectLst>
            <a:outerShdw blurRad="25400" dist="127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8" name="Text 6"/>
          <p:cNvSpPr/>
          <p:nvPr/>
        </p:nvSpPr>
        <p:spPr>
          <a:xfrm>
            <a:off x="868680" y="1993392"/>
            <a:ext cx="530352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11182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What It Does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932688" y="2395728"/>
            <a:ext cx="5212080" cy="1554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Centralizes invoice submission and intake (email, upload, vendor portal)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Automates invoice routing, approvals, and exception handling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Validates FOAPALs, budgets, and compliance rules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Supports PO and non-PO invoices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Provides real-time visibility into invoice status and processing queues</a:t>
            </a:r>
          </a:p>
          <a:p>
            <a:pPr>
              <a:lnSpc>
                <a:spcPct val="120000"/>
              </a:lnSpc>
              <a:spcAft>
                <a:spcPts val="300"/>
              </a:spcAft>
              <a:buSzPct val="100000"/>
            </a:pPr>
            <a:endParaRPr lang="en-US" sz="1200" dirty="0"/>
          </a:p>
        </p:txBody>
      </p:sp>
      <p:sp>
        <p:nvSpPr>
          <p:cNvPr id="10" name="Shape 8"/>
          <p:cNvSpPr/>
          <p:nvPr/>
        </p:nvSpPr>
        <p:spPr>
          <a:xfrm>
            <a:off x="6355080" y="1828800"/>
            <a:ext cx="5193792" cy="228600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  <a:effectLst>
            <a:outerShdw blurRad="25400" dist="127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2" name="Text 10"/>
          <p:cNvSpPr/>
          <p:nvPr/>
        </p:nvSpPr>
        <p:spPr>
          <a:xfrm>
            <a:off x="6583680" y="1993392"/>
            <a:ext cx="4873752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11182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Benefits for End Users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6647688" y="2395728"/>
            <a:ext cx="4782312" cy="1554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167640" indent="-167640">
              <a:lnSpc>
                <a:spcPct val="120000"/>
              </a:lnSpc>
              <a:spcAft>
                <a:spcPts val="300"/>
              </a:spcAft>
              <a:buSzPct val="100000"/>
              <a:buChar char="•"/>
            </a:pPr>
            <a:r>
              <a:rPr lang="en-US" sz="1200" dirty="0">
                <a:solidFill>
                  <a:srgbClr val="37415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Text recognition pulls invoice details</a:t>
            </a:r>
            <a:endParaRPr lang="en-US" sz="1200" dirty="0"/>
          </a:p>
          <a:p>
            <a:pPr marL="167640" indent="-167640">
              <a:lnSpc>
                <a:spcPct val="120000"/>
              </a:lnSpc>
              <a:spcAft>
                <a:spcPts val="300"/>
              </a:spcAft>
              <a:buSzPct val="100000"/>
              <a:buChar char="•"/>
            </a:pPr>
            <a:r>
              <a:rPr lang="en-US" sz="1200" dirty="0">
                <a:solidFill>
                  <a:srgbClr val="37415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Assists with creating invoice records in Banner</a:t>
            </a:r>
            <a:endParaRPr lang="en-US" sz="1200" dirty="0"/>
          </a:p>
          <a:p>
            <a:pPr marL="167640" indent="-167640">
              <a:lnSpc>
                <a:spcPct val="120000"/>
              </a:lnSpc>
              <a:spcAft>
                <a:spcPts val="300"/>
              </a:spcAft>
              <a:buSzPct val="100000"/>
              <a:buChar char="•"/>
            </a:pPr>
            <a:r>
              <a:rPr lang="en-US" sz="1200" dirty="0">
                <a:solidFill>
                  <a:srgbClr val="37415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Improves accuracy and reduces cycle time</a:t>
            </a:r>
            <a:endParaRPr lang="en-US" sz="1200" dirty="0"/>
          </a:p>
          <a:p>
            <a:pPr marL="167640" indent="-167640">
              <a:lnSpc>
                <a:spcPct val="120000"/>
              </a:lnSpc>
              <a:spcAft>
                <a:spcPts val="300"/>
              </a:spcAft>
              <a:buSzPct val="100000"/>
              <a:buChar char="•"/>
            </a:pPr>
            <a:r>
              <a:rPr lang="en-US" sz="1200" dirty="0">
                <a:solidFill>
                  <a:srgbClr val="37415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Supports cleaner audit trails and reporting</a:t>
            </a:r>
            <a:endParaRPr lang="en-US" sz="1200" dirty="0"/>
          </a:p>
        </p:txBody>
      </p:sp>
      <p:sp>
        <p:nvSpPr>
          <p:cNvPr id="14" name="Shape 12"/>
          <p:cNvSpPr/>
          <p:nvPr/>
        </p:nvSpPr>
        <p:spPr>
          <a:xfrm>
            <a:off x="640080" y="4480560"/>
            <a:ext cx="5504688" cy="173736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  <a:effectLst>
            <a:outerShdw blurRad="25400" dist="12700" dir="2700000" algn="bl" rotWithShape="0">
              <a:srgbClr val="000000">
                <a:alpha val="8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5" name="Text 13"/>
          <p:cNvSpPr/>
          <p:nvPr/>
        </p:nvSpPr>
        <p:spPr>
          <a:xfrm>
            <a:off x="868680" y="4645152"/>
            <a:ext cx="1051560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500" b="1" dirty="0">
                <a:solidFill>
                  <a:srgbClr val="11182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Benefits for FAS</a:t>
            </a:r>
            <a:endParaRPr lang="en-US" sz="1500" dirty="0"/>
          </a:p>
        </p:txBody>
      </p:sp>
      <p:sp>
        <p:nvSpPr>
          <p:cNvPr id="16" name="Text 14"/>
          <p:cNvSpPr/>
          <p:nvPr/>
        </p:nvSpPr>
        <p:spPr>
          <a:xfrm>
            <a:off x="1051560" y="5010912"/>
            <a:ext cx="5120640" cy="10972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Standardized AP and invoicing processes districtwide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Reduced manual data entry and paper handling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Stronger internal controls and audit readiness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Improved workload visibility and queue management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Enables centralized Accounts Payable services with consistent service levels</a:t>
            </a:r>
          </a:p>
        </p:txBody>
      </p:sp>
      <p:pic>
        <p:nvPicPr>
          <p:cNvPr id="18" name="Picture 17" descr="Invoice Clip Art at Clker.com - vector clip art online, royalty free &amp; public domain">
            <a:extLst>
              <a:ext uri="{FF2B5EF4-FFF2-40B4-BE49-F238E27FC236}">
                <a16:creationId xmlns:a16="http://schemas.microsoft.com/office/drawing/2014/main" id="{321A2AD3-080E-F807-4E28-AC48196185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3819" y="3529093"/>
            <a:ext cx="3120972" cy="319006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109728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640080" y="128016"/>
            <a:ext cx="10911535" cy="493776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pPr marL="0" indent="0">
              <a:buNone/>
            </a:pPr>
            <a:r>
              <a:rPr lang="en-US" sz="2800" b="1">
                <a:latin typeface="Calibri"/>
                <a:ea typeface="Calibri"/>
                <a:cs typeface="Calibri"/>
              </a:rPr>
              <a:t>4) Grants Accounting &amp; Oversight</a:t>
            </a:r>
            <a:endParaRPr lang="en-US" sz="2800">
              <a:latin typeface="Calibri"/>
              <a:ea typeface="Calibri"/>
              <a:cs typeface="Calibri"/>
            </a:endParaRPr>
          </a:p>
        </p:txBody>
      </p:sp>
      <p:sp>
        <p:nvSpPr>
          <p:cNvPr id="4" name="Text 2"/>
          <p:cNvSpPr/>
          <p:nvPr/>
        </p:nvSpPr>
        <p:spPr>
          <a:xfrm>
            <a:off x="640080" y="713232"/>
            <a:ext cx="10911535" cy="32004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pPr marL="0" indent="0">
              <a:buNone/>
            </a:pPr>
            <a:r>
              <a:rPr lang="en-US" sz="1400" dirty="0">
                <a:latin typeface="Calibri"/>
                <a:ea typeface="Calibri"/>
                <a:cs typeface="Calibri"/>
              </a:rPr>
              <a:t>Visibility for PIs and administrators</a:t>
            </a:r>
            <a:endParaRPr lang="en-US" sz="1400">
              <a:latin typeface="Calibri"/>
              <a:ea typeface="Calibri"/>
              <a:cs typeface="Calibri"/>
            </a:endParaRPr>
          </a:p>
        </p:txBody>
      </p:sp>
      <p:sp>
        <p:nvSpPr>
          <p:cNvPr id="6" name="Shape 4"/>
          <p:cNvSpPr/>
          <p:nvPr/>
        </p:nvSpPr>
        <p:spPr>
          <a:xfrm>
            <a:off x="569046" y="1279902"/>
            <a:ext cx="4319120" cy="1718763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  <a:effectLst>
            <a:outerShdw blurRad="25400" dist="127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8" name="Text 6"/>
          <p:cNvSpPr/>
          <p:nvPr/>
        </p:nvSpPr>
        <p:spPr>
          <a:xfrm>
            <a:off x="707241" y="1373460"/>
            <a:ext cx="3760147" cy="34638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11182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Dashboards for PI &amp; admin teams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713129" y="1795169"/>
            <a:ext cx="4224062" cy="104536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167640" indent="-167640">
              <a:lnSpc>
                <a:spcPct val="120000"/>
              </a:lnSpc>
              <a:spcAft>
                <a:spcPts val="300"/>
              </a:spcAft>
              <a:buSzPct val="100000"/>
              <a:buChar char="•"/>
            </a:pPr>
            <a:r>
              <a:rPr lang="en-US" sz="1200" dirty="0">
                <a:solidFill>
                  <a:srgbClr val="37415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Active grants, amounts, timelines, and key contacts</a:t>
            </a:r>
            <a:endParaRPr lang="en-US" sz="1200" dirty="0"/>
          </a:p>
          <a:p>
            <a:pPr marL="167640" indent="-167640">
              <a:lnSpc>
                <a:spcPct val="120000"/>
              </a:lnSpc>
              <a:spcAft>
                <a:spcPts val="300"/>
              </a:spcAft>
              <a:buSzPct val="100000"/>
              <a:buChar char="•"/>
            </a:pPr>
            <a:r>
              <a:rPr lang="en-US" sz="1200" dirty="0">
                <a:solidFill>
                  <a:srgbClr val="37415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Status of reporting and compliance requirements</a:t>
            </a:r>
            <a:endParaRPr lang="en-US" sz="1200" dirty="0"/>
          </a:p>
          <a:p>
            <a:pPr marL="167640" indent="-167640">
              <a:lnSpc>
                <a:spcPct val="120000"/>
              </a:lnSpc>
              <a:spcAft>
                <a:spcPts val="300"/>
              </a:spcAft>
              <a:buSzPct val="100000"/>
              <a:buChar char="•"/>
            </a:pPr>
            <a:r>
              <a:rPr lang="en-US" sz="1200" dirty="0">
                <a:solidFill>
                  <a:srgbClr val="37415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Clearer view of spend vs. budget and remaining time</a:t>
            </a:r>
            <a:endParaRPr lang="en-US" sz="1200" dirty="0"/>
          </a:p>
          <a:p>
            <a:pPr marL="167640" indent="-167640">
              <a:lnSpc>
                <a:spcPct val="120000"/>
              </a:lnSpc>
              <a:spcAft>
                <a:spcPts val="300"/>
              </a:spcAft>
              <a:buSzPct val="100000"/>
              <a:buChar char="•"/>
            </a:pPr>
            <a:r>
              <a:rPr lang="en-US" sz="1200" dirty="0">
                <a:solidFill>
                  <a:srgbClr val="37415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Fewer surprises at quarter-end and year-end</a:t>
            </a:r>
            <a:endParaRPr lang="en-US" sz="1200" dirty="0"/>
          </a:p>
        </p:txBody>
      </p:sp>
      <p:sp>
        <p:nvSpPr>
          <p:cNvPr id="10" name="Shape 8"/>
          <p:cNvSpPr/>
          <p:nvPr/>
        </p:nvSpPr>
        <p:spPr>
          <a:xfrm>
            <a:off x="5347691" y="1279902"/>
            <a:ext cx="4147657" cy="1705848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  <a:effectLst>
            <a:outerShdw blurRad="25400" dist="127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2" name="Text 10"/>
          <p:cNvSpPr/>
          <p:nvPr/>
        </p:nvSpPr>
        <p:spPr>
          <a:xfrm>
            <a:off x="5518172" y="1373460"/>
            <a:ext cx="4873752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11182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Process improvements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5517603" y="1782253"/>
            <a:ext cx="4782312" cy="1645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167640" indent="-167640">
              <a:lnSpc>
                <a:spcPct val="120000"/>
              </a:lnSpc>
              <a:spcAft>
                <a:spcPts val="300"/>
              </a:spcAft>
              <a:buSzPct val="100000"/>
              <a:buChar char="•"/>
            </a:pPr>
            <a:r>
              <a:rPr lang="en-US" sz="1200" dirty="0">
                <a:solidFill>
                  <a:srgbClr val="37415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Enhanced grant intake process (target: end of March)</a:t>
            </a:r>
            <a:endParaRPr lang="en-US" sz="1200" dirty="0"/>
          </a:p>
          <a:p>
            <a:pPr marL="167640" indent="-167640">
              <a:lnSpc>
                <a:spcPct val="120000"/>
              </a:lnSpc>
              <a:spcAft>
                <a:spcPts val="300"/>
              </a:spcAft>
              <a:buSzPct val="100000"/>
              <a:buChar char="•"/>
            </a:pPr>
            <a:r>
              <a:rPr lang="en-US" sz="1200" dirty="0">
                <a:solidFill>
                  <a:srgbClr val="37415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Clear expectations for accruals and prior-year items</a:t>
            </a:r>
            <a:endParaRPr lang="en-US" sz="1200" dirty="0"/>
          </a:p>
          <a:p>
            <a:pPr marL="167640" indent="-167640">
              <a:lnSpc>
                <a:spcPct val="120000"/>
              </a:lnSpc>
              <a:spcAft>
                <a:spcPts val="300"/>
              </a:spcAft>
              <a:buSzPct val="100000"/>
              <a:buChar char="•"/>
            </a:pPr>
            <a:r>
              <a:rPr lang="en-US" sz="1200" dirty="0">
                <a:solidFill>
                  <a:srgbClr val="37415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Better alignment between fiscal and grant timelines</a:t>
            </a:r>
            <a:endParaRPr lang="en-US" sz="1200" dirty="0"/>
          </a:p>
          <a:p>
            <a:pPr marL="167640" indent="-167640">
              <a:lnSpc>
                <a:spcPct val="120000"/>
              </a:lnSpc>
              <a:spcAft>
                <a:spcPts val="300"/>
              </a:spcAft>
              <a:buSzPct val="100000"/>
              <a:buChar char="•"/>
            </a:pPr>
            <a:r>
              <a:rPr lang="en-US" sz="1200" dirty="0">
                <a:solidFill>
                  <a:srgbClr val="37415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Standard escalation paths for exceptions</a:t>
            </a:r>
            <a:endParaRPr lang="en-US" sz="1200" dirty="0"/>
          </a:p>
        </p:txBody>
      </p:sp>
      <p:sp>
        <p:nvSpPr>
          <p:cNvPr id="14" name="Shape 12"/>
          <p:cNvSpPr/>
          <p:nvPr/>
        </p:nvSpPr>
        <p:spPr>
          <a:xfrm>
            <a:off x="498012" y="3860111"/>
            <a:ext cx="4715360" cy="192024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13"/>
          <p:cNvSpPr/>
          <p:nvPr/>
        </p:nvSpPr>
        <p:spPr>
          <a:xfrm>
            <a:off x="713697" y="3937602"/>
            <a:ext cx="3580109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500" b="1" dirty="0">
                <a:solidFill>
                  <a:srgbClr val="11182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Why this matters</a:t>
            </a:r>
            <a:endParaRPr lang="en-US" sz="1500" dirty="0"/>
          </a:p>
        </p:txBody>
      </p:sp>
      <p:sp>
        <p:nvSpPr>
          <p:cNvPr id="16" name="Text 14"/>
          <p:cNvSpPr/>
          <p:nvPr/>
        </p:nvSpPr>
        <p:spPr>
          <a:xfrm>
            <a:off x="709306" y="4317879"/>
            <a:ext cx="4403586" cy="12344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dirty="0">
                <a:solidFill>
                  <a:srgbClr val="37415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Reduces risk of late invoices and prior-year corrections</a:t>
            </a:r>
          </a:p>
          <a:p>
            <a:pPr marL="0" indent="0">
              <a:buNone/>
            </a:pPr>
            <a:r>
              <a:rPr lang="en-US" sz="1300" dirty="0">
                <a:solidFill>
                  <a:srgbClr val="37415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Improves the accuracy of reporting and closeout activities</a:t>
            </a:r>
          </a:p>
          <a:p>
            <a:pPr marL="0" indent="0">
              <a:buNone/>
            </a:pPr>
            <a:r>
              <a:rPr lang="en-US" sz="1300" dirty="0">
                <a:solidFill>
                  <a:srgbClr val="37415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Supports consistent, districtwide handling of exceptions</a:t>
            </a:r>
          </a:p>
          <a:p>
            <a:pPr marL="0" indent="0">
              <a:buNone/>
            </a:pPr>
            <a:endParaRPr lang="en-US" sz="1300" dirty="0">
              <a:solidFill>
                <a:srgbClr val="374151"/>
              </a:solidFill>
              <a:latin typeface="Calibri" pitchFamily="34" charset="0"/>
              <a:ea typeface="Calibri" pitchFamily="34" charset="-122"/>
              <a:cs typeface="Calibri" pitchFamily="34" charset="-120"/>
            </a:endParaRPr>
          </a:p>
          <a:p>
            <a:r>
              <a:rPr lang="en-US" sz="1300" dirty="0">
                <a:solidFill>
                  <a:srgbClr val="37415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Use of </a:t>
            </a:r>
            <a:r>
              <a:rPr lang="en-US" sz="1300" dirty="0" err="1">
                <a:solidFill>
                  <a:srgbClr val="37415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Smartsheets</a:t>
            </a:r>
            <a:r>
              <a:rPr lang="en-US" sz="1300" dirty="0">
                <a:solidFill>
                  <a:srgbClr val="37415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: </a:t>
            </a:r>
            <a:r>
              <a:rPr lang="en-US" sz="1300" dirty="0">
                <a:solidFill>
                  <a:srgbClr val="374151"/>
                </a:solidFill>
                <a:latin typeface="Calibri" pitchFamily="34" charset="0"/>
                <a:ea typeface="Calibri" pitchFamily="34" charset="-122"/>
                <a:cs typeface="Calibri" pitchFamily="34" charset="-120"/>
                <a:hlinkClick r:id="rId3"/>
              </a:rPr>
              <a:t>https://youtu.be/pypwHj7vSpU</a:t>
            </a:r>
            <a:endParaRPr lang="en-US" sz="1300" dirty="0">
              <a:solidFill>
                <a:srgbClr val="374151"/>
              </a:solidFill>
              <a:latin typeface="Calibri" pitchFamily="34" charset="0"/>
              <a:ea typeface="Calibri" pitchFamily="34" charset="-122"/>
              <a:cs typeface="Calibri" pitchFamily="34" charset="-120"/>
            </a:endParaRPr>
          </a:p>
          <a:p>
            <a:endParaRPr lang="en-US" sz="1300" dirty="0"/>
          </a:p>
        </p:txBody>
      </p:sp>
      <p:sp>
        <p:nvSpPr>
          <p:cNvPr id="17" name="Text 15"/>
          <p:cNvSpPr/>
          <p:nvPr/>
        </p:nvSpPr>
        <p:spPr>
          <a:xfrm>
            <a:off x="640080" y="6565392"/>
            <a:ext cx="10911535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6B728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One KCCD means one standard applied consistently</a:t>
            </a:r>
            <a:endParaRPr lang="en-US" sz="1000" dirty="0"/>
          </a:p>
        </p:txBody>
      </p:sp>
      <p:pic>
        <p:nvPicPr>
          <p:cNvPr id="18" name="Picture 17" descr="Free Grant Tracking &amp; Grant Management Templates">
            <a:extLst>
              <a:ext uri="{FF2B5EF4-FFF2-40B4-BE49-F238E27FC236}">
                <a16:creationId xmlns:a16="http://schemas.microsoft.com/office/drawing/2014/main" id="{B3241AE1-D022-00CC-EAAA-DDFF966E3F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0241" y="2987782"/>
            <a:ext cx="5124127" cy="374962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8FA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109728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640080" y="128016"/>
            <a:ext cx="10911535" cy="493776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pPr marL="0" indent="0">
              <a:buNone/>
            </a:pPr>
            <a:r>
              <a:rPr lang="en-US" sz="2800" b="1">
                <a:latin typeface="Calibri"/>
                <a:ea typeface="Calibri"/>
                <a:cs typeface="Calibri"/>
              </a:rPr>
              <a:t>5) Banner Modernization Updates</a:t>
            </a:r>
            <a:endParaRPr lang="en-US" sz="2800">
              <a:latin typeface="Calibri"/>
              <a:ea typeface="Calibri"/>
              <a:cs typeface="Calibri"/>
            </a:endParaRPr>
          </a:p>
        </p:txBody>
      </p:sp>
      <p:sp>
        <p:nvSpPr>
          <p:cNvPr id="4" name="Text 2"/>
          <p:cNvSpPr/>
          <p:nvPr/>
        </p:nvSpPr>
        <p:spPr>
          <a:xfrm>
            <a:off x="640080" y="713232"/>
            <a:ext cx="10911535" cy="32004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pPr marL="0" indent="0">
              <a:buNone/>
            </a:pPr>
            <a:r>
              <a:rPr lang="en-US" sz="1400" dirty="0">
                <a:latin typeface="Calibri"/>
                <a:ea typeface="Calibri"/>
                <a:cs typeface="Calibri"/>
              </a:rPr>
              <a:t>Self-service, cleaner data, and fewer paper forms</a:t>
            </a:r>
            <a:endParaRPr lang="en-US" sz="1400">
              <a:latin typeface="Calibri"/>
              <a:ea typeface="Calibri"/>
              <a:cs typeface="Calibri"/>
            </a:endParaRPr>
          </a:p>
        </p:txBody>
      </p:sp>
      <p:sp>
        <p:nvSpPr>
          <p:cNvPr id="5" name="Shape 3"/>
          <p:cNvSpPr/>
          <p:nvPr/>
        </p:nvSpPr>
        <p:spPr>
          <a:xfrm>
            <a:off x="485097" y="1208868"/>
            <a:ext cx="5623560" cy="246888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  <a:effectLst>
            <a:outerShdw blurRad="25400" dist="127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713697" y="1373460"/>
            <a:ext cx="530352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11182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HR &amp; Self-Service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777705" y="1775796"/>
            <a:ext cx="5212080" cy="17373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167640" indent="-167640">
              <a:lnSpc>
                <a:spcPct val="120000"/>
              </a:lnSpc>
              <a:spcAft>
                <a:spcPts val="300"/>
              </a:spcAft>
              <a:buSzPct val="100000"/>
              <a:buChar char="•"/>
            </a:pPr>
            <a:r>
              <a:rPr lang="en-US" sz="1200" dirty="0">
                <a:solidFill>
                  <a:srgbClr val="37415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Leave balances go-live: May 1 (Admin &amp; Classified)</a:t>
            </a:r>
            <a:endParaRPr lang="en-US" sz="1200" dirty="0"/>
          </a:p>
          <a:p>
            <a:pPr marL="167640" indent="-167640">
              <a:lnSpc>
                <a:spcPct val="120000"/>
              </a:lnSpc>
              <a:spcAft>
                <a:spcPts val="300"/>
              </a:spcAft>
              <a:buSzPct val="100000"/>
              <a:buChar char="•"/>
            </a:pPr>
            <a:r>
              <a:rPr lang="en-US" sz="1200" dirty="0">
                <a:solidFill>
                  <a:srgbClr val="37415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Faculty/Student/Temp phases: Aug–Sep</a:t>
            </a:r>
            <a:endParaRPr lang="en-US" sz="1200" dirty="0"/>
          </a:p>
          <a:p>
            <a:pPr marL="167640" indent="-167640">
              <a:lnSpc>
                <a:spcPct val="120000"/>
              </a:lnSpc>
              <a:spcAft>
                <a:spcPts val="300"/>
              </a:spcAft>
              <a:buSzPct val="100000"/>
              <a:buChar char="•"/>
            </a:pPr>
            <a:r>
              <a:rPr lang="en-US" sz="1200" dirty="0">
                <a:solidFill>
                  <a:srgbClr val="37415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Moving paper workflows into Self-Service Banner</a:t>
            </a:r>
            <a:endParaRPr lang="en-US" sz="1200" dirty="0"/>
          </a:p>
          <a:p>
            <a:pPr marL="167640" indent="-167640">
              <a:lnSpc>
                <a:spcPct val="120000"/>
              </a:lnSpc>
              <a:spcAft>
                <a:spcPts val="300"/>
              </a:spcAft>
              <a:buSzPct val="100000"/>
              <a:buChar char="•"/>
            </a:pPr>
            <a:r>
              <a:rPr lang="en-US" sz="1200" dirty="0">
                <a:solidFill>
                  <a:srgbClr val="37415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Cleaner data and better transparency for employees</a:t>
            </a:r>
            <a:endParaRPr lang="en-US" sz="1200" dirty="0"/>
          </a:p>
        </p:txBody>
      </p:sp>
      <p:sp>
        <p:nvSpPr>
          <p:cNvPr id="9" name="Shape 7"/>
          <p:cNvSpPr/>
          <p:nvPr/>
        </p:nvSpPr>
        <p:spPr>
          <a:xfrm>
            <a:off x="6200097" y="1208868"/>
            <a:ext cx="5193792" cy="246888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  <a:effectLst>
            <a:outerShdw blurRad="25400" dist="127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1" name="Text 9"/>
          <p:cNvSpPr/>
          <p:nvPr/>
        </p:nvSpPr>
        <p:spPr>
          <a:xfrm>
            <a:off x="6428697" y="1373460"/>
            <a:ext cx="4873752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11182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Finance &amp; Facilities</a:t>
            </a: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6492705" y="1775796"/>
            <a:ext cx="4782312" cy="17373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167640" indent="-167640">
              <a:lnSpc>
                <a:spcPct val="120000"/>
              </a:lnSpc>
              <a:spcAft>
                <a:spcPts val="300"/>
              </a:spcAft>
              <a:buSzPct val="100000"/>
              <a:buChar char="•"/>
            </a:pPr>
            <a:r>
              <a:rPr lang="en-US" sz="1200" dirty="0">
                <a:solidFill>
                  <a:srgbClr val="37415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PHAREDS pilot with one PI; build and scale the process</a:t>
            </a:r>
            <a:endParaRPr lang="en-US" sz="1200" dirty="0"/>
          </a:p>
          <a:p>
            <a:pPr marL="167640" indent="-167640">
              <a:lnSpc>
                <a:spcPct val="120000"/>
              </a:lnSpc>
              <a:spcAft>
                <a:spcPts val="300"/>
              </a:spcAft>
              <a:buSzPct val="100000"/>
              <a:buChar char="•"/>
            </a:pPr>
            <a:r>
              <a:rPr lang="en-US" sz="1200" dirty="0">
                <a:solidFill>
                  <a:srgbClr val="37415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Banner Communications Management (consistent messaging)</a:t>
            </a:r>
            <a:endParaRPr lang="en-US" sz="1200" dirty="0"/>
          </a:p>
          <a:p>
            <a:pPr marL="167640" indent="-167640">
              <a:lnSpc>
                <a:spcPct val="120000"/>
              </a:lnSpc>
              <a:spcAft>
                <a:spcPts val="300"/>
              </a:spcAft>
              <a:buSzPct val="100000"/>
              <a:buChar char="•"/>
            </a:pPr>
            <a:r>
              <a:rPr lang="en-US" sz="1200" dirty="0">
                <a:solidFill>
                  <a:srgbClr val="37415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Fixed Assets module: Banner as system of record</a:t>
            </a:r>
            <a:endParaRPr lang="en-US" sz="1200" dirty="0"/>
          </a:p>
          <a:p>
            <a:pPr marL="167640" indent="-167640">
              <a:lnSpc>
                <a:spcPct val="120000"/>
              </a:lnSpc>
              <a:spcAft>
                <a:spcPts val="300"/>
              </a:spcAft>
              <a:buSzPct val="100000"/>
              <a:buChar char="•"/>
            </a:pPr>
            <a:r>
              <a:rPr lang="en-US" sz="1200" dirty="0">
                <a:solidFill>
                  <a:srgbClr val="37415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Integration planned to push asset data to Brightly</a:t>
            </a:r>
            <a:endParaRPr lang="en-US" sz="1200" dirty="0"/>
          </a:p>
        </p:txBody>
      </p:sp>
      <p:sp>
        <p:nvSpPr>
          <p:cNvPr id="13" name="Text 11"/>
          <p:cNvSpPr/>
          <p:nvPr/>
        </p:nvSpPr>
        <p:spPr>
          <a:xfrm>
            <a:off x="775690" y="3285951"/>
            <a:ext cx="1097280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11182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Result: fewer paper forms, better data, and clearer accountability.</a:t>
            </a:r>
            <a:endParaRPr lang="en-US" sz="1400" dirty="0"/>
          </a:p>
        </p:txBody>
      </p:sp>
      <p:sp>
        <p:nvSpPr>
          <p:cNvPr id="14" name="Shape 12"/>
          <p:cNvSpPr/>
          <p:nvPr/>
        </p:nvSpPr>
        <p:spPr>
          <a:xfrm>
            <a:off x="4753590" y="3857269"/>
            <a:ext cx="7233833" cy="123754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13"/>
          <p:cNvSpPr/>
          <p:nvPr/>
        </p:nvSpPr>
        <p:spPr>
          <a:xfrm>
            <a:off x="5046765" y="4027234"/>
            <a:ext cx="1051560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500" b="1" dirty="0">
                <a:solidFill>
                  <a:srgbClr val="11182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Fixed Assets: what it means for purchasing</a:t>
            </a:r>
            <a:endParaRPr lang="en-US" sz="1500" dirty="0"/>
          </a:p>
        </p:txBody>
      </p:sp>
      <p:sp>
        <p:nvSpPr>
          <p:cNvPr id="16" name="Text 14"/>
          <p:cNvSpPr/>
          <p:nvPr/>
        </p:nvSpPr>
        <p:spPr>
          <a:xfrm>
            <a:off x="5008019" y="4208259"/>
            <a:ext cx="10607040" cy="1032441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37415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Asset data begins with the PO and is completed at receiving.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37415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Accurate descriptions and receiving steps support tagging, reporting, and the Brightly integration.</a:t>
            </a:r>
            <a:endParaRPr lang="en-US" sz="1300" dirty="0"/>
          </a:p>
        </p:txBody>
      </p:sp>
      <p:pic>
        <p:nvPicPr>
          <p:cNvPr id="19" name="Picture 18" descr="Finance text concept modern flat style illustration red banner with outline icons 43038793 ...">
            <a:extLst>
              <a:ext uri="{FF2B5EF4-FFF2-40B4-BE49-F238E27FC236}">
                <a16:creationId xmlns:a16="http://schemas.microsoft.com/office/drawing/2014/main" id="{EB70C0D7-9E71-DD99-AF94-4C2BF45AA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50" y="5305523"/>
            <a:ext cx="3382711" cy="1488374"/>
          </a:xfrm>
          <a:prstGeom prst="rect">
            <a:avLst/>
          </a:prstGeom>
        </p:spPr>
      </p:pic>
      <p:pic>
        <p:nvPicPr>
          <p:cNvPr id="18" name="Picture 17" descr="These Good Payroll Practices Will Get You Through Year-end Easier">
            <a:extLst>
              <a:ext uri="{FF2B5EF4-FFF2-40B4-BE49-F238E27FC236}">
                <a16:creationId xmlns:a16="http://schemas.microsoft.com/office/drawing/2014/main" id="{16E1BF8D-9F9D-0AE9-4A02-C717747171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641" y="3854508"/>
            <a:ext cx="3585318" cy="153468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109728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640080" y="128016"/>
            <a:ext cx="10911535" cy="493776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pPr marL="0" indent="0">
              <a:buNone/>
            </a:pPr>
            <a:r>
              <a:rPr lang="en-US" sz="2800" b="1" dirty="0">
                <a:latin typeface="Calibri"/>
                <a:ea typeface="Calibri"/>
                <a:cs typeface="Calibri"/>
              </a:rPr>
              <a:t>7) Student Refunds, Payments, Deposits &amp; Marketplace</a:t>
            </a:r>
            <a:endParaRPr lang="en-US" sz="2800">
              <a:latin typeface="Calibri"/>
              <a:ea typeface="Calibri"/>
              <a:cs typeface="Calibri"/>
            </a:endParaRPr>
          </a:p>
        </p:txBody>
      </p:sp>
      <p:sp>
        <p:nvSpPr>
          <p:cNvPr id="4" name="Text 2"/>
          <p:cNvSpPr/>
          <p:nvPr/>
        </p:nvSpPr>
        <p:spPr>
          <a:xfrm>
            <a:off x="640080" y="713232"/>
            <a:ext cx="10911535" cy="32004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pPr marL="0" indent="0">
              <a:buNone/>
            </a:pPr>
            <a:r>
              <a:rPr lang="en-US" sz="1400" dirty="0">
                <a:latin typeface="Calibri"/>
                <a:ea typeface="Calibri"/>
                <a:cs typeface="Calibri"/>
              </a:rPr>
              <a:t>More automation, better student support, safer cash handling</a:t>
            </a:r>
            <a:endParaRPr lang="en-US" sz="1400">
              <a:latin typeface="Calibri"/>
              <a:ea typeface="Calibri"/>
              <a:cs typeface="Calibri"/>
            </a:endParaRPr>
          </a:p>
        </p:txBody>
      </p:sp>
      <p:sp>
        <p:nvSpPr>
          <p:cNvPr id="5" name="Text 3"/>
          <p:cNvSpPr/>
          <p:nvPr/>
        </p:nvSpPr>
        <p:spPr>
          <a:xfrm>
            <a:off x="640080" y="1234440"/>
            <a:ext cx="1097280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11182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TouchNet modernization</a:t>
            </a:r>
            <a:endParaRPr lang="en-US" sz="2000" dirty="0"/>
          </a:p>
        </p:txBody>
      </p:sp>
      <p:sp>
        <p:nvSpPr>
          <p:cNvPr id="6" name="Shape 4"/>
          <p:cNvSpPr/>
          <p:nvPr/>
        </p:nvSpPr>
        <p:spPr>
          <a:xfrm>
            <a:off x="640080" y="1828800"/>
            <a:ext cx="5623560" cy="260604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  <a:effectLst>
            <a:outerShdw blurRad="25400" dist="127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8" name="Text 6"/>
          <p:cNvSpPr/>
          <p:nvPr/>
        </p:nvSpPr>
        <p:spPr>
          <a:xfrm>
            <a:off x="868680" y="1993392"/>
            <a:ext cx="530352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11182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Payments &amp; student support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932688" y="2395728"/>
            <a:ext cx="5212080" cy="18745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167640" indent="-167640">
              <a:lnSpc>
                <a:spcPct val="120000"/>
              </a:lnSpc>
              <a:spcAft>
                <a:spcPts val="300"/>
              </a:spcAft>
              <a:buSzPct val="100000"/>
              <a:buChar char="•"/>
            </a:pPr>
            <a:r>
              <a:rPr lang="en-US" sz="1200" dirty="0">
                <a:solidFill>
                  <a:srgbClr val="37415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Cashiering and deposit workflows standardized across sites</a:t>
            </a:r>
            <a:endParaRPr lang="en-US" sz="1200" dirty="0"/>
          </a:p>
          <a:p>
            <a:pPr marL="167640" indent="-167640">
              <a:lnSpc>
                <a:spcPct val="120000"/>
              </a:lnSpc>
              <a:spcAft>
                <a:spcPts val="300"/>
              </a:spcAft>
              <a:buSzPct val="100000"/>
              <a:buChar char="•"/>
            </a:pPr>
            <a:r>
              <a:rPr lang="en-US" sz="1200" dirty="0">
                <a:solidFill>
                  <a:srgbClr val="37415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Advisor dashboard gives staff a real-time view of a student’s account</a:t>
            </a:r>
          </a:p>
          <a:p>
            <a:pPr marL="624840" lvl="1" indent="-167640">
              <a:lnSpc>
                <a:spcPct val="120000"/>
              </a:lnSpc>
              <a:spcAft>
                <a:spcPts val="300"/>
              </a:spcAft>
              <a:buSzPct val="100000"/>
              <a:buChar char="•"/>
            </a:pPr>
            <a:r>
              <a:rPr lang="en-US" sz="1200" dirty="0">
                <a:hlinkClick r:id="rId3"/>
              </a:rPr>
              <a:t>https://vimeo.com/394996794?fl=pl&amp;fe=cm</a:t>
            </a:r>
            <a:endParaRPr lang="en-US" sz="1200" dirty="0"/>
          </a:p>
          <a:p>
            <a:pPr marL="167640" indent="-167640">
              <a:lnSpc>
                <a:spcPct val="120000"/>
              </a:lnSpc>
              <a:spcAft>
                <a:spcPts val="300"/>
              </a:spcAft>
              <a:buSzPct val="100000"/>
              <a:buChar char="•"/>
            </a:pPr>
            <a:r>
              <a:rPr lang="en-US" sz="1200" dirty="0">
                <a:solidFill>
                  <a:srgbClr val="37415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Payment plans for current and past-due balances (no cost to students)</a:t>
            </a:r>
            <a:endParaRPr lang="en-US" sz="1200" dirty="0"/>
          </a:p>
          <a:p>
            <a:pPr marL="167640" indent="-167640">
              <a:lnSpc>
                <a:spcPct val="120000"/>
              </a:lnSpc>
              <a:spcAft>
                <a:spcPts val="300"/>
              </a:spcAft>
              <a:buSzPct val="100000"/>
              <a:buChar char="•"/>
            </a:pPr>
            <a:r>
              <a:rPr lang="en-US" sz="1200" dirty="0">
                <a:solidFill>
                  <a:srgbClr val="37415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On-demand statements and notifications reduce follow-up calls</a:t>
            </a:r>
          </a:p>
          <a:p>
            <a:pPr marL="624840" lvl="1" indent="-167640">
              <a:lnSpc>
                <a:spcPct val="120000"/>
              </a:lnSpc>
              <a:spcAft>
                <a:spcPts val="300"/>
              </a:spcAft>
              <a:buSzPct val="100000"/>
              <a:buChar char="•"/>
            </a:pPr>
            <a:r>
              <a:rPr lang="en-US" sz="1200" dirty="0">
                <a:hlinkClick r:id="rId4"/>
              </a:rPr>
              <a:t>https://vimeo.com/394967162?fl=pl&amp;fe=cm</a:t>
            </a:r>
            <a:endParaRPr lang="en-US" sz="1200" dirty="0"/>
          </a:p>
          <a:p>
            <a:pPr lvl="1">
              <a:lnSpc>
                <a:spcPct val="120000"/>
              </a:lnSpc>
              <a:spcAft>
                <a:spcPts val="300"/>
              </a:spcAft>
              <a:buSzPct val="100000"/>
            </a:pPr>
            <a:endParaRPr lang="en-US" sz="1200" dirty="0"/>
          </a:p>
        </p:txBody>
      </p:sp>
      <p:sp>
        <p:nvSpPr>
          <p:cNvPr id="10" name="Shape 8"/>
          <p:cNvSpPr/>
          <p:nvPr/>
        </p:nvSpPr>
        <p:spPr>
          <a:xfrm>
            <a:off x="6355080" y="1828800"/>
            <a:ext cx="5193792" cy="260604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  <a:effectLst>
            <a:outerShdw blurRad="25400" dist="127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2" name="Text 10"/>
          <p:cNvSpPr/>
          <p:nvPr/>
        </p:nvSpPr>
        <p:spPr>
          <a:xfrm>
            <a:off x="6583680" y="1993392"/>
            <a:ext cx="4873752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11182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Deposits &amp; department storefronts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6647688" y="2395728"/>
            <a:ext cx="4782312" cy="18745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167640" indent="-167640">
              <a:lnSpc>
                <a:spcPct val="120000"/>
              </a:lnSpc>
              <a:spcAft>
                <a:spcPts val="300"/>
              </a:spcAft>
              <a:buSzPct val="100000"/>
              <a:buChar char="•"/>
            </a:pPr>
            <a:r>
              <a:rPr lang="en-US" sz="1200" dirty="0">
                <a:solidFill>
                  <a:srgbClr val="37415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Department deposit sites for clubs/programs with approval queues</a:t>
            </a:r>
            <a:endParaRPr lang="en-US" sz="1200" dirty="0"/>
          </a:p>
          <a:p>
            <a:pPr marL="167640" indent="-167640">
              <a:lnSpc>
                <a:spcPct val="120000"/>
              </a:lnSpc>
              <a:spcAft>
                <a:spcPts val="300"/>
              </a:spcAft>
              <a:buSzPct val="100000"/>
              <a:buChar char="•"/>
            </a:pPr>
            <a:r>
              <a:rPr lang="en-US" sz="1200" dirty="0">
                <a:solidFill>
                  <a:srgbClr val="37415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Built-in reporting and reconciliation against bank activity</a:t>
            </a:r>
            <a:endParaRPr lang="en-US" sz="1200" dirty="0"/>
          </a:p>
          <a:p>
            <a:pPr marL="167640" indent="-167640">
              <a:lnSpc>
                <a:spcPct val="120000"/>
              </a:lnSpc>
              <a:spcAft>
                <a:spcPts val="300"/>
              </a:spcAft>
              <a:buSzPct val="100000"/>
              <a:buChar char="•"/>
            </a:pPr>
            <a:r>
              <a:rPr lang="en-US" sz="1200" dirty="0">
                <a:solidFill>
                  <a:srgbClr val="37415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Marketplace storefronts for departments (branded online sales)</a:t>
            </a:r>
          </a:p>
          <a:p>
            <a:pPr marL="624840" lvl="1" indent="-167640">
              <a:lnSpc>
                <a:spcPct val="120000"/>
              </a:lnSpc>
              <a:spcAft>
                <a:spcPts val="300"/>
              </a:spcAft>
              <a:buSzPct val="100000"/>
              <a:buChar char="•"/>
            </a:pPr>
            <a:r>
              <a:rPr lang="en-US" sz="1200" dirty="0">
                <a:hlinkClick r:id="rId5"/>
              </a:rPr>
              <a:t>https://vimeo.com/394977890?fl=pl&amp;fe=cm</a:t>
            </a:r>
            <a:endParaRPr lang="en-US" sz="1200" dirty="0"/>
          </a:p>
          <a:p>
            <a:pPr marL="167640" indent="-167640">
              <a:lnSpc>
                <a:spcPct val="120000"/>
              </a:lnSpc>
              <a:spcAft>
                <a:spcPts val="300"/>
              </a:spcAft>
              <a:buSzPct val="100000"/>
              <a:buChar char="•"/>
            </a:pPr>
            <a:r>
              <a:rPr lang="en-US" sz="1200" dirty="0">
                <a:solidFill>
                  <a:srgbClr val="37415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Batch processing and automated reconciliation for transactions</a:t>
            </a:r>
            <a:endParaRPr lang="en-US" sz="1200" dirty="0"/>
          </a:p>
        </p:txBody>
      </p:sp>
      <p:sp>
        <p:nvSpPr>
          <p:cNvPr id="14" name="Shape 12"/>
          <p:cNvSpPr/>
          <p:nvPr/>
        </p:nvSpPr>
        <p:spPr>
          <a:xfrm>
            <a:off x="640080" y="4526280"/>
            <a:ext cx="5453642" cy="160020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13"/>
          <p:cNvSpPr/>
          <p:nvPr/>
        </p:nvSpPr>
        <p:spPr>
          <a:xfrm>
            <a:off x="868680" y="4645152"/>
            <a:ext cx="1051560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500" b="1" dirty="0">
                <a:solidFill>
                  <a:srgbClr val="11182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Additional automation</a:t>
            </a:r>
            <a:endParaRPr lang="en-US" sz="1500" dirty="0"/>
          </a:p>
        </p:txBody>
      </p:sp>
      <p:sp>
        <p:nvSpPr>
          <p:cNvPr id="16" name="Text 14"/>
          <p:cNvSpPr/>
          <p:nvPr/>
        </p:nvSpPr>
        <p:spPr>
          <a:xfrm>
            <a:off x="1024128" y="4754880"/>
            <a:ext cx="10241280" cy="11430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dirty="0">
                <a:solidFill>
                  <a:srgbClr val="37415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TouchNet + ECSI integration streamlines 1098-T access and reporting</a:t>
            </a:r>
          </a:p>
          <a:p>
            <a:pPr marL="0" indent="0">
              <a:buNone/>
            </a:pPr>
            <a:r>
              <a:rPr lang="en-US" sz="1300" dirty="0">
                <a:solidFill>
                  <a:srgbClr val="37415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Better transparency for students, fewer manual steps for staff</a:t>
            </a:r>
          </a:p>
          <a:p>
            <a:pPr marL="0" indent="0">
              <a:buNone/>
            </a:pPr>
            <a:r>
              <a:rPr lang="en-US" sz="1300" dirty="0">
                <a:solidFill>
                  <a:srgbClr val="37415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Stronger controls for cash handling and department collections</a:t>
            </a:r>
            <a:endParaRPr lang="en-US" sz="1300" dirty="0"/>
          </a:p>
        </p:txBody>
      </p:sp>
      <p:pic>
        <p:nvPicPr>
          <p:cNvPr id="19" name="Picture 18" descr="A person sitting on a hand holding a graduation cap&#10;&#10;AI-generated content may be incorrect.">
            <a:extLst>
              <a:ext uri="{FF2B5EF4-FFF2-40B4-BE49-F238E27FC236}">
                <a16:creationId xmlns:a16="http://schemas.microsoft.com/office/drawing/2014/main" id="{7FA21521-B548-0B49-7FCB-25592E6357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2057" y="4030766"/>
            <a:ext cx="5022859" cy="270616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109728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640080" y="128016"/>
            <a:ext cx="10911535" cy="493776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pPr marL="0" indent="0">
              <a:buNone/>
            </a:pPr>
            <a:r>
              <a:rPr lang="en-US" sz="2800" b="1" dirty="0">
                <a:latin typeface="Calibri"/>
                <a:ea typeface="Calibri"/>
                <a:cs typeface="Calibri"/>
              </a:rPr>
              <a:t>8) One Card &amp; Financial Aid Disbursements</a:t>
            </a:r>
            <a:endParaRPr lang="en-US" sz="2800">
              <a:latin typeface="Calibri"/>
              <a:ea typeface="Calibri"/>
              <a:cs typeface="Calibri"/>
            </a:endParaRPr>
          </a:p>
        </p:txBody>
      </p:sp>
      <p:sp>
        <p:nvSpPr>
          <p:cNvPr id="4" name="Text 2"/>
          <p:cNvSpPr/>
          <p:nvPr/>
        </p:nvSpPr>
        <p:spPr>
          <a:xfrm>
            <a:off x="640080" y="713232"/>
            <a:ext cx="10911535" cy="32004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pPr marL="0" indent="0">
              <a:buNone/>
            </a:pPr>
            <a:r>
              <a:rPr lang="en-US" sz="1400" dirty="0">
                <a:latin typeface="Calibri"/>
                <a:ea typeface="Calibri"/>
                <a:cs typeface="Calibri"/>
              </a:rPr>
              <a:t>A more flexible, student-centered experience</a:t>
            </a:r>
            <a:endParaRPr lang="en-US" sz="1400">
              <a:latin typeface="Calibri"/>
              <a:ea typeface="Calibri"/>
              <a:cs typeface="Calibri"/>
            </a:endParaRPr>
          </a:p>
        </p:txBody>
      </p:sp>
      <p:sp>
        <p:nvSpPr>
          <p:cNvPr id="5" name="Text 3"/>
          <p:cNvSpPr/>
          <p:nvPr/>
        </p:nvSpPr>
        <p:spPr>
          <a:xfrm>
            <a:off x="640080" y="1234440"/>
            <a:ext cx="1097280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11182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What we are enabling</a:t>
            </a:r>
            <a:endParaRPr lang="en-US" sz="2000" dirty="0"/>
          </a:p>
        </p:txBody>
      </p:sp>
      <p:sp>
        <p:nvSpPr>
          <p:cNvPr id="6" name="Shape 4"/>
          <p:cNvSpPr/>
          <p:nvPr/>
        </p:nvSpPr>
        <p:spPr>
          <a:xfrm>
            <a:off x="640080" y="1828800"/>
            <a:ext cx="5623560" cy="251460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  <a:effectLst>
            <a:outerShdw blurRad="25400" dist="127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8" name="Text 6"/>
          <p:cNvSpPr/>
          <p:nvPr/>
        </p:nvSpPr>
        <p:spPr>
          <a:xfrm>
            <a:off x="868680" y="1993392"/>
            <a:ext cx="530352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11182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One Card ID expansion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932688" y="2395728"/>
            <a:ext cx="5212080" cy="17830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167640" indent="-167640">
              <a:lnSpc>
                <a:spcPct val="120000"/>
              </a:lnSpc>
              <a:spcAft>
                <a:spcPts val="300"/>
              </a:spcAft>
              <a:buSzPct val="100000"/>
              <a:buChar char="•"/>
            </a:pPr>
            <a:r>
              <a:rPr lang="en-US" sz="1200" dirty="0">
                <a:solidFill>
                  <a:srgbClr val="37415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Centralized student ID for campus services (e.g., events, services, access)</a:t>
            </a:r>
            <a:endParaRPr lang="en-US" sz="1200" dirty="0"/>
          </a:p>
          <a:p>
            <a:pPr marL="167640" indent="-167640">
              <a:lnSpc>
                <a:spcPct val="120000"/>
              </a:lnSpc>
              <a:spcAft>
                <a:spcPts val="300"/>
              </a:spcAft>
              <a:buSzPct val="100000"/>
              <a:buChar char="•"/>
            </a:pPr>
            <a:r>
              <a:rPr lang="en-US" sz="1200" dirty="0">
                <a:solidFill>
                  <a:srgbClr val="37415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Potential for wider use cases as campus needs evolve</a:t>
            </a:r>
            <a:endParaRPr lang="en-US" sz="1200" dirty="0"/>
          </a:p>
          <a:p>
            <a:pPr marL="167640" indent="-167640">
              <a:lnSpc>
                <a:spcPct val="120000"/>
              </a:lnSpc>
              <a:spcAft>
                <a:spcPts val="300"/>
              </a:spcAft>
              <a:buSzPct val="100000"/>
              <a:buChar char="•"/>
            </a:pPr>
            <a:r>
              <a:rPr lang="en-US" sz="1200" dirty="0">
                <a:solidFill>
                  <a:srgbClr val="37415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Improved tracking and consistent identity management</a:t>
            </a:r>
            <a:endParaRPr lang="en-US" sz="1200" dirty="0"/>
          </a:p>
          <a:p>
            <a:pPr marL="167640" indent="-167640">
              <a:lnSpc>
                <a:spcPct val="120000"/>
              </a:lnSpc>
              <a:spcAft>
                <a:spcPts val="300"/>
              </a:spcAft>
              <a:buSzPct val="100000"/>
              <a:buChar char="•"/>
            </a:pPr>
            <a:r>
              <a:rPr lang="en-US" sz="1200" dirty="0">
                <a:solidFill>
                  <a:srgbClr val="37415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Supports a more seamless student experience</a:t>
            </a:r>
            <a:endParaRPr lang="en-US" sz="1200" dirty="0"/>
          </a:p>
        </p:txBody>
      </p:sp>
      <p:sp>
        <p:nvSpPr>
          <p:cNvPr id="10" name="Shape 8"/>
          <p:cNvSpPr/>
          <p:nvPr/>
        </p:nvSpPr>
        <p:spPr>
          <a:xfrm>
            <a:off x="6355080" y="1828800"/>
            <a:ext cx="5193792" cy="251460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  <a:effectLst>
            <a:outerShdw blurRad="25400" dist="127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2" name="Text 10"/>
          <p:cNvSpPr/>
          <p:nvPr/>
        </p:nvSpPr>
        <p:spPr>
          <a:xfrm>
            <a:off x="6583680" y="1993392"/>
            <a:ext cx="4873752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11182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Refunds &amp; disbursements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6647688" y="2395728"/>
            <a:ext cx="4782312" cy="17830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167640" indent="-167640">
              <a:lnSpc>
                <a:spcPct val="120000"/>
              </a:lnSpc>
              <a:spcAft>
                <a:spcPts val="300"/>
              </a:spcAft>
              <a:buSzPct val="100000"/>
              <a:buChar char="•"/>
            </a:pPr>
            <a:r>
              <a:rPr lang="en-US" sz="1200" dirty="0">
                <a:solidFill>
                  <a:srgbClr val="37415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Multiple options: bank account, physical check, and digital wallets</a:t>
            </a:r>
            <a:endParaRPr lang="en-US" sz="1200" dirty="0"/>
          </a:p>
          <a:p>
            <a:pPr marL="167640" indent="-167640">
              <a:lnSpc>
                <a:spcPct val="120000"/>
              </a:lnSpc>
              <a:spcAft>
                <a:spcPts val="300"/>
              </a:spcAft>
              <a:buSzPct val="100000"/>
              <a:buChar char="•"/>
            </a:pPr>
            <a:r>
              <a:rPr lang="en-US" sz="1200" dirty="0">
                <a:solidFill>
                  <a:srgbClr val="37415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Better reporting and reconciliation for disbursements</a:t>
            </a:r>
            <a:endParaRPr lang="en-US" sz="1200" dirty="0"/>
          </a:p>
          <a:p>
            <a:pPr marL="167640" indent="-167640">
              <a:lnSpc>
                <a:spcPct val="120000"/>
              </a:lnSpc>
              <a:spcAft>
                <a:spcPts val="300"/>
              </a:spcAft>
              <a:buSzPct val="100000"/>
              <a:buChar char="•"/>
            </a:pPr>
            <a:r>
              <a:rPr lang="en-US" sz="1200" dirty="0">
                <a:solidFill>
                  <a:srgbClr val="37415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Reduced manual handling and fewer exceptions</a:t>
            </a:r>
            <a:endParaRPr lang="en-US" sz="1200" dirty="0"/>
          </a:p>
          <a:p>
            <a:pPr marL="167640" indent="-167640">
              <a:lnSpc>
                <a:spcPct val="120000"/>
              </a:lnSpc>
              <a:spcAft>
                <a:spcPts val="300"/>
              </a:spcAft>
              <a:buSzPct val="100000"/>
              <a:buChar char="•"/>
            </a:pPr>
            <a:r>
              <a:rPr lang="en-US" sz="1200" dirty="0">
                <a:solidFill>
                  <a:srgbClr val="37415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Improved access to funds for students</a:t>
            </a:r>
            <a:endParaRPr lang="en-US" sz="1200" dirty="0"/>
          </a:p>
        </p:txBody>
      </p:sp>
      <p:sp>
        <p:nvSpPr>
          <p:cNvPr id="14" name="Shape 12"/>
          <p:cNvSpPr/>
          <p:nvPr/>
        </p:nvSpPr>
        <p:spPr>
          <a:xfrm>
            <a:off x="576072" y="4549140"/>
            <a:ext cx="3872670" cy="182880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13"/>
          <p:cNvSpPr/>
          <p:nvPr/>
        </p:nvSpPr>
        <p:spPr>
          <a:xfrm>
            <a:off x="868680" y="4645152"/>
            <a:ext cx="1051560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500" b="1" dirty="0">
                <a:solidFill>
                  <a:srgbClr val="11182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Result</a:t>
            </a:r>
            <a:endParaRPr lang="en-US" sz="1500" dirty="0"/>
          </a:p>
        </p:txBody>
      </p:sp>
      <p:sp>
        <p:nvSpPr>
          <p:cNvPr id="16" name="Text 14"/>
          <p:cNvSpPr/>
          <p:nvPr/>
        </p:nvSpPr>
        <p:spPr>
          <a:xfrm>
            <a:off x="868680" y="5029200"/>
            <a:ext cx="3415470" cy="868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dirty="0">
                <a:solidFill>
                  <a:srgbClr val="37415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More flexible, student-centered access to funds—while improving the District’s reconciliation and reporting capabilities.</a:t>
            </a:r>
          </a:p>
          <a:p>
            <a:r>
              <a:rPr lang="en-US" sz="1300" dirty="0">
                <a:hlinkClick r:id="rId3"/>
              </a:rPr>
              <a:t>https://youtu.be/AIk_2HCjmdc</a:t>
            </a:r>
            <a:endParaRPr lang="en-US" sz="1300" dirty="0"/>
          </a:p>
          <a:p>
            <a:endParaRPr lang="en-US" sz="1300" dirty="0"/>
          </a:p>
        </p:txBody>
      </p:sp>
      <p:pic>
        <p:nvPicPr>
          <p:cNvPr id="17" name="Picture 16" descr="TouchNet OneCard Mobile ID now available for Android | TouchNet">
            <a:extLst>
              <a:ext uri="{FF2B5EF4-FFF2-40B4-BE49-F238E27FC236}">
                <a16:creationId xmlns:a16="http://schemas.microsoft.com/office/drawing/2014/main" id="{E69DF3CD-5236-8779-F2DA-66349E6C5C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9393" y="3747686"/>
            <a:ext cx="5932205" cy="298034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109728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640080" y="128016"/>
            <a:ext cx="10911535" cy="493776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pPr marL="0" indent="0">
              <a:buNone/>
            </a:pPr>
            <a:r>
              <a:rPr lang="en-US" sz="2800" b="1" dirty="0">
                <a:latin typeface="Calibri"/>
                <a:ea typeface="Calibri"/>
                <a:cs typeface="Calibri"/>
              </a:rPr>
              <a:t>What this means for you</a:t>
            </a:r>
            <a:endParaRPr lang="en-US" sz="2800">
              <a:latin typeface="Calibri"/>
              <a:ea typeface="Calibri"/>
              <a:cs typeface="Calibri"/>
            </a:endParaRPr>
          </a:p>
        </p:txBody>
      </p:sp>
      <p:sp>
        <p:nvSpPr>
          <p:cNvPr id="4" name="Text 2"/>
          <p:cNvSpPr/>
          <p:nvPr/>
        </p:nvSpPr>
        <p:spPr>
          <a:xfrm>
            <a:off x="640080" y="713232"/>
            <a:ext cx="10911535" cy="32004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pPr marL="0" indent="0">
              <a:buNone/>
            </a:pPr>
            <a:r>
              <a:rPr lang="en-US" sz="1400" dirty="0">
                <a:latin typeface="Calibri"/>
                <a:ea typeface="Calibri"/>
                <a:cs typeface="Calibri"/>
              </a:rPr>
              <a:t>How end users and FAS teams will work in the new model</a:t>
            </a:r>
            <a:endParaRPr lang="en-US" sz="1400">
              <a:latin typeface="Calibri"/>
              <a:ea typeface="Calibri"/>
              <a:cs typeface="Calibri"/>
            </a:endParaRPr>
          </a:p>
        </p:txBody>
      </p:sp>
      <p:sp>
        <p:nvSpPr>
          <p:cNvPr id="10" name="Text 8"/>
          <p:cNvSpPr/>
          <p:nvPr/>
        </p:nvSpPr>
        <p:spPr>
          <a:xfrm>
            <a:off x="640080" y="1136627"/>
            <a:ext cx="5193792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11182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For Finance &amp; Administrative Services teams</a:t>
            </a:r>
            <a:endParaRPr lang="en-US" sz="1800" dirty="0"/>
          </a:p>
        </p:txBody>
      </p:sp>
      <p:sp>
        <p:nvSpPr>
          <p:cNvPr id="6" name="Shape 4"/>
          <p:cNvSpPr/>
          <p:nvPr/>
        </p:nvSpPr>
        <p:spPr>
          <a:xfrm>
            <a:off x="6025896" y="1192249"/>
            <a:ext cx="4486102" cy="1564771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  <a:effectLst>
            <a:outerShdw blurRad="25400" dist="127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8" name="Text 6"/>
          <p:cNvSpPr/>
          <p:nvPr/>
        </p:nvSpPr>
        <p:spPr>
          <a:xfrm>
            <a:off x="6166106" y="1213658"/>
            <a:ext cx="530352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11182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 will see</a:t>
            </a:r>
            <a:endParaRPr lang="en-US" sz="1400" dirty="0"/>
          </a:p>
        </p:txBody>
      </p:sp>
      <p:sp>
        <p:nvSpPr>
          <p:cNvPr id="9" name="Text 7"/>
          <p:cNvSpPr/>
          <p:nvPr/>
        </p:nvSpPr>
        <p:spPr>
          <a:xfrm>
            <a:off x="6166106" y="1486030"/>
            <a:ext cx="4257086" cy="11098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167640" indent="-167640">
              <a:lnSpc>
                <a:spcPct val="120000"/>
              </a:lnSpc>
              <a:spcAft>
                <a:spcPts val="300"/>
              </a:spcAft>
              <a:buSzPct val="100000"/>
              <a:buChar char="•"/>
            </a:pPr>
            <a:r>
              <a:rPr lang="en-US" sz="1200" dirty="0">
                <a:solidFill>
                  <a:srgbClr val="37415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Simpler, guided submissions (less guesswork)</a:t>
            </a:r>
            <a:endParaRPr lang="en-US" sz="1200" dirty="0"/>
          </a:p>
          <a:p>
            <a:pPr marL="167640" indent="-167640">
              <a:lnSpc>
                <a:spcPct val="120000"/>
              </a:lnSpc>
              <a:spcAft>
                <a:spcPts val="300"/>
              </a:spcAft>
              <a:buSzPct val="100000"/>
              <a:buChar char="•"/>
            </a:pPr>
            <a:r>
              <a:rPr lang="en-US" sz="1200" dirty="0">
                <a:solidFill>
                  <a:srgbClr val="37415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Real-time checks that prevent NSF and non-compliant requests</a:t>
            </a:r>
            <a:endParaRPr lang="en-US" sz="1200" dirty="0"/>
          </a:p>
          <a:p>
            <a:pPr marL="167640" indent="-167640">
              <a:lnSpc>
                <a:spcPct val="120000"/>
              </a:lnSpc>
              <a:spcAft>
                <a:spcPts val="300"/>
              </a:spcAft>
              <a:buSzPct val="100000"/>
              <a:buChar char="•"/>
            </a:pPr>
            <a:r>
              <a:rPr lang="en-US" sz="1200" dirty="0">
                <a:solidFill>
                  <a:srgbClr val="37415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Fewer forms and fewer “send it back” cycles</a:t>
            </a:r>
            <a:endParaRPr lang="en-US" sz="1200" dirty="0"/>
          </a:p>
          <a:p>
            <a:pPr marL="167640" indent="-167640">
              <a:lnSpc>
                <a:spcPct val="120000"/>
              </a:lnSpc>
              <a:spcAft>
                <a:spcPts val="300"/>
              </a:spcAft>
              <a:buSzPct val="100000"/>
              <a:buChar char="•"/>
            </a:pPr>
            <a:r>
              <a:rPr lang="en-US" sz="1200" dirty="0">
                <a:solidFill>
                  <a:srgbClr val="37415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Clearer status tracking and standard support routes</a:t>
            </a:r>
            <a:endParaRPr lang="en-US" sz="1200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2E4426C-9C02-21DD-088E-0D965D1C0302}"/>
              </a:ext>
            </a:extLst>
          </p:cNvPr>
          <p:cNvGrpSpPr/>
          <p:nvPr/>
        </p:nvGrpSpPr>
        <p:grpSpPr>
          <a:xfrm>
            <a:off x="640080" y="1579418"/>
            <a:ext cx="4750309" cy="4160000"/>
            <a:chOff x="6752292" y="1416578"/>
            <a:chExt cx="5142563" cy="1734430"/>
          </a:xfrm>
        </p:grpSpPr>
        <p:sp>
          <p:nvSpPr>
            <p:cNvPr id="11" name="Shape 9"/>
            <p:cNvSpPr/>
            <p:nvPr/>
          </p:nvSpPr>
          <p:spPr>
            <a:xfrm>
              <a:off x="6752292" y="1505088"/>
              <a:ext cx="4563410" cy="1645920"/>
            </a:xfrm>
            <a:prstGeom prst="roundRect">
              <a:avLst/>
            </a:prstGeom>
            <a:solidFill>
              <a:srgbClr val="FFFFFF"/>
            </a:solidFill>
            <a:ln w="12700">
              <a:solidFill>
                <a:srgbClr val="E5E7EB"/>
              </a:solidFill>
              <a:prstDash val="solid"/>
            </a:ln>
            <a:effectLst>
              <a:outerShdw blurRad="25400" dist="12700" dir="2700000" algn="bl" rotWithShape="0">
                <a:srgbClr val="000000">
                  <a:alpha val="12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 11"/>
            <p:cNvSpPr/>
            <p:nvPr/>
          </p:nvSpPr>
          <p:spPr>
            <a:xfrm>
              <a:off x="7021103" y="1416578"/>
              <a:ext cx="4873752" cy="36576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1400" b="1" dirty="0">
                  <a:solidFill>
                    <a:srgbClr val="111827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We will focus on Service Level Agreements</a:t>
              </a:r>
              <a:endParaRPr lang="en-US" sz="1400" dirty="0"/>
            </a:p>
          </p:txBody>
        </p:sp>
        <p:sp>
          <p:nvSpPr>
            <p:cNvPr id="14" name="Text 12"/>
            <p:cNvSpPr/>
            <p:nvPr/>
          </p:nvSpPr>
          <p:spPr>
            <a:xfrm>
              <a:off x="7021103" y="1660358"/>
              <a:ext cx="4782312" cy="1392798"/>
            </a:xfrm>
            <a:prstGeom prst="rect">
              <a:avLst/>
            </a:prstGeom>
            <a:noFill/>
            <a:ln/>
          </p:spPr>
          <p:txBody>
            <a:bodyPr wrap="square" rtlCol="0" anchor="t"/>
            <a:lstStyle/>
            <a:p>
              <a:r>
                <a:rPr lang="en-US" sz="1400" dirty="0"/>
                <a:t>This approach helps us:</a:t>
              </a: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200" dirty="0"/>
                <a:t>Set clear expectations for turnaround times</a:t>
              </a: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200" dirty="0"/>
                <a:t>Reduce confusion and rework</a:t>
              </a: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200" dirty="0"/>
                <a:t>Empower staff and end users with reliable information</a:t>
              </a: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200" dirty="0"/>
                <a:t>Shift from reactive to proactive service</a:t>
              </a: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200" dirty="0"/>
                <a:t>Protect staff time while improving service quality</a:t>
              </a: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200" dirty="0"/>
                <a:t>Support audit readiness and compliance</a:t>
              </a:r>
            </a:p>
            <a:p>
              <a:pPr marL="167640" indent="-167640">
                <a:lnSpc>
                  <a:spcPct val="120000"/>
                </a:lnSpc>
                <a:spcAft>
                  <a:spcPts val="300"/>
                </a:spcAft>
                <a:buSzPct val="100000"/>
                <a:buChar char="•"/>
              </a:pPr>
              <a:r>
                <a:rPr lang="en-US" sz="1200" dirty="0">
                  <a:solidFill>
                    <a:srgbClr val="374151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Centralized processing with consistent standards</a:t>
              </a:r>
              <a:endParaRPr lang="en-US" sz="1200" dirty="0"/>
            </a:p>
            <a:p>
              <a:pPr marL="167640" indent="-167640">
                <a:lnSpc>
                  <a:spcPct val="120000"/>
                </a:lnSpc>
                <a:spcAft>
                  <a:spcPts val="300"/>
                </a:spcAft>
                <a:buSzPct val="100000"/>
                <a:buChar char="•"/>
              </a:pPr>
              <a:r>
                <a:rPr lang="en-US" sz="1200" dirty="0">
                  <a:solidFill>
                    <a:srgbClr val="374151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Proactive communication and job aids / FAQs</a:t>
              </a:r>
              <a:endParaRPr lang="en-US" sz="1200" dirty="0"/>
            </a:p>
            <a:p>
              <a:pPr marL="167640" indent="-167640">
                <a:lnSpc>
                  <a:spcPct val="120000"/>
                </a:lnSpc>
                <a:spcAft>
                  <a:spcPts val="300"/>
                </a:spcAft>
                <a:buSzPct val="100000"/>
                <a:buChar char="•"/>
              </a:pPr>
              <a:r>
                <a:rPr lang="en-US" sz="1200" dirty="0">
                  <a:solidFill>
                    <a:srgbClr val="374151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Exception management and audit-ready documentation</a:t>
              </a:r>
              <a:endParaRPr lang="en-US" sz="1200" dirty="0"/>
            </a:p>
            <a:p>
              <a:pPr marL="167640" indent="-167640">
                <a:lnSpc>
                  <a:spcPct val="120000"/>
                </a:lnSpc>
                <a:spcAft>
                  <a:spcPts val="300"/>
                </a:spcAft>
                <a:buSzPct val="100000"/>
                <a:buChar char="•"/>
              </a:pPr>
              <a:r>
                <a:rPr lang="en-US" sz="1200" dirty="0">
                  <a:solidFill>
                    <a:srgbClr val="374151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Training, office hours, and continuous improvement loops</a:t>
              </a:r>
            </a:p>
            <a:p>
              <a:pPr marL="167640" indent="-167640">
                <a:lnSpc>
                  <a:spcPct val="120000"/>
                </a:lnSpc>
                <a:spcAft>
                  <a:spcPts val="300"/>
                </a:spcAft>
                <a:buSzPct val="100000"/>
                <a:buChar char="•"/>
              </a:pPr>
              <a:r>
                <a:rPr lang="en-US" sz="1200" dirty="0"/>
                <a:t>Deliver consistent, predictable service</a:t>
              </a:r>
            </a:p>
          </p:txBody>
        </p:sp>
      </p:grpSp>
      <p:sp>
        <p:nvSpPr>
          <p:cNvPr id="24" name="Shape 4">
            <a:extLst>
              <a:ext uri="{FF2B5EF4-FFF2-40B4-BE49-F238E27FC236}">
                <a16:creationId xmlns:a16="http://schemas.microsoft.com/office/drawing/2014/main" id="{AED7C5B2-91C9-C84C-0674-53611F3DDDF9}"/>
              </a:ext>
            </a:extLst>
          </p:cNvPr>
          <p:cNvSpPr/>
          <p:nvPr/>
        </p:nvSpPr>
        <p:spPr>
          <a:xfrm>
            <a:off x="6025896" y="2967650"/>
            <a:ext cx="4486102" cy="2130823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  <a:effectLst>
            <a:outerShdw blurRad="25400" dist="127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r>
              <a:rPr lang="en-US" sz="1200" b="1" dirty="0"/>
              <a:t>What This Means for Us as a Team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We model the behavior we expect from others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We direct people to the same resources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We keep information current and accurate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We communicate with intention, clarity, and consistency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This is not about limiting access — it’s about improving access.</a:t>
            </a:r>
          </a:p>
          <a:p>
            <a:endParaRPr lang="en-US" sz="1200" dirty="0"/>
          </a:p>
        </p:txBody>
      </p:sp>
      <p:pic>
        <p:nvPicPr>
          <p:cNvPr id="5" name="Picture 4" descr="Close Up. Smiling Business Team Pointing at You Stock Photo - Image of business, gesturing ...">
            <a:extLst>
              <a:ext uri="{FF2B5EF4-FFF2-40B4-BE49-F238E27FC236}">
                <a16:creationId xmlns:a16="http://schemas.microsoft.com/office/drawing/2014/main" id="{95FDBA69-208B-7E36-6CD2-7B72C29C23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2170" y="4669319"/>
            <a:ext cx="3616231" cy="204317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AD19F340B4B1B46B0DDC8555649120B" ma:contentTypeVersion="10" ma:contentTypeDescription="Create a new document." ma:contentTypeScope="" ma:versionID="c26c1d2b545f46aefbe86c036ce8f501">
  <xsd:schema xmlns:xsd="http://www.w3.org/2001/XMLSchema" xmlns:xs="http://www.w3.org/2001/XMLSchema" xmlns:p="http://schemas.microsoft.com/office/2006/metadata/properties" xmlns:ns2="c364e119-e88f-4f7a-aafe-3ba021570abf" xmlns:ns3="41cd555b-a3c0-4849-888a-4c32f4cb8db4" targetNamespace="http://schemas.microsoft.com/office/2006/metadata/properties" ma:root="true" ma:fieldsID="e90b0b6d2414c6301f1e36ebbf967df8" ns2:_="" ns3:_="">
    <xsd:import namespace="c364e119-e88f-4f7a-aafe-3ba021570abf"/>
    <xsd:import namespace="41cd555b-a3c0-4849-888a-4c32f4cb8db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64e119-e88f-4f7a-aafe-3ba021570a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0c773ff0-bf06-4c50-8fe9-1046dad4180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cd555b-a3c0-4849-888a-4c32f4cb8db4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56c5e068-fd16-40a2-a076-f6b50f486a7c}" ma:internalName="TaxCatchAll" ma:showField="CatchAllData" ma:web="41cd555b-a3c0-4849-888a-4c32f4cb8db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1cd555b-a3c0-4849-888a-4c32f4cb8db4" xsi:nil="true"/>
    <lcf76f155ced4ddcb4097134ff3c332f xmlns="c364e119-e88f-4f7a-aafe-3ba021570abf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E2F89C9-1775-452F-BDDF-6F96CF2A18E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364e119-e88f-4f7a-aafe-3ba021570abf"/>
    <ds:schemaRef ds:uri="41cd555b-a3c0-4849-888a-4c32f4cb8db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B467D58-4D79-4970-A4C1-347D494C0590}">
  <ds:schemaRefs>
    <ds:schemaRef ds:uri="http://schemas.microsoft.com/office/2006/metadata/properties"/>
    <ds:schemaRef ds:uri="http://schemas.microsoft.com/office/infopath/2007/PartnerControls"/>
    <ds:schemaRef ds:uri="41cd555b-a3c0-4849-888a-4c32f4cb8db4"/>
    <ds:schemaRef ds:uri="c364e119-e88f-4f7a-aafe-3ba021570abf"/>
  </ds:schemaRefs>
</ds:datastoreItem>
</file>

<file path=customXml/itemProps3.xml><?xml version="1.0" encoding="utf-8"?>
<ds:datastoreItem xmlns:ds="http://schemas.openxmlformats.org/officeDocument/2006/customXml" ds:itemID="{739151EE-BA78-4092-84D7-18DA79F494B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1718</TotalTime>
  <Words>1740</Words>
  <Application>Microsoft Office PowerPoint</Application>
  <PresentationFormat>Widescreen</PresentationFormat>
  <Paragraphs>267</Paragraphs>
  <Slides>11</Slides>
  <Notes>10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Kern Community College District - Finance &amp; Administrative Services</dc:creator>
  <cp:lastModifiedBy>Denice Mccauley</cp:lastModifiedBy>
  <cp:revision>174</cp:revision>
  <dcterms:created xsi:type="dcterms:W3CDTF">2026-02-13T23:42:31Z</dcterms:created>
  <dcterms:modified xsi:type="dcterms:W3CDTF">2026-03-31T18:57:30Z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0x010100EAD19F340B4B1B46B0DDC8555649120B</vt:lpwstr>
  </property>
  <property fmtid="{D5CDD505-2E9C-101B-9397-08002B2CF9AE}" pid="3" name="MediaServiceImageTags">
    <vt:lpwstr/>
  </property>
</Properties>
</file>