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2" r:id="rId5"/>
    <p:sldId id="264" r:id="rId6"/>
    <p:sldId id="279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WHBhLVBfixT9/EvrPBVcwqZQ3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3beeea2e71_2_56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23beeea2e71_2_56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g23beeea2e71_2_56"/>
          <p:cNvSpPr/>
          <p:nvPr/>
        </p:nvSpPr>
        <p:spPr>
          <a:xfrm rot="10800000">
            <a:off x="6745206" y="-100"/>
            <a:ext cx="54468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g23beeea2e71_2_56"/>
          <p:cNvSpPr/>
          <p:nvPr/>
        </p:nvSpPr>
        <p:spPr>
          <a:xfrm>
            <a:off x="271033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g23beeea2e71_2_56"/>
          <p:cNvGrpSpPr/>
          <p:nvPr/>
        </p:nvGrpSpPr>
        <p:grpSpPr>
          <a:xfrm>
            <a:off x="340259" y="790"/>
            <a:ext cx="3000409" cy="1392365"/>
            <a:chOff x="255200" y="592"/>
            <a:chExt cx="2250363" cy="1044300"/>
          </a:xfrm>
        </p:grpSpPr>
        <p:sp>
          <p:nvSpPr>
            <p:cNvPr id="15" name="Google Shape;15;g23beeea2e71_2_56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g23beeea2e71_2_5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g23beeea2e71_2_56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g23beeea2e71_2_56"/>
          <p:cNvGrpSpPr/>
          <p:nvPr/>
        </p:nvGrpSpPr>
        <p:grpSpPr>
          <a:xfrm>
            <a:off x="1207163" y="790"/>
            <a:ext cx="3000409" cy="1392365"/>
            <a:chOff x="905395" y="592"/>
            <a:chExt cx="2250363" cy="1044300"/>
          </a:xfrm>
        </p:grpSpPr>
        <p:sp>
          <p:nvSpPr>
            <p:cNvPr id="19" name="Google Shape;19;g23beeea2e71_2_56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23beeea2e71_2_56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g23beeea2e71_2_56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g23beeea2e71_2_56"/>
          <p:cNvGrpSpPr/>
          <p:nvPr/>
        </p:nvGrpSpPr>
        <p:grpSpPr>
          <a:xfrm>
            <a:off x="9409957" y="6784"/>
            <a:ext cx="2468375" cy="1002839"/>
            <a:chOff x="6917201" y="0"/>
            <a:chExt cx="2227776" cy="863400"/>
          </a:xfrm>
        </p:grpSpPr>
        <p:sp>
          <p:nvSpPr>
            <p:cNvPr id="23" name="Google Shape;23;g23beeea2e71_2_5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23beeea2e71_2_5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g23beeea2e71_2_5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g23beeea2e71_2_56"/>
          <p:cNvGrpSpPr/>
          <p:nvPr/>
        </p:nvGrpSpPr>
        <p:grpSpPr>
          <a:xfrm>
            <a:off x="8737606" y="5623802"/>
            <a:ext cx="3185497" cy="1234317"/>
            <a:chOff x="6917201" y="0"/>
            <a:chExt cx="2227776" cy="863400"/>
          </a:xfrm>
        </p:grpSpPr>
        <p:sp>
          <p:nvSpPr>
            <p:cNvPr id="27" name="Google Shape;27;g23beeea2e71_2_5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23beeea2e71_2_5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23beeea2e71_2_5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g23beeea2e71_2_56"/>
          <p:cNvGrpSpPr/>
          <p:nvPr/>
        </p:nvGrpSpPr>
        <p:grpSpPr>
          <a:xfrm>
            <a:off x="265762" y="5407536"/>
            <a:ext cx="3727291" cy="1444382"/>
            <a:chOff x="6917201" y="0"/>
            <a:chExt cx="2227776" cy="863400"/>
          </a:xfrm>
        </p:grpSpPr>
        <p:sp>
          <p:nvSpPr>
            <p:cNvPr id="31" name="Google Shape;31;g23beeea2e71_2_5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23beeea2e71_2_5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23beeea2e71_2_5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g23beeea2e71_2_56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35" name="Google Shape;35;g23beeea2e71_2_56"/>
          <p:cNvSpPr txBox="1">
            <a:spLocks noGrp="1"/>
          </p:cNvSpPr>
          <p:nvPr>
            <p:ph type="subTitle" idx="1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g23beeea2e71_2_5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beeea2e71_2_150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3beeea2e71_2_150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3beeea2e71_2_150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3beeea2e71_2_150"/>
          <p:cNvSpPr txBox="1">
            <a:spLocks noGrp="1"/>
          </p:cNvSpPr>
          <p:nvPr>
            <p:ph type="body" idx="1"/>
          </p:nvPr>
        </p:nvSpPr>
        <p:spPr>
          <a:xfrm>
            <a:off x="437367" y="5551333"/>
            <a:ext cx="9886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g23beeea2e71_2_15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beeea2e71_2_156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g23beeea2e71_2_156"/>
          <p:cNvGrpSpPr/>
          <p:nvPr/>
        </p:nvGrpSpPr>
        <p:grpSpPr>
          <a:xfrm>
            <a:off x="7945629" y="5492768"/>
            <a:ext cx="3361267" cy="1365553"/>
            <a:chOff x="6917201" y="0"/>
            <a:chExt cx="2227776" cy="863400"/>
          </a:xfrm>
        </p:grpSpPr>
        <p:sp>
          <p:nvSpPr>
            <p:cNvPr id="119" name="Google Shape;119;g23beeea2e71_2_15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23beeea2e71_2_15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23beeea2e71_2_15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g23beeea2e71_2_156"/>
          <p:cNvGrpSpPr/>
          <p:nvPr/>
        </p:nvGrpSpPr>
        <p:grpSpPr>
          <a:xfrm>
            <a:off x="265762" y="3"/>
            <a:ext cx="3727291" cy="1444382"/>
            <a:chOff x="6917201" y="0"/>
            <a:chExt cx="2227776" cy="863400"/>
          </a:xfrm>
        </p:grpSpPr>
        <p:sp>
          <p:nvSpPr>
            <p:cNvPr id="123" name="Google Shape;123;g23beeea2e71_2_15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23beeea2e71_2_15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23beeea2e71_2_15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g23beeea2e71_2_156"/>
          <p:cNvSpPr txBox="1">
            <a:spLocks noGrp="1"/>
          </p:cNvSpPr>
          <p:nvPr>
            <p:ph type="title" hasCustomPrompt="1"/>
          </p:nvPr>
        </p:nvSpPr>
        <p:spPr>
          <a:xfrm>
            <a:off x="1847800" y="1845133"/>
            <a:ext cx="8496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g23beeea2e71_2_156"/>
          <p:cNvSpPr txBox="1">
            <a:spLocks noGrp="1"/>
          </p:cNvSpPr>
          <p:nvPr>
            <p:ph type="body" idx="1"/>
          </p:nvPr>
        </p:nvSpPr>
        <p:spPr>
          <a:xfrm>
            <a:off x="1847800" y="3818467"/>
            <a:ext cx="84963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g23beeea2e71_2_15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beeea2e71_2_169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3beeea2e71_2_96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3beeea2e71_2_96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23beeea2e71_2_96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23beeea2e71_2_96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2" name="Google Shape;42;g23beeea2e71_2_96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g23beeea2e71_2_9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3beeea2e71_2_17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23beeea2e71_2_17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23beeea2e71_2_17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g23beeea2e71_2_17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g23beeea2e71_2_171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23beeea2e71_2_17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3beeea2e71_2_84"/>
          <p:cNvSpPr/>
          <p:nvPr/>
        </p:nvSpPr>
        <p:spPr>
          <a:xfrm flipH="1">
            <a:off x="6342900" y="3079200"/>
            <a:ext cx="58491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g23beeea2e71_2_84"/>
          <p:cNvGrpSpPr/>
          <p:nvPr/>
        </p:nvGrpSpPr>
        <p:grpSpPr>
          <a:xfrm>
            <a:off x="7458691" y="5281486"/>
            <a:ext cx="3880116" cy="1576482"/>
            <a:chOff x="6917201" y="0"/>
            <a:chExt cx="2227776" cy="863400"/>
          </a:xfrm>
        </p:grpSpPr>
        <p:sp>
          <p:nvSpPr>
            <p:cNvPr id="54" name="Google Shape;54;g23beeea2e71_2_8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23beeea2e71_2_8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g23beeea2e71_2_8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g23beeea2e71_2_84"/>
          <p:cNvGrpSpPr/>
          <p:nvPr/>
        </p:nvGrpSpPr>
        <p:grpSpPr>
          <a:xfrm>
            <a:off x="265762" y="3"/>
            <a:ext cx="3727291" cy="1444382"/>
            <a:chOff x="6917201" y="0"/>
            <a:chExt cx="2227776" cy="863400"/>
          </a:xfrm>
        </p:grpSpPr>
        <p:sp>
          <p:nvSpPr>
            <p:cNvPr id="58" name="Google Shape;58;g23beeea2e71_2_8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23beeea2e71_2_8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g23beeea2e71_2_8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g23beeea2e71_2_84"/>
          <p:cNvSpPr txBox="1">
            <a:spLocks noGrp="1"/>
          </p:cNvSpPr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g23beeea2e71_2_8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beeea2e71_2_103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3beeea2e71_2_103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3beeea2e71_2_103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3beeea2e71_2_103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8" name="Google Shape;68;g23beeea2e71_2_103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4914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g23beeea2e71_2_103"/>
          <p:cNvSpPr txBox="1">
            <a:spLocks noGrp="1"/>
          </p:cNvSpPr>
          <p:nvPr>
            <p:ph type="body" idx="2"/>
          </p:nvPr>
        </p:nvSpPr>
        <p:spPr>
          <a:xfrm>
            <a:off x="6184900" y="2654300"/>
            <a:ext cx="4914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g23beeea2e71_2_10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beeea2e71_2_111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3beeea2e71_2_111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3beeea2e71_2_111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3beeea2e71_2_111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6" name="Google Shape;76;g23beeea2e71_2_11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3beeea2e71_2_117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3beeea2e71_2_117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23beeea2e71_2_117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3beeea2e71_2_117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49455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82" name="Google Shape;82;g23beeea2e71_2_117"/>
          <p:cNvSpPr txBox="1">
            <a:spLocks noGrp="1"/>
          </p:cNvSpPr>
          <p:nvPr>
            <p:ph type="body" idx="1"/>
          </p:nvPr>
        </p:nvSpPr>
        <p:spPr>
          <a:xfrm>
            <a:off x="1107600" y="3092067"/>
            <a:ext cx="4945500" cy="28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23beeea2e71_2_11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beeea2e71_2_124"/>
          <p:cNvSpPr/>
          <p:nvPr/>
        </p:nvSpPr>
        <p:spPr>
          <a:xfrm>
            <a:off x="0" y="3764192"/>
            <a:ext cx="98256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3beeea2e71_2_124"/>
          <p:cNvSpPr/>
          <p:nvPr/>
        </p:nvSpPr>
        <p:spPr>
          <a:xfrm flipH="1">
            <a:off x="4777714" y="2072150"/>
            <a:ext cx="74139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g23beeea2e71_2_124"/>
          <p:cNvGrpSpPr/>
          <p:nvPr/>
        </p:nvGrpSpPr>
        <p:grpSpPr>
          <a:xfrm>
            <a:off x="341189" y="-11"/>
            <a:ext cx="3001758" cy="1391229"/>
            <a:chOff x="3961956" y="4383950"/>
            <a:chExt cx="1160548" cy="548700"/>
          </a:xfrm>
        </p:grpSpPr>
        <p:sp>
          <p:nvSpPr>
            <p:cNvPr id="88" name="Google Shape;88;g23beeea2e71_2_124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23beeea2e71_2_124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23beeea2e71_2_124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g23beeea2e71_2_124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g23beeea2e71_2_124"/>
          <p:cNvGrpSpPr/>
          <p:nvPr/>
        </p:nvGrpSpPr>
        <p:grpSpPr>
          <a:xfrm>
            <a:off x="46579" y="6029501"/>
            <a:ext cx="2124407" cy="822734"/>
            <a:chOff x="6917201" y="0"/>
            <a:chExt cx="2227776" cy="863400"/>
          </a:xfrm>
        </p:grpSpPr>
        <p:sp>
          <p:nvSpPr>
            <p:cNvPr id="93" name="Google Shape;93;g23beeea2e71_2_12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23beeea2e71_2_1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23beeea2e71_2_12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g23beeea2e71_2_124"/>
          <p:cNvGrpSpPr/>
          <p:nvPr/>
        </p:nvGrpSpPr>
        <p:grpSpPr>
          <a:xfrm>
            <a:off x="7848470" y="1657"/>
            <a:ext cx="4343271" cy="1681990"/>
            <a:chOff x="6917201" y="0"/>
            <a:chExt cx="2227776" cy="863400"/>
          </a:xfrm>
        </p:grpSpPr>
        <p:sp>
          <p:nvSpPr>
            <p:cNvPr id="97" name="Google Shape;97;g23beeea2e71_2_12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23beeea2e71_2_1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23beeea2e71_2_12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g23beeea2e71_2_124"/>
          <p:cNvSpPr txBox="1">
            <a:spLocks noGrp="1"/>
          </p:cNvSpPr>
          <p:nvPr>
            <p:ph type="title"/>
          </p:nvPr>
        </p:nvSpPr>
        <p:spPr>
          <a:xfrm>
            <a:off x="1858572" y="1734861"/>
            <a:ext cx="8489100" cy="3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01" name="Google Shape;101;g23beeea2e71_2_12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beeea2e71_2_142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3beeea2e71_2_142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3beeea2e71_2_142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3beeea2e71_2_142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85656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07" name="Google Shape;107;g23beeea2e71_2_142"/>
          <p:cNvSpPr txBox="1">
            <a:spLocks noGrp="1"/>
          </p:cNvSpPr>
          <p:nvPr>
            <p:ph type="subTitle" idx="1"/>
          </p:nvPr>
        </p:nvSpPr>
        <p:spPr>
          <a:xfrm>
            <a:off x="1092200" y="2067600"/>
            <a:ext cx="7813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23beeea2e71_2_142"/>
          <p:cNvSpPr txBox="1">
            <a:spLocks noGrp="1"/>
          </p:cNvSpPr>
          <p:nvPr>
            <p:ph type="body" idx="2"/>
          </p:nvPr>
        </p:nvSpPr>
        <p:spPr>
          <a:xfrm>
            <a:off x="1092200" y="3289400"/>
            <a:ext cx="7813200" cy="27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g23beeea2e71_2_14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3beeea2e71_2_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g23beeea2e71_2_5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23beeea2e71_2_5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c_programreview@bakersfieldcollege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.kccd.edu/data-directory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.tableau.com/app/profile/bc.office.of.institutional.effectivenes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cprogramreview@bakersfieldcollege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rabe@bakersfieldcollege.edu" TargetMode="External"/><Relationship Id="rId4" Type="http://schemas.openxmlformats.org/officeDocument/2006/relationships/hyperlink" Target="mailto:knickell@bakersfieldcollege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US"/>
              <a:t>Completing your Program Review</a:t>
            </a:r>
            <a:endParaRPr/>
          </a:p>
        </p:txBody>
      </p:sp>
      <p:sp>
        <p:nvSpPr>
          <p:cNvPr id="136" name="Google Shape;136;p1"/>
          <p:cNvSpPr txBox="1">
            <a:spLocks noGrp="1"/>
          </p:cNvSpPr>
          <p:nvPr>
            <p:ph type="subTitle" idx="1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The Program </a:t>
            </a:r>
            <a:r>
              <a:rPr lang="en-US"/>
              <a:t>Review 2026-27 </a:t>
            </a:r>
            <a:r>
              <a:rPr lang="en-US" dirty="0"/>
              <a:t>cycle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89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What to expect for the 2026-27 cycle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18E576-7D18-471D-99D8-E2338847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200" y="2184400"/>
            <a:ext cx="10007700" cy="3733900"/>
          </a:xfrm>
        </p:spPr>
        <p:txBody>
          <a:bodyPr>
            <a:normAutofit/>
          </a:bodyPr>
          <a:lstStyle/>
          <a:p>
            <a:r>
              <a:rPr lang="en-US" dirty="0"/>
              <a:t>With the departure of eLumen, we were left without a platform to create our cycle. So, we have created a new process for the 2026-27 cycle.</a:t>
            </a:r>
          </a:p>
          <a:p>
            <a:r>
              <a:rPr lang="en-US" dirty="0"/>
              <a:t>April: Hard copies of completed program reviews and templates for the 2026-27 cycle sent to deans, department chairs, directors, managers, VPs, and the President. </a:t>
            </a:r>
          </a:p>
          <a:p>
            <a:r>
              <a:rPr lang="en-US" dirty="0"/>
              <a:t>April: </a:t>
            </a:r>
            <a:r>
              <a:rPr lang="en-US" sz="1600" dirty="0"/>
              <a:t>A Qualtrics Survey link for Resource Requests will be sent to all deans, chairs, managers, directors, VPs, and the President:</a:t>
            </a:r>
          </a:p>
          <a:p>
            <a:pPr lvl="2"/>
            <a:r>
              <a:rPr lang="en-US" sz="1600" dirty="0"/>
              <a:t>Only those with the survey link will have access to the Resource Request survey in Qualtrics</a:t>
            </a:r>
          </a:p>
          <a:p>
            <a:pPr lvl="2"/>
            <a:r>
              <a:rPr lang="en-US" sz="1600" dirty="0"/>
              <a:t>Resource Requests </a:t>
            </a:r>
          </a:p>
          <a:p>
            <a:pPr lvl="3"/>
            <a:r>
              <a:rPr lang="en-US" sz="1600" dirty="0"/>
              <a:t>Aug. 31 due date</a:t>
            </a:r>
          </a:p>
          <a:p>
            <a:pPr lvl="2"/>
            <a:r>
              <a:rPr lang="en-US" sz="1600" dirty="0"/>
              <a:t>Program Review Annual Update (hard copy)</a:t>
            </a:r>
          </a:p>
          <a:p>
            <a:pPr lvl="3"/>
            <a:r>
              <a:rPr lang="en-US" sz="1600" dirty="0"/>
              <a:t>3 questions</a:t>
            </a:r>
          </a:p>
          <a:p>
            <a:pPr lvl="3"/>
            <a:r>
              <a:rPr lang="en-US" sz="1600" dirty="0"/>
              <a:t>Oct. 31 due date to </a:t>
            </a:r>
            <a:r>
              <a:rPr lang="en-US" sz="1600" dirty="0">
                <a:hlinkClick r:id="rId3"/>
              </a:rPr>
              <a:t>bc_programreview@bakersfieldcollege.edu</a:t>
            </a:r>
            <a:endParaRPr lang="en-US" sz="1600" dirty="0"/>
          </a:p>
          <a:p>
            <a:pPr lvl="3"/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title"/>
          </p:nvPr>
        </p:nvSpPr>
        <p:spPr>
          <a:xfrm>
            <a:off x="1903925" y="194275"/>
            <a:ext cx="96006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What you will find in this cycle’s documents</a:t>
            </a:r>
            <a:endParaRPr dirty="0"/>
          </a:p>
        </p:txBody>
      </p:sp>
      <p:sp>
        <p:nvSpPr>
          <p:cNvPr id="160" name="Google Shape;160;p3"/>
          <p:cNvSpPr txBox="1">
            <a:spLocks noGrp="1"/>
          </p:cNvSpPr>
          <p:nvPr>
            <p:ph type="body" idx="1"/>
          </p:nvPr>
        </p:nvSpPr>
        <p:spPr>
          <a:xfrm>
            <a:off x="1544500" y="1350225"/>
            <a:ext cx="9960000" cy="52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342900" lvl="0" indent="-3412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334" dirty="0"/>
              <a:t>The results of program review are used to continually refine and improve program practices, resulting in improvements in student achievement and learning through</a:t>
            </a:r>
            <a:endParaRPr sz="27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Snapshot </a:t>
            </a:r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Goals</a:t>
            </a:r>
            <a:endParaRPr sz="25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Program analysis</a:t>
            </a:r>
          </a:p>
          <a:p>
            <a:pPr marL="742950" lvl="1" indent="-18351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8971"/>
              <a:buNone/>
            </a:pPr>
            <a:endParaRPr sz="3334" dirty="0"/>
          </a:p>
          <a:p>
            <a:pPr marL="342900" lvl="0" indent="-34129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3334" dirty="0"/>
              <a:t>To inform the planning process, the justification and allocation of needed resources, and the budgeting processes</a:t>
            </a:r>
            <a:endParaRPr sz="27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Faculty &amp; classified positions</a:t>
            </a:r>
            <a:endParaRPr sz="25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Technology needs</a:t>
            </a:r>
            <a:endParaRPr sz="25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Facilities needs</a:t>
            </a:r>
            <a:endParaRPr sz="25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“Other” needs</a:t>
            </a:r>
            <a:endParaRPr sz="25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Professional development</a:t>
            </a:r>
            <a:endParaRPr sz="2534" dirty="0"/>
          </a:p>
          <a:p>
            <a:pPr marL="45720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300" dirty="0"/>
          </a:p>
          <a:p>
            <a:pPr marL="45720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6666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1448150" y="310325"/>
            <a:ext cx="9877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The Program Review Timeline</a:t>
            </a:r>
            <a:endParaRPr dirty="0"/>
          </a:p>
        </p:txBody>
      </p:sp>
      <p:sp>
        <p:nvSpPr>
          <p:cNvPr id="172" name="Google Shape;172;p5"/>
          <p:cNvSpPr txBox="1">
            <a:spLocks noGrp="1"/>
          </p:cNvSpPr>
          <p:nvPr>
            <p:ph type="body" idx="1"/>
          </p:nvPr>
        </p:nvSpPr>
        <p:spPr>
          <a:xfrm>
            <a:off x="2165450" y="1572425"/>
            <a:ext cx="9090900" cy="4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429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April - Program Review hard copies sent to editors</a:t>
            </a:r>
          </a:p>
          <a:p>
            <a:pPr marL="342900" lvl="0" indent="-342947">
              <a:spcBef>
                <a:spcPts val="0"/>
              </a:spcBef>
              <a:buSzPct val="100000"/>
            </a:pPr>
            <a:r>
              <a:rPr lang="en-US" sz="6707" b="1" dirty="0"/>
              <a:t>Mid-April- Resource Request survey through Qualtrics.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April-October- You can schedule Program Review to come to your department to help you with eLumen and your Program Review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August 2026- Program Review data is available through </a:t>
            </a:r>
            <a:r>
              <a:rPr lang="en-US" sz="6707" b="1" u="sng" dirty="0">
                <a:solidFill>
                  <a:schemeClr val="hlink"/>
                </a:solidFill>
                <a:hlinkClick r:id="rId3"/>
              </a:rPr>
              <a:t>KCCD IRB</a:t>
            </a:r>
            <a:r>
              <a:rPr lang="en-US" sz="6707" b="1" dirty="0"/>
              <a:t> and the </a:t>
            </a:r>
            <a:r>
              <a:rPr lang="en-US" sz="6707" b="1" u="sng" dirty="0">
                <a:solidFill>
                  <a:schemeClr val="hlink"/>
                </a:solidFill>
                <a:hlinkClick r:id="rId4"/>
              </a:rPr>
              <a:t>public-facing Tableau profile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August 2026- Chair Academy training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August 31, 2026-Resource requests due</a:t>
            </a:r>
          </a:p>
          <a:p>
            <a:pPr marL="342900" indent="-342947">
              <a:buSzPct val="100000"/>
            </a:pPr>
            <a:r>
              <a:rPr lang="en-US" sz="6707" b="1" dirty="0"/>
              <a:t>September-Resource requests to appropriate committees for consideration. Committees will schedule resource presentations.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October 31, 2026-Have the rest of your program review completed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November to February-Program Review will provide feedback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December - Program Review presents to College Council </a:t>
            </a:r>
            <a:endParaRPr sz="6707" b="1" dirty="0"/>
          </a:p>
          <a:p>
            <a:pPr marL="342900" lvl="0" indent="-23717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26834"/>
              <a:buNone/>
            </a:pPr>
            <a:endParaRPr sz="6707" b="1" dirty="0"/>
          </a:p>
          <a:p>
            <a:pPr marL="342900" lvl="0" indent="-23717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40909"/>
              <a:buNone/>
            </a:pPr>
            <a:endParaRPr sz="4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endParaRPr dirty="0"/>
          </a:p>
          <a:p>
            <a:pPr marL="342900" lvl="0" indent="-23717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title"/>
          </p:nvPr>
        </p:nvSpPr>
        <p:spPr>
          <a:xfrm>
            <a:off x="1944649" y="568925"/>
            <a:ext cx="9560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7297"/>
              <a:buFont typeface="Century Gothic"/>
              <a:buNone/>
            </a:pPr>
            <a:r>
              <a:rPr lang="en-US"/>
              <a:t>Where can I get help?</a:t>
            </a:r>
            <a:br>
              <a:rPr lang="en-US"/>
            </a:br>
            <a:r>
              <a:rPr lang="en-US" sz="2400"/>
              <a:t>ELumen is still a confusing experience for all of us.  We are here to help!</a:t>
            </a:r>
            <a:endParaRPr/>
          </a:p>
        </p:txBody>
      </p:sp>
      <p:sp>
        <p:nvSpPr>
          <p:cNvPr id="184" name="Google Shape;184;p6"/>
          <p:cNvSpPr txBox="1">
            <a:spLocks noGrp="1"/>
          </p:cNvSpPr>
          <p:nvPr>
            <p:ph type="body" idx="1"/>
          </p:nvPr>
        </p:nvSpPr>
        <p:spPr>
          <a:xfrm>
            <a:off x="1776412" y="2065866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000" dirty="0"/>
              <a:t>Workshops (TBA).  Contact us at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bc_programreview@bakersfieldcollege.edu</a:t>
            </a:r>
            <a:r>
              <a:rPr lang="en-US" sz="2000" dirty="0"/>
              <a:t> to schedule one for your area.</a:t>
            </a:r>
          </a:p>
          <a:p>
            <a:pPr marL="800100" lvl="1">
              <a:buSzPts val="2100"/>
              <a:buChar char="●"/>
            </a:pPr>
            <a:r>
              <a:rPr lang="en-US" sz="1800" dirty="0"/>
              <a:t>We can meet through Zoom or come to a department meeting</a:t>
            </a:r>
            <a:endParaRPr sz="1800" dirty="0"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000" dirty="0"/>
              <a:t> Drop-in workshops during Program Review Committee meetings (TBA)</a:t>
            </a:r>
            <a:endParaRPr sz="2000" dirty="0"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000" dirty="0"/>
              <a:t> Co-chairs </a:t>
            </a:r>
            <a:r>
              <a:rPr lang="en-US" sz="2000" u="sng" dirty="0">
                <a:solidFill>
                  <a:schemeClr val="hlink"/>
                </a:solidFill>
                <a:hlinkClick r:id="rId4"/>
              </a:rPr>
              <a:t>Kim Nickell</a:t>
            </a:r>
            <a:r>
              <a:rPr lang="en-US" sz="2000" dirty="0"/>
              <a:t>, </a:t>
            </a:r>
            <a:r>
              <a:rPr lang="en-US" sz="2000" u="sng" dirty="0">
                <a:solidFill>
                  <a:schemeClr val="hlink"/>
                </a:solidFill>
                <a:hlinkClick r:id="rId5"/>
              </a:rPr>
              <a:t>Kristin Rabe</a:t>
            </a:r>
            <a:r>
              <a:rPr lang="en-US" sz="2000" u="sng" dirty="0">
                <a:solidFill>
                  <a:schemeClr val="hlink"/>
                </a:solidFill>
              </a:rPr>
              <a:t>, </a:t>
            </a:r>
            <a:r>
              <a:rPr lang="en-US" sz="2000" u="sng" dirty="0" err="1">
                <a:solidFill>
                  <a:schemeClr val="hlink"/>
                </a:solidFill>
              </a:rPr>
              <a:t>Karyna</a:t>
            </a:r>
            <a:r>
              <a:rPr lang="en-US" sz="2000" u="sng" dirty="0">
                <a:solidFill>
                  <a:schemeClr val="hlink"/>
                </a:solidFill>
              </a:rPr>
              <a:t> Bandy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Thank you for your efforts in completing your Program Review!</a:t>
            </a:r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We want the 2026-27 cycle of Program Review to be a successful one.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Please let us know how we can help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We look forward to meeting with you or your department for more personalized training opportunities.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You can reach us @bc_programreview@bakersfieldcollege.edu</a:t>
            </a:r>
            <a:endParaRPr dirty="0"/>
          </a:p>
        </p:txBody>
      </p:sp>
      <p:pic>
        <p:nvPicPr>
          <p:cNvPr id="275" name="Google Shape;275;p21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8324" y="4262930"/>
            <a:ext cx="4743676" cy="259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53836</TotalTime>
  <Words>463</Words>
  <Application>Microsoft Office PowerPoint</Application>
  <PresentationFormat>Widescreen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Century Gothic</vt:lpstr>
      <vt:lpstr>Calibri</vt:lpstr>
      <vt:lpstr>Arial</vt:lpstr>
      <vt:lpstr>Nunito</vt:lpstr>
      <vt:lpstr>Shift</vt:lpstr>
      <vt:lpstr>Completing your Program Review</vt:lpstr>
      <vt:lpstr>What to expect for the 2026-27 cycle</vt:lpstr>
      <vt:lpstr>What you will find in this cycle’s documents</vt:lpstr>
      <vt:lpstr>The Program Review Timeline</vt:lpstr>
      <vt:lpstr>Where can I get help? ELumen is still a confusing experience for all of us.  We are here to help!</vt:lpstr>
      <vt:lpstr>Thank you for your efforts in completing your Program Review!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your Program Review</dc:title>
  <dc:creator>Kimberly Nickell</dc:creator>
  <cp:lastModifiedBy>Kimberly Nickell</cp:lastModifiedBy>
  <cp:revision>16</cp:revision>
  <dcterms:created xsi:type="dcterms:W3CDTF">2018-04-25T17:00:36Z</dcterms:created>
  <dcterms:modified xsi:type="dcterms:W3CDTF">2026-04-13T17:00:48Z</dcterms:modified>
</cp:coreProperties>
</file>