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276" r:id="rId3"/>
    <p:sldId id="278" r:id="rId4"/>
    <p:sldId id="277" r:id="rId5"/>
    <p:sldId id="279" r:id="rId6"/>
  </p:sldIdLst>
  <p:sldSz cx="18288000" cy="10287000"/>
  <p:notesSz cx="6858000" cy="9144000"/>
  <p:embeddedFontLst>
    <p:embeddedFont>
      <p:font typeface="Proxima Nova Rg" panose="020005060300000200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3" autoAdjust="0"/>
  </p:normalViewPr>
  <p:slideViewPr>
    <p:cSldViewPr>
      <p:cViewPr varScale="1">
        <p:scale>
          <a:sx n="75" d="100"/>
          <a:sy n="75" d="100"/>
        </p:scale>
        <p:origin x="5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F63799-AB1A-24C4-AB87-942D987384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FCA96-E43E-791D-C5EF-40A9E0830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9B4C-5464-0647-A2EF-3692E625DD0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4CC01-0036-A95A-E9C5-50F9216E5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1F464-E069-F359-F2A3-E8C1B7951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F4F34-8419-EF44-97E7-E84C3C990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2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FBFA5-5D9B-9842-A238-04756EE137D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AF03-8E8D-504D-A0A9-96CAA868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421B3-E766-E024-2787-BCEFCA3E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4296D-D09E-2642-4087-41AB8B230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5678A-FC0D-64A0-7F5B-E01467775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69B57-0C5A-CF44-DE7A-82C35BA4E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AF03-8E8D-504D-A0A9-96CAA868E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B3A99-9444-EE7F-889D-9EC6AB18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4C07A-C2DC-C9F3-3650-3C766E2B2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2EE92-758F-0969-BBC3-576F790B5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424A2-0BDA-4597-22A7-28F9B5014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AF03-8E8D-504D-A0A9-96CAA868E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00B89-4A15-FDDB-B945-9F953557C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8E485-9F7C-2D05-298F-E9BD5AE47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AE4F0-479C-9483-02B7-0DC3D31DD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D21AB-B8B6-6FEF-F8E3-2E1175B9B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AF03-8E8D-504D-A0A9-96CAA868E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58A87-CFE6-3029-B78A-6A8DAABB9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95D1A3-FE87-8BDE-D8C3-D47AF7614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9F2E4F-E484-C5E8-D2B6-B98E5A1E7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C6ACD-0A70-78AB-61D3-156EE9F81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AF03-8E8D-504D-A0A9-96CAA868E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19572FB3-D615-0F0A-D756-403263B6AFC2}"/>
              </a:ext>
            </a:extLst>
          </p:cNvPr>
          <p:cNvSpPr/>
          <p:nvPr userDrawn="1"/>
        </p:nvSpPr>
        <p:spPr>
          <a:xfrm>
            <a:off x="2309854" y="3009900"/>
            <a:ext cx="13668292" cy="3620579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25EF7-CD80-D850-A300-200567B7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160" y="6631558"/>
            <a:ext cx="9729746" cy="914400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B00B2D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No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19572FB3-D615-0F0A-D756-403263B6AFC2}"/>
              </a:ext>
            </a:extLst>
          </p:cNvPr>
          <p:cNvSpPr/>
          <p:nvPr userDrawn="1"/>
        </p:nvSpPr>
        <p:spPr>
          <a:xfrm>
            <a:off x="2309854" y="3333210"/>
            <a:ext cx="13668292" cy="3620579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mall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36C9B18-C513-C907-66A1-0EB610AB164A}"/>
              </a:ext>
            </a:extLst>
          </p:cNvPr>
          <p:cNvSpPr/>
          <p:nvPr userDrawn="1"/>
        </p:nvSpPr>
        <p:spPr>
          <a:xfrm>
            <a:off x="1524000" y="1047210"/>
            <a:ext cx="5683477" cy="1505490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56CC55-549A-D720-27B7-CCD63F87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09900"/>
            <a:ext cx="11125200" cy="29718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9600"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66BCDB-7991-FB73-6BDD-E642EB240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6591300"/>
            <a:ext cx="11125200" cy="10668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4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95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399"/>
          </a:xfrm>
          <a:prstGeom prst="rect">
            <a:avLst/>
          </a:prstGeom>
        </p:spPr>
        <p:txBody>
          <a:bodyPr lIns="0"/>
          <a:lstStyle>
            <a:lvl1pPr>
              <a:defRPr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417" y="2552700"/>
            <a:ext cx="7924383" cy="6375614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740F95D-2639-2826-C99D-955E57B4419F}"/>
              </a:ext>
            </a:extLst>
          </p:cNvPr>
          <p:cNvSpPr/>
          <p:nvPr userDrawn="1"/>
        </p:nvSpPr>
        <p:spPr>
          <a:xfrm>
            <a:off x="2667417" y="2370611"/>
            <a:ext cx="36576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417" y="2552699"/>
            <a:ext cx="7924383" cy="637561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30EBE-B6B8-A09D-8A71-315FB91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93C9B0B-6447-9329-E244-D6A2E5286328}"/>
              </a:ext>
            </a:extLst>
          </p:cNvPr>
          <p:cNvSpPr/>
          <p:nvPr userDrawn="1"/>
        </p:nvSpPr>
        <p:spPr>
          <a:xfrm>
            <a:off x="2667417" y="2370611"/>
            <a:ext cx="36576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30EBE-B6B8-A09D-8A71-315FB91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5877CF06-9E7D-6565-C1CF-A5798DED66F9}"/>
              </a:ext>
            </a:extLst>
          </p:cNvPr>
          <p:cNvSpPr/>
          <p:nvPr userDrawn="1"/>
        </p:nvSpPr>
        <p:spPr>
          <a:xfrm>
            <a:off x="2667417" y="2370611"/>
            <a:ext cx="36576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75768A9-16EA-4027-ECAF-DBC0D01B5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20400" y="1358685"/>
            <a:ext cx="6172200" cy="7569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DD1263-07A8-B146-D2B1-BE9632C1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DEC4EE-8E46-098B-DD78-0E6F7AC425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924383" cy="637561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8E1A504-6CBB-343D-2F1F-1B0378916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20400" y="1358685"/>
            <a:ext cx="6172200" cy="7569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D4526-0AF4-1B9F-C7D6-2FB2EF4D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F547F6-9D3D-83A3-213C-4FF55F6338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924800" cy="637561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417" y="1359140"/>
            <a:ext cx="7924383" cy="9144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416" y="2554492"/>
            <a:ext cx="7924383" cy="637336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7417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6200" y="9563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90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2CDDF-B4C3-04C6-7185-3BE2EE244DB5}"/>
              </a:ext>
            </a:extLst>
          </p:cNvPr>
          <p:cNvSpPr/>
          <p:nvPr userDrawn="1"/>
        </p:nvSpPr>
        <p:spPr>
          <a:xfrm>
            <a:off x="0" y="0"/>
            <a:ext cx="1467051" cy="10286999"/>
          </a:xfrm>
          <a:prstGeom prst="rect">
            <a:avLst/>
          </a:prstGeom>
          <a:solidFill>
            <a:srgbClr val="B00B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hield with a letter b and c&#10;&#10;Description automatically generated">
            <a:extLst>
              <a:ext uri="{FF2B5EF4-FFF2-40B4-BE49-F238E27FC236}">
                <a16:creationId xmlns:a16="http://schemas.microsoft.com/office/drawing/2014/main" id="{DDFFBC39-E387-6BEE-DFB1-D789F19467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5" y="701558"/>
            <a:ext cx="731520" cy="817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79A70E-B2AC-6611-629B-428A34694EA4}"/>
              </a:ext>
            </a:extLst>
          </p:cNvPr>
          <p:cNvSpPr txBox="1"/>
          <p:nvPr userDrawn="1"/>
        </p:nvSpPr>
        <p:spPr>
          <a:xfrm>
            <a:off x="9525000" y="1944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9" r:id="rId5"/>
    <p:sldLayoutId id="2147483654" r:id="rId6"/>
    <p:sldLayoutId id="2147483660" r:id="rId7"/>
    <p:sldLayoutId id="2147483657" r:id="rId8"/>
    <p:sldLayoutId id="2147483658" r:id="rId9"/>
    <p:sldLayoutId id="2147483655" r:id="rId10"/>
    <p:sldLayoutId id="21474836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akersfieldcollege.edu/services-and-resources/college-corps.htm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EB8E-55FD-1DF6-7A0F-E8ABDAAB2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0" y="8343900"/>
            <a:ext cx="2057400" cy="1544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0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A623F-A659-7361-C9BF-D15762D4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B97A47-56EC-7E35-1184-61A0F87A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9140"/>
            <a:ext cx="7924383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Bakersfield College &amp; #CaliforniansForAll College Corps Program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240277B-2F0F-4FFF-59F5-8C74A9656B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9004" y="8496300"/>
            <a:ext cx="3452981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48851-FBA7-387E-8374-CC6D84EE1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0" y="8191500"/>
            <a:ext cx="2057400" cy="1544806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32E506-D807-E3C7-2639-01E85AF382D8}"/>
              </a:ext>
            </a:extLst>
          </p:cNvPr>
          <p:cNvCxnSpPr>
            <a:cxnSpLocks/>
          </p:cNvCxnSpPr>
          <p:nvPr/>
        </p:nvCxnSpPr>
        <p:spPr>
          <a:xfrm>
            <a:off x="15582692" y="8191500"/>
            <a:ext cx="0" cy="1544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69CC76-7CCC-0123-F597-B0A568830FE3}"/>
              </a:ext>
            </a:extLst>
          </p:cNvPr>
          <p:cNvSpPr txBox="1"/>
          <p:nvPr/>
        </p:nvSpPr>
        <p:spPr>
          <a:xfrm>
            <a:off x="2667417" y="2628900"/>
            <a:ext cx="927158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#CaliforniansForAll College Corps Program Grant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Purpose</a:t>
            </a:r>
            <a:r>
              <a:rPr lang="en-US" dirty="0"/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 statewide Governor’s initiative led by California Volunteers and GO‑Serve that partners with colleges committed to civic and community engagement.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Provides state funding and designated Fellow slots to campuses to develop the next generation of civic leaders.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Engages students from all backgrounds in meaningful, paid service that strengthens communities and builds leadership.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Strengthens community organizations addressing local priorities: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K–12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Food insecurity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Climate action &amp; Environment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Funding: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Bakersfield College Awarded $3.2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2026-2029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8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A42EC-A87C-B5F5-4EC1-8CA72A869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F1A4DD-EF1D-E9E7-37F5-B6A4AFE5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9140"/>
            <a:ext cx="7924383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Bakersfield College &amp; #CaliforniansForAll College Corps Program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3F938B-4743-4466-F25C-B85F11D3B2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9004" y="8496300"/>
            <a:ext cx="3452981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36413-BE87-8F60-8474-A9974A18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0" y="8191500"/>
            <a:ext cx="2057400" cy="1544806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595298-0EE3-4005-BD49-3A58227D10AE}"/>
              </a:ext>
            </a:extLst>
          </p:cNvPr>
          <p:cNvCxnSpPr>
            <a:cxnSpLocks/>
          </p:cNvCxnSpPr>
          <p:nvPr/>
        </p:nvCxnSpPr>
        <p:spPr>
          <a:xfrm>
            <a:off x="15582692" y="8496300"/>
            <a:ext cx="0" cy="1011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50C6E6-02E4-18BD-B6CA-E0861F2C8571}"/>
              </a:ext>
            </a:extLst>
          </p:cNvPr>
          <p:cNvSpPr txBox="1"/>
          <p:nvPr/>
        </p:nvSpPr>
        <p:spPr>
          <a:xfrm>
            <a:off x="2667417" y="2400300"/>
            <a:ext cx="109723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#CaliforniansForAll College Corps Program Grant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Launching the Initiative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to be within Student Services, Enrollment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Co-joined with CalSOAP and Enrollment Services as an access program</a:t>
            </a:r>
          </a:p>
          <a:p>
            <a:endParaRPr lang="en-US" dirty="0"/>
          </a:p>
          <a:p>
            <a:r>
              <a:rPr lang="en-US" b="1" dirty="0"/>
              <a:t>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Expands early opportunity for FTE to Bakersfield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Forward-looking opportunity for students regarding </a:t>
            </a:r>
            <a:r>
              <a:rPr lang="en-US" i="1" dirty="0"/>
              <a:t>paid learning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Strengthens transfer persistence to a four-year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17 California State University Partners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 University of California Partners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~71 Bakersfield College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Earn up to $10,000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58669-93B3-0AAE-B210-CF37AC119373}"/>
              </a:ext>
            </a:extLst>
          </p:cNvPr>
          <p:cNvSpPr txBox="1"/>
          <p:nvPr/>
        </p:nvSpPr>
        <p:spPr>
          <a:xfrm>
            <a:off x="3200400" y="9736306"/>
            <a:ext cx="13906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California Volunteers is the state office tasked with engaging Californians in service, volunteering and civic action to tackle our State’s most pressing challenges.</a:t>
            </a:r>
          </a:p>
        </p:txBody>
      </p:sp>
    </p:spTree>
    <p:extLst>
      <p:ext uri="{BB962C8B-B14F-4D97-AF65-F5344CB8AC3E}">
        <p14:creationId xmlns:p14="http://schemas.microsoft.com/office/powerpoint/2010/main" val="329714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50383-FC63-2FA4-C546-166327E5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309082-2255-C5F3-D31E-7D3911C4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9140"/>
            <a:ext cx="7924383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Bakersfield College &amp; #CaliforniansForAll College Corps Program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9160306-451A-B81B-BEFF-16C868BE5D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9004" y="8496300"/>
            <a:ext cx="3452981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40C5E-4FE9-53C1-3A2D-40C457A78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0" y="8191500"/>
            <a:ext cx="2057400" cy="1544806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307683-2A9D-EC64-C8C0-1BBAF19CF56A}"/>
              </a:ext>
            </a:extLst>
          </p:cNvPr>
          <p:cNvCxnSpPr>
            <a:cxnSpLocks/>
          </p:cNvCxnSpPr>
          <p:nvPr/>
        </p:nvCxnSpPr>
        <p:spPr>
          <a:xfrm>
            <a:off x="15582692" y="8496300"/>
            <a:ext cx="0" cy="1011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36F3FC-50BC-A4CB-0D25-4399E0A9C014}"/>
              </a:ext>
            </a:extLst>
          </p:cNvPr>
          <p:cNvSpPr txBox="1"/>
          <p:nvPr/>
        </p:nvSpPr>
        <p:spPr>
          <a:xfrm>
            <a:off x="2667417" y="2400300"/>
            <a:ext cx="109723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#CaliforniansForAll College Corps Program Grant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Eligibility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 full-time, enrolled undergraduate student at a participating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 U.S. citizen, U.S. national, legal permanent resident or AB 540 CA Dream Act eligible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 to the program for the full academic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 financial need or must work to pay for school.</a:t>
            </a:r>
          </a:p>
          <a:p>
            <a:endParaRPr lang="en-US" dirty="0"/>
          </a:p>
          <a:p>
            <a:r>
              <a:rPr lang="en-US" b="1" dirty="0"/>
              <a:t>Funding: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Bakersfield College Awarded $3.2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2026-2029</a:t>
            </a:r>
          </a:p>
          <a:p>
            <a:endParaRPr lang="en-US" dirty="0"/>
          </a:p>
          <a:p>
            <a:r>
              <a:rPr lang="en-US" b="1" dirty="0"/>
              <a:t>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~71 Bakersfield College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Earn up to $10,000</a:t>
            </a:r>
          </a:p>
          <a:p>
            <a:endParaRPr lang="en-US" dirty="0"/>
          </a:p>
          <a:p>
            <a:r>
              <a:rPr lang="en-US" b="1" dirty="0"/>
              <a:t>Bakersfield College Website:</a:t>
            </a:r>
            <a:endParaRPr lang="en-US" dirty="0"/>
          </a:p>
          <a:p>
            <a:r>
              <a:rPr lang="en-US" dirty="0">
                <a:hlinkClick r:id="rId5"/>
              </a:rPr>
              <a:t>https://www.bakersfieldcollege.edu/services-and-resources/college-corps.html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6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275B7-C808-1584-8643-3E00C885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EA695-40E5-B9BD-AF8D-08B03613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588"/>
            <a:ext cx="7762736" cy="10043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109F2-4C94-2467-6DB4-0EB1BCD53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21588"/>
            <a:ext cx="7762736" cy="100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kersfield Colleg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B2C"/>
      </a:accent1>
      <a:accent2>
        <a:srgbClr val="F38F09"/>
      </a:accent2>
      <a:accent3>
        <a:srgbClr val="008E00"/>
      </a:accent3>
      <a:accent4>
        <a:srgbClr val="009192"/>
      </a:accent4>
      <a:accent5>
        <a:srgbClr val="942092"/>
      </a:accent5>
      <a:accent6>
        <a:srgbClr val="F2EF11"/>
      </a:accent6>
      <a:hlink>
        <a:srgbClr val="B10B2C"/>
      </a:hlink>
      <a:folHlink>
        <a:srgbClr val="B10B2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 Powerpoint Template" id="{0FA9C4F6-565D-E947-8511-25DC22008B7A}" vid="{B3E5F971-7EBA-6C44-B1D9-A3B9B4D0AE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BC-Powerpoint-Template</Template>
  <TotalTime>4775</TotalTime>
  <Words>324</Words>
  <Application>Microsoft Office PowerPoint</Application>
  <PresentationFormat>Custom</PresentationFormat>
  <Paragraphs>66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Aptos</vt:lpstr>
      <vt:lpstr>Proxima Nova Rg</vt:lpstr>
      <vt:lpstr>Office Theme</vt:lpstr>
      <vt:lpstr>PowerPoint Presentation</vt:lpstr>
      <vt:lpstr>Bakersfield College &amp; #CaliforniansForAll College Corps Program</vt:lpstr>
      <vt:lpstr>Bakersfield College &amp; #CaliforniansForAll College Corps Program</vt:lpstr>
      <vt:lpstr>Bakersfield College &amp; #CaliforniansForAll College Corps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Queen King</dc:creator>
  <cp:lastModifiedBy>Amerika Nino-Rodriguez</cp:lastModifiedBy>
  <cp:revision>6</cp:revision>
  <dcterms:created xsi:type="dcterms:W3CDTF">2025-12-08T03:47:16Z</dcterms:created>
  <dcterms:modified xsi:type="dcterms:W3CDTF">2026-04-08T22:01:36Z</dcterms:modified>
  <dc:identifier>DAGbqKxqK6c</dc:identifier>
</cp:coreProperties>
</file>