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4" r:id="rId2"/>
    <p:sldId id="268" r:id="rId3"/>
    <p:sldId id="271" r:id="rId4"/>
    <p:sldId id="273" r:id="rId5"/>
    <p:sldId id="275" r:id="rId6"/>
    <p:sldId id="276" r:id="rId7"/>
    <p:sldId id="282" r:id="rId8"/>
    <p:sldId id="277" r:id="rId9"/>
  </p:sldIdLst>
  <p:sldSz cx="18288000" cy="10287000"/>
  <p:notesSz cx="6858000" cy="9144000"/>
  <p:embeddedFontLst>
    <p:embeddedFont>
      <p:font typeface="Proxima Nova Rg" panose="020005060300000200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4" autoAdjust="0"/>
  </p:normalViewPr>
  <p:slideViewPr>
    <p:cSldViewPr>
      <p:cViewPr varScale="1">
        <p:scale>
          <a:sx n="67" d="100"/>
          <a:sy n="67" d="100"/>
        </p:scale>
        <p:origin x="9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397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F63799-AB1A-24C4-AB87-942D987384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FCA96-E43E-791D-C5EF-40A9E08305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C9B4C-5464-0647-A2EF-3692E625DD0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4CC01-0036-A95A-E9C5-50F9216E5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1F464-E069-F359-F2A3-E8C1B7951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F4F34-8419-EF44-97E7-E84C3C990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27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FBFA5-5D9B-9842-A238-04756EE137D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5AF03-8E8D-504D-A0A9-96CAA868E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1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5AF03-8E8D-504D-A0A9-96CAA868E3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19572FB3-D615-0F0A-D756-403263B6AFC2}"/>
              </a:ext>
            </a:extLst>
          </p:cNvPr>
          <p:cNvSpPr/>
          <p:nvPr userDrawn="1"/>
        </p:nvSpPr>
        <p:spPr>
          <a:xfrm>
            <a:off x="2309854" y="3009900"/>
            <a:ext cx="13668292" cy="3620579"/>
          </a:xfrm>
          <a:custGeom>
            <a:avLst/>
            <a:gdLst/>
            <a:ahLst/>
            <a:cxnLst/>
            <a:rect l="l" t="t" r="r" b="b"/>
            <a:pathLst>
              <a:path w="13668292" h="3620579">
                <a:moveTo>
                  <a:pt x="0" y="0"/>
                </a:moveTo>
                <a:lnTo>
                  <a:pt x="13668292" y="0"/>
                </a:lnTo>
                <a:lnTo>
                  <a:pt x="13668292" y="3620579"/>
                </a:lnTo>
                <a:lnTo>
                  <a:pt x="0" y="3620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25EF7-CD80-D850-A300-200567B7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160" y="6631558"/>
            <a:ext cx="9729746" cy="914400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rgbClr val="B00B2D"/>
                </a:solidFill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No 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5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19572FB3-D615-0F0A-D756-403263B6AFC2}"/>
              </a:ext>
            </a:extLst>
          </p:cNvPr>
          <p:cNvSpPr/>
          <p:nvPr userDrawn="1"/>
        </p:nvSpPr>
        <p:spPr>
          <a:xfrm>
            <a:off x="2309854" y="3333210"/>
            <a:ext cx="13668292" cy="3620579"/>
          </a:xfrm>
          <a:custGeom>
            <a:avLst/>
            <a:gdLst/>
            <a:ahLst/>
            <a:cxnLst/>
            <a:rect l="l" t="t" r="r" b="b"/>
            <a:pathLst>
              <a:path w="13668292" h="3620579">
                <a:moveTo>
                  <a:pt x="0" y="0"/>
                </a:moveTo>
                <a:lnTo>
                  <a:pt x="13668292" y="0"/>
                </a:lnTo>
                <a:lnTo>
                  <a:pt x="13668292" y="3620579"/>
                </a:lnTo>
                <a:lnTo>
                  <a:pt x="0" y="3620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Small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B36C9B18-C513-C907-66A1-0EB610AB164A}"/>
              </a:ext>
            </a:extLst>
          </p:cNvPr>
          <p:cNvSpPr/>
          <p:nvPr userDrawn="1"/>
        </p:nvSpPr>
        <p:spPr>
          <a:xfrm>
            <a:off x="1524000" y="1047210"/>
            <a:ext cx="5683477" cy="1505490"/>
          </a:xfrm>
          <a:custGeom>
            <a:avLst/>
            <a:gdLst/>
            <a:ahLst/>
            <a:cxnLst/>
            <a:rect l="l" t="t" r="r" b="b"/>
            <a:pathLst>
              <a:path w="13668292" h="3620579">
                <a:moveTo>
                  <a:pt x="0" y="0"/>
                </a:moveTo>
                <a:lnTo>
                  <a:pt x="13668292" y="0"/>
                </a:lnTo>
                <a:lnTo>
                  <a:pt x="13668292" y="3620579"/>
                </a:lnTo>
                <a:lnTo>
                  <a:pt x="0" y="3620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56CC55-549A-D720-27B7-CCD63F87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09900"/>
            <a:ext cx="11125200" cy="29718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9600" b="1"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66BCDB-7991-FB73-6BDD-E642EB240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6591300"/>
            <a:ext cx="11125200" cy="10668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4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95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417" y="1358685"/>
            <a:ext cx="7924383" cy="914399"/>
          </a:xfrm>
          <a:prstGeom prst="rect">
            <a:avLst/>
          </a:prstGeom>
        </p:spPr>
        <p:txBody>
          <a:bodyPr lIns="0"/>
          <a:lstStyle>
            <a:lvl1pPr>
              <a:defRPr b="1"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417" y="2552700"/>
            <a:ext cx="7924383" cy="6375614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  <a:lvl2pPr>
              <a:defRPr>
                <a:latin typeface="Proxima Nova Rg" panose="02000506030000020004" pitchFamily="2" charset="77"/>
              </a:defRPr>
            </a:lvl2pPr>
            <a:lvl3pPr>
              <a:defRPr>
                <a:latin typeface="Proxima Nova Rg" panose="02000506030000020004" pitchFamily="2" charset="77"/>
              </a:defRPr>
            </a:lvl3pPr>
            <a:lvl4pPr>
              <a:defRPr>
                <a:latin typeface="Proxima Nova Rg" panose="02000506030000020004" pitchFamily="2" charset="77"/>
              </a:defRPr>
            </a:lvl4pPr>
            <a:lvl5pPr>
              <a:defRPr>
                <a:latin typeface="Proxima Nova Rg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6740F95D-2639-2826-C99D-955E57B4419F}"/>
              </a:ext>
            </a:extLst>
          </p:cNvPr>
          <p:cNvSpPr/>
          <p:nvPr userDrawn="1"/>
        </p:nvSpPr>
        <p:spPr>
          <a:xfrm>
            <a:off x="2667417" y="2370611"/>
            <a:ext cx="3657600" cy="0"/>
          </a:xfrm>
          <a:prstGeom prst="line">
            <a:avLst/>
          </a:prstGeom>
          <a:ln w="76200" cap="flat">
            <a:solidFill>
              <a:srgbClr val="B10B2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417" y="1358685"/>
            <a:ext cx="7924383" cy="914400"/>
          </a:xfrm>
          <a:prstGeom prst="rect">
            <a:avLst/>
          </a:prstGeom>
        </p:spPr>
        <p:txBody>
          <a:bodyPr lIns="0"/>
          <a:lstStyle>
            <a:lvl1pPr>
              <a:defRPr b="1"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417" y="2552699"/>
            <a:ext cx="7924383" cy="6375615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  <a:lvl2pPr>
              <a:defRPr>
                <a:latin typeface="Proxima Nova Rg" panose="02000506030000020004" pitchFamily="2" charset="77"/>
              </a:defRPr>
            </a:lvl2pPr>
            <a:lvl3pPr>
              <a:defRPr>
                <a:latin typeface="Proxima Nova Rg" panose="02000506030000020004" pitchFamily="2" charset="77"/>
              </a:defRPr>
            </a:lvl3pPr>
            <a:lvl4pPr>
              <a:defRPr>
                <a:latin typeface="Proxima Nova Rg" panose="02000506030000020004" pitchFamily="2" charset="77"/>
              </a:defRPr>
            </a:lvl4pPr>
            <a:lvl5pPr>
              <a:defRPr>
                <a:latin typeface="Proxima Nova Rg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5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C30EBE-B6B8-A09D-8A71-315FB912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17" y="1358685"/>
            <a:ext cx="7924383" cy="914400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D93C9B0B-6447-9329-E244-D6A2E5286328}"/>
              </a:ext>
            </a:extLst>
          </p:cNvPr>
          <p:cNvSpPr/>
          <p:nvPr userDrawn="1"/>
        </p:nvSpPr>
        <p:spPr>
          <a:xfrm>
            <a:off x="2667417" y="2370611"/>
            <a:ext cx="3657600" cy="0"/>
          </a:xfrm>
          <a:prstGeom prst="line">
            <a:avLst/>
          </a:prstGeom>
          <a:ln w="76200" cap="flat">
            <a:solidFill>
              <a:srgbClr val="B10B2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N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C30EBE-B6B8-A09D-8A71-315FB912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17" y="1358685"/>
            <a:ext cx="7924383" cy="914400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5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5877CF06-9E7D-6565-C1CF-A5798DED66F9}"/>
              </a:ext>
            </a:extLst>
          </p:cNvPr>
          <p:cNvSpPr/>
          <p:nvPr userDrawn="1"/>
        </p:nvSpPr>
        <p:spPr>
          <a:xfrm>
            <a:off x="2667417" y="2370611"/>
            <a:ext cx="3657600" cy="0"/>
          </a:xfrm>
          <a:prstGeom prst="line">
            <a:avLst/>
          </a:prstGeom>
          <a:ln w="76200" cap="flat">
            <a:solidFill>
              <a:srgbClr val="B10B2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75768A9-16EA-4027-ECAF-DBC0D01B5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20400" y="1358685"/>
            <a:ext cx="6172200" cy="7569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DD1263-07A8-B146-D2B1-BE9632C1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17" y="1358685"/>
            <a:ext cx="7924383" cy="914400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DEC4EE-8E46-098B-DD78-0E6F7AC425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7000" y="2552699"/>
            <a:ext cx="7924383" cy="6375615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  <a:lvl2pPr>
              <a:defRPr>
                <a:latin typeface="Proxima Nova Rg" panose="02000506030000020004" pitchFamily="2" charset="77"/>
              </a:defRPr>
            </a:lvl2pPr>
            <a:lvl3pPr>
              <a:defRPr>
                <a:latin typeface="Proxima Nova Rg" panose="02000506030000020004" pitchFamily="2" charset="77"/>
              </a:defRPr>
            </a:lvl3pPr>
            <a:lvl4pPr>
              <a:defRPr>
                <a:latin typeface="Proxima Nova Rg" panose="02000506030000020004" pitchFamily="2" charset="77"/>
              </a:defRPr>
            </a:lvl4pPr>
            <a:lvl5pPr>
              <a:defRPr>
                <a:latin typeface="Proxima Nova Rg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N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8E1A504-6CBB-343D-2F1F-1B0378916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20400" y="1358685"/>
            <a:ext cx="6172200" cy="7569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D4526-0AF4-1B9F-C7D6-2FB2EF4D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17" y="1358685"/>
            <a:ext cx="7924383" cy="914400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F547F6-9D3D-83A3-213C-4FF55F6338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7000" y="2552699"/>
            <a:ext cx="7924800" cy="6375615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  <a:lvl2pPr>
              <a:defRPr>
                <a:latin typeface="Proxima Nova Rg" panose="02000506030000020004" pitchFamily="2" charset="77"/>
              </a:defRPr>
            </a:lvl2pPr>
            <a:lvl3pPr>
              <a:defRPr>
                <a:latin typeface="Proxima Nova Rg" panose="02000506030000020004" pitchFamily="2" charset="77"/>
              </a:defRPr>
            </a:lvl3pPr>
            <a:lvl4pPr>
              <a:defRPr>
                <a:latin typeface="Proxima Nova Rg" panose="02000506030000020004" pitchFamily="2" charset="77"/>
              </a:defRPr>
            </a:lvl4pPr>
            <a:lvl5pPr>
              <a:defRPr>
                <a:latin typeface="Proxima Nova Rg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5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7417" y="1359140"/>
            <a:ext cx="7924383" cy="9144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416" y="2554492"/>
            <a:ext cx="7924383" cy="637336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67417" y="9563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6200" y="95631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9000" y="9563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92CDDF-B4C3-04C6-7185-3BE2EE244DB5}"/>
              </a:ext>
            </a:extLst>
          </p:cNvPr>
          <p:cNvSpPr/>
          <p:nvPr userDrawn="1"/>
        </p:nvSpPr>
        <p:spPr>
          <a:xfrm>
            <a:off x="0" y="0"/>
            <a:ext cx="1467051" cy="10286999"/>
          </a:xfrm>
          <a:prstGeom prst="rect">
            <a:avLst/>
          </a:prstGeom>
          <a:solidFill>
            <a:srgbClr val="B00B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shield with a letter b and c&#10;&#10;Description automatically generated">
            <a:extLst>
              <a:ext uri="{FF2B5EF4-FFF2-40B4-BE49-F238E27FC236}">
                <a16:creationId xmlns:a16="http://schemas.microsoft.com/office/drawing/2014/main" id="{DDFFBC39-E387-6BEE-DFB1-D789F19467D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65" y="701558"/>
            <a:ext cx="731520" cy="817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79A70E-B2AC-6611-629B-428A34694EA4}"/>
              </a:ext>
            </a:extLst>
          </p:cNvPr>
          <p:cNvSpPr txBox="1"/>
          <p:nvPr userDrawn="1"/>
        </p:nvSpPr>
        <p:spPr>
          <a:xfrm>
            <a:off x="9525000" y="19444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0" r:id="rId4"/>
    <p:sldLayoutId id="2147483659" r:id="rId5"/>
    <p:sldLayoutId id="2147483654" r:id="rId6"/>
    <p:sldLayoutId id="2147483660" r:id="rId7"/>
    <p:sldLayoutId id="2147483657" r:id="rId8"/>
    <p:sldLayoutId id="2147483658" r:id="rId9"/>
    <p:sldLayoutId id="2147483655" r:id="rId10"/>
    <p:sldLayoutId id="214748366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Proxima Nova Rg" panose="02000506030000020004" pitchFamily="2" charset="7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tore.collegebuys.org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undationccc.org/our-work/equity/supporting-students-basic-needs/student-health-and-wellness/crisis-text-line-awareness-material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kersfieldcollege.edu/services-and-resources/nexus/resources-for-student-parent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bakersfieldcollege.edu/about/campus-map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exus@bakersfieldcollege.edu" TargetMode="External"/><Relationship Id="rId2" Type="http://schemas.openxmlformats.org/officeDocument/2006/relationships/hyperlink" Target="http://www.bakersfieldcollege.edu/services-and-resources/nexus/index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logo with a black background&#10;&#10;AI-generated content may be incorrect.">
            <a:extLst>
              <a:ext uri="{FF2B5EF4-FFF2-40B4-BE49-F238E27FC236}">
                <a16:creationId xmlns:a16="http://schemas.microsoft.com/office/drawing/2014/main" id="{9D364148-90FB-93E0-49CB-09126CCE9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 b="17465"/>
          <a:stretch>
            <a:fillRect/>
          </a:stretch>
        </p:blipFill>
        <p:spPr>
          <a:xfrm>
            <a:off x="4104084" y="1323183"/>
            <a:ext cx="10079831" cy="764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3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5C925C-2E78-7B81-A3B8-424E4A81A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2828924"/>
            <a:ext cx="6172200" cy="462915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8D211E-9DAC-A985-F467-CB084B08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17" y="1358685"/>
            <a:ext cx="7924383" cy="914400"/>
          </a:xfrm>
        </p:spPr>
        <p:txBody>
          <a:bodyPr anchor="ctr">
            <a:normAutofit/>
          </a:bodyPr>
          <a:lstStyle/>
          <a:p>
            <a:r>
              <a:rPr lang="en-US" sz="4100"/>
              <a:t>Basic Needs Five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DD882-8F4F-AEDA-1D37-0348741FD17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7000" y="2552699"/>
            <a:ext cx="7924800" cy="63756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Sufficient and nutritious </a:t>
            </a:r>
            <a:r>
              <a:rPr lang="en-US" b="1" dirty="0"/>
              <a:t>food​</a:t>
            </a:r>
            <a:endParaRPr lang="en-US" b="1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 dirty="0"/>
              <a:t>Housing search assistance </a:t>
            </a:r>
            <a:r>
              <a:rPr lang="en-US" dirty="0"/>
              <a:t>for safe and stable housing​</a:t>
            </a:r>
            <a:endParaRPr lang="en-US"/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 dirty="0"/>
              <a:t>Transportation</a:t>
            </a:r>
            <a:r>
              <a:rPr lang="en-US" dirty="0"/>
              <a:t> to and from school and employment​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Adequate access to </a:t>
            </a:r>
            <a:r>
              <a:rPr lang="en-US" b="1" dirty="0"/>
              <a:t>technology</a:t>
            </a:r>
            <a:r>
              <a:rPr lang="en-US" dirty="0"/>
              <a:t> tools​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Appropriate physical, mental, and/or behavioral </a:t>
            </a:r>
            <a:r>
              <a:rPr lang="en-US" b="1" dirty="0"/>
              <a:t>health care</a:t>
            </a:r>
            <a:r>
              <a:rPr lang="en-US" dirty="0"/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6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653909-8847-C189-F3B1-03F08C10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17" y="1358685"/>
            <a:ext cx="6705183" cy="914399"/>
          </a:xfrm>
        </p:spPr>
        <p:txBody>
          <a:bodyPr/>
          <a:lstStyle/>
          <a:p>
            <a:r>
              <a:rPr lang="en-US">
                <a:latin typeface="Proxima Nova Rg"/>
              </a:rPr>
              <a:t>Basic Needs Services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8E89D-23B0-6916-242A-F6A337F1A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417" y="2568357"/>
            <a:ext cx="6705183" cy="7111518"/>
          </a:xfrm>
        </p:spPr>
        <p:txBody>
          <a:bodyPr vert="horz" lIns="0" tIns="45720" rIns="91440" bIns="45720" rtlCol="0" anchor="t"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en-US" sz="3900" b="1">
                <a:latin typeface="Proxima Nova Rg"/>
              </a:rPr>
              <a:t>Food</a:t>
            </a:r>
            <a:endParaRPr lang="en-US" sz="3900"/>
          </a:p>
          <a:p>
            <a:pPr fontAlgn="base"/>
            <a:r>
              <a:rPr lang="en-US" sz="3900">
                <a:latin typeface="Proxima Nova Rg"/>
              </a:rPr>
              <a:t>Four pantries </a:t>
            </a:r>
          </a:p>
          <a:p>
            <a:pPr lvl="1"/>
            <a:r>
              <a:rPr lang="en-US" sz="3500">
                <a:latin typeface="Proxima Nova Rg"/>
              </a:rPr>
              <a:t>Arvin </a:t>
            </a:r>
            <a:endParaRPr lang="en-US" sz="3500" dirty="0">
              <a:latin typeface="Proxima Nova Rg"/>
            </a:endParaRPr>
          </a:p>
          <a:p>
            <a:pPr lvl="1"/>
            <a:r>
              <a:rPr lang="en-US" sz="3500">
                <a:latin typeface="Proxima Nova Rg"/>
              </a:rPr>
              <a:t>BCSW </a:t>
            </a:r>
            <a:endParaRPr lang="en-US" sz="3500" dirty="0">
              <a:latin typeface="Proxima Nova Rg"/>
            </a:endParaRPr>
          </a:p>
          <a:p>
            <a:pPr lvl="1"/>
            <a:r>
              <a:rPr lang="en-US" sz="3500">
                <a:latin typeface="Proxima Nova Rg"/>
              </a:rPr>
              <a:t>Delano</a:t>
            </a:r>
            <a:endParaRPr lang="en-US" sz="3500" dirty="0">
              <a:latin typeface="Proxima Nova Rg"/>
            </a:endParaRPr>
          </a:p>
          <a:p>
            <a:pPr lvl="1"/>
            <a:r>
              <a:rPr lang="en-US" sz="3500">
                <a:latin typeface="Proxima Nova Rg"/>
              </a:rPr>
              <a:t>Panorama</a:t>
            </a:r>
            <a:endParaRPr lang="en-US" sz="3500" dirty="0">
              <a:latin typeface="Proxima Nova Rg"/>
            </a:endParaRPr>
          </a:p>
          <a:p>
            <a:pPr fontAlgn="base"/>
            <a:r>
              <a:rPr lang="en-US" dirty="0">
                <a:latin typeface="Proxima Nova Rg"/>
              </a:rPr>
              <a:t>Snack stations</a:t>
            </a:r>
          </a:p>
          <a:p>
            <a:pPr lvl="1" fontAlgn="base"/>
            <a:r>
              <a:rPr lang="en-US" dirty="0">
                <a:latin typeface="Proxima Nova Rg"/>
              </a:rPr>
              <a:t>District</a:t>
            </a:r>
          </a:p>
          <a:p>
            <a:pPr lvl="1" fontAlgn="base"/>
            <a:r>
              <a:rPr lang="en-US">
                <a:latin typeface="Proxima Nova Rg"/>
              </a:rPr>
              <a:t>Wasco</a:t>
            </a:r>
          </a:p>
          <a:p>
            <a:pPr fontAlgn="base"/>
            <a:r>
              <a:rPr lang="en-US" sz="3900" dirty="0"/>
              <a:t>Daily Bread Program​</a:t>
            </a:r>
          </a:p>
          <a:p>
            <a:pPr fontAlgn="base"/>
            <a:r>
              <a:rPr lang="en-US" sz="3900" dirty="0"/>
              <a:t>Monthly Farmer’s Market​</a:t>
            </a:r>
          </a:p>
          <a:p>
            <a:pPr fontAlgn="base"/>
            <a:r>
              <a:rPr lang="en-US" sz="3900" dirty="0"/>
              <a:t>Hot Meal Vouchers for on-campus dining​</a:t>
            </a:r>
          </a:p>
          <a:p>
            <a:pPr fontAlgn="base"/>
            <a:r>
              <a:rPr lang="en-US" sz="3900" dirty="0"/>
              <a:t>CalFresh Application Assistance​</a:t>
            </a:r>
          </a:p>
          <a:p>
            <a:pPr fontAlgn="base"/>
            <a:endParaRPr lang="en-US" sz="3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E55C3-0E79-628C-ABC6-62CC14F297F9}"/>
              </a:ext>
            </a:extLst>
          </p:cNvPr>
          <p:cNvSpPr txBox="1"/>
          <p:nvPr/>
        </p:nvSpPr>
        <p:spPr>
          <a:xfrm>
            <a:off x="10008576" y="2579077"/>
            <a:ext cx="7370885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3000" b="1">
                <a:latin typeface="Proxima Nova Rg"/>
                <a:ea typeface="Arial"/>
                <a:cs typeface="Arial"/>
              </a:rPr>
              <a:t>Housing</a:t>
            </a:r>
            <a:endParaRPr lang="en-US" sz="3000">
              <a:latin typeface="Proxima Nova Rg"/>
              <a:ea typeface="Arial"/>
              <a:cs typeface="Arial"/>
            </a:endParaRPr>
          </a:p>
          <a:p>
            <a:pPr marL="228600" lvl="0" indent="-228600" rtl="0">
              <a:buFont typeface=""/>
              <a:buChar char="•"/>
            </a:pPr>
            <a:r>
              <a:rPr lang="en-US" sz="3000" baseline="0">
                <a:latin typeface="Proxima Nova Rg"/>
                <a:ea typeface="Arial"/>
                <a:cs typeface="Arial"/>
              </a:rPr>
              <a:t>Access to the Homeless Management Information System (HMIS) and partner organizations for the Continuum of Care (CoC)​</a:t>
            </a:r>
            <a:r>
              <a:rPr lang="en-US" sz="3000">
                <a:latin typeface="Proxima Nova Rg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3000" baseline="0">
                <a:latin typeface="Proxima Nova Rg"/>
                <a:ea typeface="Arial"/>
                <a:cs typeface="Arial"/>
              </a:rPr>
              <a:t>Educational materials on tenants’ rights and responsibilities</a:t>
            </a:r>
            <a:r>
              <a:rPr lang="en-US" sz="3000">
                <a:latin typeface="Proxima Nova Rg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3000" baseline="0">
                <a:latin typeface="Proxima Nova Rg"/>
                <a:ea typeface="Arial"/>
                <a:cs typeface="Arial"/>
              </a:rPr>
              <a:t>Housing search assistance</a:t>
            </a:r>
            <a:r>
              <a:rPr lang="en-US" sz="3000">
                <a:latin typeface="Proxima Nova Rg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3000" baseline="0">
                <a:latin typeface="Proxima Nova Rg"/>
                <a:ea typeface="Arial"/>
                <a:cs typeface="Arial"/>
              </a:rPr>
              <a:t>Housing and utility assistance</a:t>
            </a:r>
            <a:r>
              <a:rPr lang="en-US" sz="3000">
                <a:latin typeface="Proxima Nova Rg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3000" baseline="0">
                <a:latin typeface="Proxima Nova Rg"/>
                <a:ea typeface="Arial"/>
                <a:cs typeface="Arial"/>
              </a:rPr>
              <a:t>Referrals to community organizations for housing and homelessness prevention assistance​</a:t>
            </a:r>
            <a:r>
              <a:rPr lang="en-US" sz="3000">
                <a:latin typeface="Proxima Nova Rg"/>
                <a:ea typeface="Arial"/>
                <a:cs typeface="Arial"/>
              </a:rPr>
              <a:t>​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2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FE5CB-0B3A-13D3-BF95-F30DFC555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38D66B-944C-3EE4-A67D-0CF9CE26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17" y="1358685"/>
            <a:ext cx="6705183" cy="914399"/>
          </a:xfrm>
        </p:spPr>
        <p:txBody>
          <a:bodyPr/>
          <a:lstStyle/>
          <a:p>
            <a:r>
              <a:rPr lang="en-US">
                <a:latin typeface="Proxima Nova Rg"/>
              </a:rPr>
              <a:t>Basic Needs Services</a:t>
            </a:r>
            <a:endParaRPr lang="en-US" b="0">
              <a:latin typeface="Proxima Nova Rg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03716-AECA-7D19-9CE5-D64A771A4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417" y="2552700"/>
            <a:ext cx="6705183" cy="6375614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sz="3000" b="1">
                <a:latin typeface="Proxima Nova Rg"/>
              </a:rPr>
              <a:t>Transportation</a:t>
            </a:r>
            <a:endParaRPr lang="en-US" sz="3000" b="1" dirty="0"/>
          </a:p>
          <a:p>
            <a:pPr fontAlgn="base"/>
            <a:r>
              <a:rPr lang="en-US" sz="3000" dirty="0">
                <a:latin typeface="Proxima Nova Rg"/>
              </a:rPr>
              <a:t>​Application assistance for California Low-Cost Auto Insurance​</a:t>
            </a:r>
          </a:p>
          <a:p>
            <a:pPr fontAlgn="base"/>
            <a:r>
              <a:rPr lang="en-US" sz="3000" dirty="0"/>
              <a:t>Free Golden Empire Transit (GET) Bus Passes​</a:t>
            </a:r>
          </a:p>
          <a:p>
            <a:pPr fontAlgn="base"/>
            <a:r>
              <a:rPr lang="en-US" sz="3000" dirty="0"/>
              <a:t>Kern Transit Passes​</a:t>
            </a:r>
          </a:p>
          <a:p>
            <a:pPr fontAlgn="base"/>
            <a:r>
              <a:rPr lang="en-US" sz="3000" dirty="0"/>
              <a:t>Campus Parking Passes​</a:t>
            </a:r>
          </a:p>
          <a:p>
            <a:pPr fontAlgn="base"/>
            <a:endParaRPr lang="en-US" sz="3000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7C86897-0112-B11F-C4B1-EBAD85BE06D4}"/>
              </a:ext>
            </a:extLst>
          </p:cNvPr>
          <p:cNvSpPr txBox="1">
            <a:spLocks/>
          </p:cNvSpPr>
          <p:nvPr/>
        </p:nvSpPr>
        <p:spPr>
          <a:xfrm>
            <a:off x="10414751" y="2554705"/>
            <a:ext cx="6705183" cy="6375614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Proxima Nova Rg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itchFamily="34" charset="0"/>
              <a:buNone/>
            </a:pPr>
            <a:r>
              <a:rPr lang="en-US" sz="3000" b="1">
                <a:latin typeface="Proxima Nova Rg"/>
              </a:rPr>
              <a:t>Technology</a:t>
            </a:r>
            <a:endParaRPr lang="en-US" sz="3000" b="1" dirty="0"/>
          </a:p>
          <a:p>
            <a:pPr fontAlgn="base"/>
            <a:r>
              <a:rPr lang="en-US" sz="3000">
                <a:latin typeface="Proxima Nova Rg"/>
              </a:rPr>
              <a:t>​Offer computers to complete coursework, including Chromebooks and Dell Laptops </a:t>
            </a:r>
          </a:p>
          <a:p>
            <a:r>
              <a:rPr lang="en-US" sz="3000">
                <a:latin typeface="Proxima Nova Rg"/>
              </a:rPr>
              <a:t>Partnership with the bookstore to provide book vouchers </a:t>
            </a:r>
          </a:p>
          <a:p>
            <a:r>
              <a:rPr lang="en-US" sz="3000">
                <a:latin typeface="Proxima Nova Rg"/>
              </a:rPr>
              <a:t>School supplies </a:t>
            </a:r>
          </a:p>
          <a:p>
            <a:r>
              <a:rPr lang="en-US" sz="3000">
                <a:latin typeface="Proxima Nova Rg"/>
              </a:rPr>
              <a:t>WIFI hotspots </a:t>
            </a:r>
            <a:endParaRPr lang="en-US">
              <a:latin typeface="Proxima Nova Rg"/>
            </a:endParaRPr>
          </a:p>
          <a:p>
            <a:r>
              <a:rPr lang="en-US" sz="3000">
                <a:latin typeface="Proxima Nova Rg"/>
              </a:rPr>
              <a:t>Calculators</a:t>
            </a:r>
            <a:endParaRPr lang="en-US">
              <a:latin typeface="Proxima Nova Rg"/>
            </a:endParaRPr>
          </a:p>
          <a:p>
            <a:pPr fontAlgn="base"/>
            <a:r>
              <a:rPr lang="en-US" sz="3000" dirty="0"/>
              <a:t>California Connects Mobile Internet​</a:t>
            </a:r>
          </a:p>
          <a:p>
            <a:pPr fontAlgn="base"/>
            <a:r>
              <a:rPr lang="en-US" sz="3000" dirty="0" err="1">
                <a:latin typeface="Proxima Nova Rg"/>
                <a:hlinkClick r:id="rId2"/>
              </a:rPr>
              <a:t>CollegeBuys</a:t>
            </a:r>
            <a:endParaRPr lang="en-US" sz="3000" dirty="0" err="1">
              <a:latin typeface="Proxima Nova Rg"/>
            </a:endParaRPr>
          </a:p>
          <a:p>
            <a:pPr fontAlgn="base"/>
            <a:endParaRPr lang="en-US" sz="3000" dirty="0"/>
          </a:p>
          <a:p>
            <a:pPr marL="0" indent="0" fontAlgn="base">
              <a:buFont typeface="Arial" pitchFamily="34" charset="0"/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9773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78F05-F4AE-873E-7668-07176583D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9B739A-15AB-B7B2-AF1D-E83EF6D24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136" y="1358685"/>
            <a:ext cx="5052727" cy="7569629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BFD7A16-F0A0-05BD-0E04-51108392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17" y="1358685"/>
            <a:ext cx="7924383" cy="914400"/>
          </a:xfrm>
        </p:spPr>
        <p:txBody>
          <a:bodyPr anchor="ctr">
            <a:normAutofit/>
          </a:bodyPr>
          <a:lstStyle/>
          <a:p>
            <a:r>
              <a:rPr lang="en-US"/>
              <a:t>Basic Needs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D3533-A763-33AA-315C-67E1ED7E27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7000" y="2552699"/>
            <a:ext cx="7924800" cy="6375615"/>
          </a:xfrm>
        </p:spPr>
        <p:txBody>
          <a:bodyPr vert="horz" lIns="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700" b="1"/>
              <a:t>Health and Hygiene</a:t>
            </a:r>
            <a:endParaRPr lang="en-US" sz="2700"/>
          </a:p>
          <a:p>
            <a:pPr fontAlgn="base">
              <a:lnSpc>
                <a:spcPct val="90000"/>
              </a:lnSpc>
            </a:pPr>
            <a:r>
              <a:rPr lang="en-US" sz="2700"/>
              <a:t>Campus Showers</a:t>
            </a:r>
          </a:p>
          <a:p>
            <a:pPr fontAlgn="base">
              <a:lnSpc>
                <a:spcPct val="90000"/>
              </a:lnSpc>
            </a:pPr>
            <a:r>
              <a:rPr lang="en-US" sz="2700"/>
              <a:t>​Clothing Closet</a:t>
            </a:r>
          </a:p>
          <a:p>
            <a:pPr lvl="1" fontAlgn="base">
              <a:lnSpc>
                <a:spcPct val="90000"/>
              </a:lnSpc>
            </a:pPr>
            <a:r>
              <a:rPr lang="en-US" sz="2700"/>
              <a:t>Referrals to community resources</a:t>
            </a:r>
          </a:p>
          <a:p>
            <a:pPr fontAlgn="base">
              <a:lnSpc>
                <a:spcPct val="90000"/>
              </a:lnSpc>
            </a:pPr>
            <a:r>
              <a:rPr lang="en-US" sz="2700" u="sng">
                <a:hlinkClick r:id="rId3"/>
              </a:rPr>
              <a:t>Crisis Text Line</a:t>
            </a:r>
            <a:r>
              <a:rPr lang="en-US" sz="2700"/>
              <a:t> Awareness Campaigns​</a:t>
            </a:r>
          </a:p>
          <a:p>
            <a:pPr fontAlgn="base">
              <a:lnSpc>
                <a:spcPct val="90000"/>
              </a:lnSpc>
            </a:pPr>
            <a:r>
              <a:rPr lang="en-US" sz="2700"/>
              <a:t>Graduation regalia​</a:t>
            </a:r>
          </a:p>
          <a:p>
            <a:pPr fontAlgn="base">
              <a:lnSpc>
                <a:spcPct val="90000"/>
              </a:lnSpc>
            </a:pPr>
            <a:r>
              <a:rPr lang="en-US" sz="2700"/>
              <a:t>Free haircuts and styling</a:t>
            </a:r>
          </a:p>
          <a:p>
            <a:pPr fontAlgn="base">
              <a:lnSpc>
                <a:spcPct val="90000"/>
              </a:lnSpc>
            </a:pPr>
            <a:r>
              <a:rPr lang="en-US" sz="2700"/>
              <a:t>Free menstrual and family planning​ products offered in the Renegade Nexus Pantry</a:t>
            </a:r>
          </a:p>
          <a:p>
            <a:pPr fontAlgn="base">
              <a:lnSpc>
                <a:spcPct val="90000"/>
              </a:lnSpc>
            </a:pPr>
            <a:r>
              <a:rPr lang="en-US" sz="2700"/>
              <a:t>Referrals to Students of Concern and Mental Health Wellness team and the Student Health and Wellness Center</a:t>
            </a:r>
          </a:p>
          <a:p>
            <a:pPr fontAlgn="base">
              <a:lnSpc>
                <a:spcPct val="90000"/>
              </a:lnSpc>
            </a:pPr>
            <a:r>
              <a:rPr lang="en-US" sz="2700"/>
              <a:t>Referrals to community resources</a:t>
            </a:r>
          </a:p>
        </p:txBody>
      </p:sp>
    </p:spTree>
    <p:extLst>
      <p:ext uri="{BB962C8B-B14F-4D97-AF65-F5344CB8AC3E}">
        <p14:creationId xmlns:p14="http://schemas.microsoft.com/office/powerpoint/2010/main" val="145653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9FD0FE-CCAB-5B4A-E0DF-945EA9C84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36" r="27945"/>
          <a:stretch>
            <a:fillRect/>
          </a:stretch>
        </p:blipFill>
        <p:spPr>
          <a:xfrm>
            <a:off x="10820400" y="1358685"/>
            <a:ext cx="6172200" cy="7569629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29F295-696E-96F8-86FA-5CD203DB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17" y="1358685"/>
            <a:ext cx="7924383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Student Parents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25068-2347-6D5D-9407-E87A8BFEC0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7000" y="2552699"/>
            <a:ext cx="7924800" cy="6375615"/>
          </a:xfrm>
        </p:spPr>
        <p:txBody>
          <a:bodyPr>
            <a:normAutofit/>
          </a:bodyPr>
          <a:lstStyle/>
          <a:p>
            <a:r>
              <a:rPr lang="en-US" dirty="0"/>
              <a:t>A student parent is defined as a student who has a child or children under 18 years of age who will receive more than half of their support from the student (parent).</a:t>
            </a:r>
          </a:p>
          <a:p>
            <a:r>
              <a:rPr lang="en-US" dirty="0">
                <a:hlinkClick r:id="rId3"/>
              </a:rPr>
              <a:t>Student Parent Website</a:t>
            </a:r>
            <a:endParaRPr lang="en-US" dirty="0"/>
          </a:p>
          <a:p>
            <a:r>
              <a:rPr lang="en-US" dirty="0">
                <a:hlinkClick r:id="rId4"/>
              </a:rPr>
              <a:t>Bakersfield College Campus Map</a:t>
            </a:r>
            <a:endParaRPr lang="en-US" dirty="0"/>
          </a:p>
          <a:p>
            <a:r>
              <a:rPr lang="en-US" dirty="0"/>
              <a:t>Student Parent Outreach </a:t>
            </a:r>
          </a:p>
          <a:p>
            <a:pPr lvl="1"/>
            <a:r>
              <a:rPr lang="en-US" dirty="0"/>
              <a:t>Priority Registration </a:t>
            </a:r>
          </a:p>
          <a:p>
            <a:pPr lvl="1"/>
            <a:r>
              <a:rPr lang="en-US" dirty="0"/>
              <a:t>Community Building </a:t>
            </a:r>
          </a:p>
        </p:txBody>
      </p:sp>
    </p:spTree>
    <p:extLst>
      <p:ext uri="{BB962C8B-B14F-4D97-AF65-F5344CB8AC3E}">
        <p14:creationId xmlns:p14="http://schemas.microsoft.com/office/powerpoint/2010/main" val="163953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79D981-C55D-2F50-72D1-25F3996A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Success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2F898-0A84-83FC-3CBA-B035BAA9FA8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7000" y="2552699"/>
            <a:ext cx="7010400" cy="63756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Fresh Success is a voluntary employment and training program where Bakersfield College students receiving CalFresh (SNAP) benefits can receive supportive services aimed at improving employability and job readiness. </a:t>
            </a:r>
          </a:p>
          <a:p>
            <a:r>
              <a:rPr lang="en-US" dirty="0"/>
              <a:t>Services include, but are not limited to: School supplies, training supplies, technology services, exam fee assistance, and emergency housing support. ​</a:t>
            </a:r>
          </a:p>
          <a:p>
            <a:pPr fontAlgn="base"/>
            <a:r>
              <a:rPr lang="en-US" dirty="0">
                <a:latin typeface="Proxima Nova Rg"/>
              </a:rPr>
              <a:t>Students interested in Fresh Success should complete the Nexus Student Interest Form. </a:t>
            </a:r>
            <a:endParaRPr lang="en-US" dirty="0"/>
          </a:p>
        </p:txBody>
      </p:sp>
      <p:pic>
        <p:nvPicPr>
          <p:cNvPr id="7" name="Picture 2" descr="Hungry Californians Finally To Get A Little More Help | California Healthline">
            <a:extLst>
              <a:ext uri="{FF2B5EF4-FFF2-40B4-BE49-F238E27FC236}">
                <a16:creationId xmlns:a16="http://schemas.microsoft.com/office/drawing/2014/main" id="{1829FFE6-DDE9-35E0-9252-C5DB97F5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r="2484"/>
          <a:stretch>
            <a:fillRect/>
          </a:stretch>
        </p:blipFill>
        <p:spPr bwMode="auto">
          <a:xfrm>
            <a:off x="10972800" y="1511085"/>
            <a:ext cx="6172200" cy="756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770A24-BB50-D7D3-80D2-3909FE1B098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17">
            <a:extLst>
              <a:ext uri="{FF2B5EF4-FFF2-40B4-BE49-F238E27FC236}">
                <a16:creationId xmlns:a16="http://schemas.microsoft.com/office/drawing/2014/main" id="{9ECDC9AB-32C1-2E5B-65F7-07A9CE9E2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" b="-1077"/>
          <a:stretch>
            <a:fillRect/>
          </a:stretch>
        </p:blipFill>
        <p:spPr>
          <a:xfrm>
            <a:off x="10287000" y="211196"/>
            <a:ext cx="7467600" cy="98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2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8FE5C2-28EC-81D1-0663-22BC1B2F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17" y="1358685"/>
            <a:ext cx="14247053" cy="914399"/>
          </a:xfrm>
        </p:spPr>
        <p:txBody>
          <a:bodyPr>
            <a:normAutofit/>
          </a:bodyPr>
          <a:lstStyle/>
          <a:p>
            <a:r>
              <a:rPr lang="en-US" dirty="0"/>
              <a:t>Contact us!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38CEC-146D-6EB4-B187-4AB75B7CF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417" y="2552700"/>
            <a:ext cx="14248983" cy="6375614"/>
          </a:xfrm>
        </p:spPr>
        <p:txBody>
          <a:bodyPr vert="horz" lIns="0" tIns="45720" rIns="91440" bIns="45720" rtlCol="0" anchor="t">
            <a:normAutofit/>
          </a:bodyPr>
          <a:lstStyle/>
          <a:p>
            <a:pPr fontAlgn="base"/>
            <a:r>
              <a:rPr lang="en-US" sz="3000" dirty="0"/>
              <a:t>Request Help in Starfish​</a:t>
            </a:r>
          </a:p>
          <a:p>
            <a:pPr lvl="1" fontAlgn="base"/>
            <a:r>
              <a:rPr lang="en-US" sz="3000" dirty="0"/>
              <a:t>"I have a Personal Question NOT related to my academics"​</a:t>
            </a:r>
          </a:p>
          <a:p>
            <a:pPr marL="0" indent="0" fontAlgn="base">
              <a:buNone/>
            </a:pPr>
            <a:endParaRPr lang="en-US" sz="3000" dirty="0"/>
          </a:p>
          <a:p>
            <a:pPr fontAlgn="base"/>
            <a:r>
              <a:rPr lang="en-US" sz="3000" dirty="0">
                <a:latin typeface="Proxima Nova Rg"/>
              </a:rPr>
              <a:t>Refer them to the Renegade Nexus Website to complete the Student Interest Form: </a:t>
            </a:r>
            <a:r>
              <a:rPr lang="en-US" sz="3000" u="sng" dirty="0">
                <a:latin typeface="Proxima Nova Rg"/>
                <a:hlinkClick r:id="rId2"/>
              </a:rPr>
              <a:t>www.bakersfieldcollege.edu/services-and-resources/nexus/index.html</a:t>
            </a:r>
            <a:r>
              <a:rPr lang="en-US" sz="3000" dirty="0">
                <a:latin typeface="Proxima Nova Rg"/>
              </a:rPr>
              <a:t>​</a:t>
            </a:r>
          </a:p>
          <a:p>
            <a:pPr marL="457200" lvl="1" indent="0" fontAlgn="base">
              <a:buNone/>
            </a:pPr>
            <a:endParaRPr lang="en-US" sz="2600" dirty="0"/>
          </a:p>
          <a:p>
            <a:pPr fontAlgn="base"/>
            <a:r>
              <a:rPr lang="en-US" sz="3000" dirty="0"/>
              <a:t>Email </a:t>
            </a:r>
            <a:r>
              <a:rPr lang="en-US" sz="3000" dirty="0">
                <a:hlinkClick r:id="rId3"/>
              </a:rPr>
              <a:t>nexus@bakersfieldcollege.edu</a:t>
            </a: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4404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kersfield Colleg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B2C"/>
      </a:accent1>
      <a:accent2>
        <a:srgbClr val="F38F09"/>
      </a:accent2>
      <a:accent3>
        <a:srgbClr val="008E00"/>
      </a:accent3>
      <a:accent4>
        <a:srgbClr val="009192"/>
      </a:accent4>
      <a:accent5>
        <a:srgbClr val="942092"/>
      </a:accent5>
      <a:accent6>
        <a:srgbClr val="F2EF11"/>
      </a:accent6>
      <a:hlink>
        <a:srgbClr val="B10B2C"/>
      </a:hlink>
      <a:folHlink>
        <a:srgbClr val="B10B2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 Powerpoint Template" id="{0FA9C4F6-565D-E947-8511-25DC22008B7A}" vid="{B3E5F971-7EBA-6C44-B1D9-A3B9B4D0AE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BC-Powerpoint-Template</Template>
  <TotalTime>145</TotalTime>
  <Words>435</Words>
  <Application>Microsoft Office PowerPoint</Application>
  <PresentationFormat>Custom</PresentationFormat>
  <Paragraphs>74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Aptos</vt:lpstr>
      <vt:lpstr>Proxima Nova Rg</vt:lpstr>
      <vt:lpstr>Office Theme</vt:lpstr>
      <vt:lpstr>PowerPoint Presentation</vt:lpstr>
      <vt:lpstr>Basic Needs Five Focus Areas</vt:lpstr>
      <vt:lpstr>Basic Needs Services</vt:lpstr>
      <vt:lpstr>Basic Needs Services</vt:lpstr>
      <vt:lpstr>Basic Needs Services</vt:lpstr>
      <vt:lpstr>Student Parents</vt:lpstr>
      <vt:lpstr>Fresh Success</vt:lpstr>
      <vt:lpstr>Contact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Davidson</dc:creator>
  <cp:lastModifiedBy>Caitlin Davidson</cp:lastModifiedBy>
  <cp:revision>256</cp:revision>
  <dcterms:created xsi:type="dcterms:W3CDTF">2025-07-28T19:15:11Z</dcterms:created>
  <dcterms:modified xsi:type="dcterms:W3CDTF">2026-04-10T17:04:16Z</dcterms:modified>
  <dc:identifier>DAGbqKxqK6c</dc:identifier>
</cp:coreProperties>
</file>