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8"/>
  </p:notesMasterIdLst>
  <p:sldIdLst>
    <p:sldId id="256" r:id="rId2"/>
    <p:sldId id="260" r:id="rId3"/>
    <p:sldId id="261" r:id="rId4"/>
    <p:sldId id="262" r:id="rId5"/>
    <p:sldId id="263" r:id="rId6"/>
    <p:sldId id="305" r:id="rId7"/>
  </p:sldIdLst>
  <p:sldSz cx="18288000" cy="10287000"/>
  <p:notesSz cx="6858000" cy="9144000"/>
  <p:embeddedFontLst>
    <p:embeddedFont>
      <p:font typeface="Proxima Nova Bold" panose="02000506030000020004" pitchFamily="2" charset="0"/>
      <p:regular r:id="rId9"/>
      <p:bold r:id="rId10"/>
      <p:italic r:id="rId11"/>
      <p:boldItalic r:id="rId12"/>
    </p:embeddedFont>
    <p:embeddedFont>
      <p:font typeface="Proxima Nova Heavy" panose="02000506030000020004" pitchFamily="2" charset="0"/>
      <p:regular r:id="rId13"/>
      <p:bold r:id="rId14"/>
      <p:italic r:id="rId15"/>
      <p:boldItalic r:id="rId16"/>
    </p:embeddedFont>
    <p:embeddedFont>
      <p:font typeface="Proxima Nova Rg" panose="02000506030000020004" pitchFamily="2" charset="0"/>
      <p:regular r:id="rId17"/>
      <p:bold r:id="rId18"/>
      <p:italic r:id="rId19"/>
      <p:boldItalic r:id="rId2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9E4EE0F-1F99-8848-A618-9965C92CCA98}">
          <p14:sldIdLst>
            <p14:sldId id="256"/>
          </p14:sldIdLst>
        </p14:section>
        <p14:section name="MAIN" id="{10C0D095-3086-2D40-AF91-0A369F0786E5}">
          <p14:sldIdLst>
            <p14:sldId id="260"/>
            <p14:sldId id="261"/>
            <p14:sldId id="262"/>
            <p14:sldId id="263"/>
            <p14:sldId id="30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529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364E92E-CAD1-AF48-94F0-35F8E29DD1F2}" v="10" dt="2026-04-13T20:26:00.88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022" autoAdjust="0"/>
    <p:restoredTop sz="94658" autoAdjust="0"/>
  </p:normalViewPr>
  <p:slideViewPr>
    <p:cSldViewPr>
      <p:cViewPr varScale="1">
        <p:scale>
          <a:sx n="77" d="100"/>
          <a:sy n="77" d="100"/>
        </p:scale>
        <p:origin x="1432" y="1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font" Target="fonts/font5.fntdata"/><Relationship Id="rId18" Type="http://schemas.openxmlformats.org/officeDocument/2006/relationships/font" Target="fonts/font10.fntdata"/><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font" Target="fonts/font4.fntdata"/><Relationship Id="rId17" Type="http://schemas.openxmlformats.org/officeDocument/2006/relationships/font" Target="fonts/font9.fntdata"/><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font" Target="fonts/font8.fntdata"/><Relationship Id="rId20" Type="http://schemas.openxmlformats.org/officeDocument/2006/relationships/font" Target="fonts/font1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3.fntdata"/><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font" Target="fonts/font7.fntdata"/><Relationship Id="rId23" Type="http://schemas.openxmlformats.org/officeDocument/2006/relationships/theme" Target="theme/theme1.xml"/><Relationship Id="rId10" Type="http://schemas.openxmlformats.org/officeDocument/2006/relationships/font" Target="fonts/font2.fntdata"/><Relationship Id="rId19" Type="http://schemas.openxmlformats.org/officeDocument/2006/relationships/font" Target="fonts/font11.fntdata"/><Relationship Id="rId4" Type="http://schemas.openxmlformats.org/officeDocument/2006/relationships/slide" Target="slides/slide3.xml"/><Relationship Id="rId9" Type="http://schemas.openxmlformats.org/officeDocument/2006/relationships/font" Target="fonts/font1.fntdata"/><Relationship Id="rId14" Type="http://schemas.openxmlformats.org/officeDocument/2006/relationships/font" Target="fonts/font6.fntdata"/><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ricia Leighton" userId="d54b3893-b791-472c-ac5c-cd755275346b" providerId="ADAL" clId="{48600239-EB54-534A-8F96-A160D8E5905B}"/>
    <pc:docChg chg="undo custSel modSld">
      <pc:chgData name="Aricia Leighton" userId="d54b3893-b791-472c-ac5c-cd755275346b" providerId="ADAL" clId="{48600239-EB54-534A-8F96-A160D8E5905B}" dt="2026-04-13T20:26:00.883" v="123"/>
      <pc:docMkLst>
        <pc:docMk/>
      </pc:docMkLst>
      <pc:sldChg chg="modSp mod">
        <pc:chgData name="Aricia Leighton" userId="d54b3893-b791-472c-ac5c-cd755275346b" providerId="ADAL" clId="{48600239-EB54-534A-8F96-A160D8E5905B}" dt="2026-04-13T20:25:31.464" v="114" actId="14100"/>
        <pc:sldMkLst>
          <pc:docMk/>
          <pc:sldMk cId="0" sldId="260"/>
        </pc:sldMkLst>
        <pc:spChg chg="mod">
          <ac:chgData name="Aricia Leighton" userId="d54b3893-b791-472c-ac5c-cd755275346b" providerId="ADAL" clId="{48600239-EB54-534A-8F96-A160D8E5905B}" dt="2026-04-13T20:25:31.464" v="114" actId="14100"/>
          <ac:spMkLst>
            <pc:docMk/>
            <pc:sldMk cId="0" sldId="260"/>
            <ac:spMk id="5" creationId="{00000000-0000-0000-0000-000000000000}"/>
          </ac:spMkLst>
        </pc:spChg>
        <pc:spChg chg="mod">
          <ac:chgData name="Aricia Leighton" userId="d54b3893-b791-472c-ac5c-cd755275346b" providerId="ADAL" clId="{48600239-EB54-534A-8F96-A160D8E5905B}" dt="2026-04-13T20:23:37.279" v="58" actId="14100"/>
          <ac:spMkLst>
            <pc:docMk/>
            <pc:sldMk cId="0" sldId="260"/>
            <ac:spMk id="6" creationId="{00000000-0000-0000-0000-000000000000}"/>
          </ac:spMkLst>
        </pc:spChg>
        <pc:spChg chg="mod">
          <ac:chgData name="Aricia Leighton" userId="d54b3893-b791-472c-ac5c-cd755275346b" providerId="ADAL" clId="{48600239-EB54-534A-8F96-A160D8E5905B}" dt="2026-04-13T20:23:32.690" v="57" actId="14100"/>
          <ac:spMkLst>
            <pc:docMk/>
            <pc:sldMk cId="0" sldId="260"/>
            <ac:spMk id="8" creationId="{00000000-0000-0000-0000-000000000000}"/>
          </ac:spMkLst>
        </pc:spChg>
      </pc:sldChg>
      <pc:sldChg chg="addSp delSp modSp mod">
        <pc:chgData name="Aricia Leighton" userId="d54b3893-b791-472c-ac5c-cd755275346b" providerId="ADAL" clId="{48600239-EB54-534A-8F96-A160D8E5905B}" dt="2026-04-13T20:25:51.424" v="119" actId="1076"/>
        <pc:sldMkLst>
          <pc:docMk/>
          <pc:sldMk cId="0" sldId="261"/>
        </pc:sldMkLst>
        <pc:spChg chg="del">
          <ac:chgData name="Aricia Leighton" userId="d54b3893-b791-472c-ac5c-cd755275346b" providerId="ADAL" clId="{48600239-EB54-534A-8F96-A160D8E5905B}" dt="2026-04-13T20:25:45.422" v="117" actId="478"/>
          <ac:spMkLst>
            <pc:docMk/>
            <pc:sldMk cId="0" sldId="261"/>
            <ac:spMk id="4" creationId="{00000000-0000-0000-0000-000000000000}"/>
          </ac:spMkLst>
        </pc:spChg>
        <pc:spChg chg="mod">
          <ac:chgData name="Aricia Leighton" userId="d54b3893-b791-472c-ac5c-cd755275346b" providerId="ADAL" clId="{48600239-EB54-534A-8F96-A160D8E5905B}" dt="2026-04-13T20:23:16.103" v="32" actId="14100"/>
          <ac:spMkLst>
            <pc:docMk/>
            <pc:sldMk cId="0" sldId="261"/>
            <ac:spMk id="5" creationId="{00000000-0000-0000-0000-000000000000}"/>
          </ac:spMkLst>
        </pc:spChg>
        <pc:spChg chg="mod">
          <ac:chgData name="Aricia Leighton" userId="d54b3893-b791-472c-ac5c-cd755275346b" providerId="ADAL" clId="{48600239-EB54-534A-8F96-A160D8E5905B}" dt="2026-04-13T20:23:01.730" v="31" actId="14100"/>
          <ac:spMkLst>
            <pc:docMk/>
            <pc:sldMk cId="0" sldId="261"/>
            <ac:spMk id="7" creationId="{00000000-0000-0000-0000-000000000000}"/>
          </ac:spMkLst>
        </pc:spChg>
        <pc:spChg chg="mod">
          <ac:chgData name="Aricia Leighton" userId="d54b3893-b791-472c-ac5c-cd755275346b" providerId="ADAL" clId="{48600239-EB54-534A-8F96-A160D8E5905B}" dt="2026-04-13T20:22:28.540" v="7" actId="6549"/>
          <ac:spMkLst>
            <pc:docMk/>
            <pc:sldMk cId="0" sldId="261"/>
            <ac:spMk id="8" creationId="{00000000-0000-0000-0000-000000000000}"/>
          </ac:spMkLst>
        </pc:spChg>
        <pc:spChg chg="add mod">
          <ac:chgData name="Aricia Leighton" userId="d54b3893-b791-472c-ac5c-cd755275346b" providerId="ADAL" clId="{48600239-EB54-534A-8F96-A160D8E5905B}" dt="2026-04-13T20:24:31.111" v="83"/>
          <ac:spMkLst>
            <pc:docMk/>
            <pc:sldMk cId="0" sldId="261"/>
            <ac:spMk id="9" creationId="{F3AFD583-104E-A90F-6E76-DBCC19E2C54E}"/>
          </ac:spMkLst>
        </pc:spChg>
        <pc:spChg chg="add mod">
          <ac:chgData name="Aricia Leighton" userId="d54b3893-b791-472c-ac5c-cd755275346b" providerId="ADAL" clId="{48600239-EB54-534A-8F96-A160D8E5905B}" dt="2026-04-13T20:25:51.424" v="119" actId="1076"/>
          <ac:spMkLst>
            <pc:docMk/>
            <pc:sldMk cId="0" sldId="261"/>
            <ac:spMk id="10" creationId="{C1D28079-B1CD-323B-0A31-40A58A0187A6}"/>
          </ac:spMkLst>
        </pc:spChg>
      </pc:sldChg>
      <pc:sldChg chg="addSp delSp modSp mod">
        <pc:chgData name="Aricia Leighton" userId="d54b3893-b791-472c-ac5c-cd755275346b" providerId="ADAL" clId="{48600239-EB54-534A-8F96-A160D8E5905B}" dt="2026-04-13T20:25:56.731" v="121"/>
        <pc:sldMkLst>
          <pc:docMk/>
          <pc:sldMk cId="0" sldId="262"/>
        </pc:sldMkLst>
        <pc:spChg chg="del">
          <ac:chgData name="Aricia Leighton" userId="d54b3893-b791-472c-ac5c-cd755275346b" providerId="ADAL" clId="{48600239-EB54-534A-8F96-A160D8E5905B}" dt="2026-04-13T20:25:56.165" v="120" actId="478"/>
          <ac:spMkLst>
            <pc:docMk/>
            <pc:sldMk cId="0" sldId="262"/>
            <ac:spMk id="4" creationId="{00000000-0000-0000-0000-000000000000}"/>
          </ac:spMkLst>
        </pc:spChg>
        <pc:spChg chg="del mod">
          <ac:chgData name="Aricia Leighton" userId="d54b3893-b791-472c-ac5c-cd755275346b" providerId="ADAL" clId="{48600239-EB54-534A-8F96-A160D8E5905B}" dt="2026-04-13T20:24:42.089" v="86" actId="478"/>
          <ac:spMkLst>
            <pc:docMk/>
            <pc:sldMk cId="0" sldId="262"/>
            <ac:spMk id="5" creationId="{00000000-0000-0000-0000-000000000000}"/>
          </ac:spMkLst>
        </pc:spChg>
        <pc:spChg chg="mod">
          <ac:chgData name="Aricia Leighton" userId="d54b3893-b791-472c-ac5c-cd755275346b" providerId="ADAL" clId="{48600239-EB54-534A-8F96-A160D8E5905B}" dt="2026-04-13T20:24:02.633" v="80" actId="14100"/>
          <ac:spMkLst>
            <pc:docMk/>
            <pc:sldMk cId="0" sldId="262"/>
            <ac:spMk id="7" creationId="{00000000-0000-0000-0000-000000000000}"/>
          </ac:spMkLst>
        </pc:spChg>
        <pc:spChg chg="add del mod">
          <ac:chgData name="Aricia Leighton" userId="d54b3893-b791-472c-ac5c-cd755275346b" providerId="ADAL" clId="{48600239-EB54-534A-8F96-A160D8E5905B}" dt="2026-04-13T20:24:38.629" v="85" actId="478"/>
          <ac:spMkLst>
            <pc:docMk/>
            <pc:sldMk cId="0" sldId="262"/>
            <ac:spMk id="10" creationId="{0CE7E000-78E8-730E-859E-20715F163CFE}"/>
          </ac:spMkLst>
        </pc:spChg>
        <pc:spChg chg="add mod">
          <ac:chgData name="Aricia Leighton" userId="d54b3893-b791-472c-ac5c-cd755275346b" providerId="ADAL" clId="{48600239-EB54-534A-8F96-A160D8E5905B}" dt="2026-04-13T20:24:43.507" v="87"/>
          <ac:spMkLst>
            <pc:docMk/>
            <pc:sldMk cId="0" sldId="262"/>
            <ac:spMk id="11" creationId="{067B18E6-864B-37CB-41E8-03F8342A62C7}"/>
          </ac:spMkLst>
        </pc:spChg>
        <pc:spChg chg="add mod">
          <ac:chgData name="Aricia Leighton" userId="d54b3893-b791-472c-ac5c-cd755275346b" providerId="ADAL" clId="{48600239-EB54-534A-8F96-A160D8E5905B}" dt="2026-04-13T20:25:56.731" v="121"/>
          <ac:spMkLst>
            <pc:docMk/>
            <pc:sldMk cId="0" sldId="262"/>
            <ac:spMk id="12" creationId="{B446EE66-4658-B26D-CC7B-2318736BEE8B}"/>
          </ac:spMkLst>
        </pc:spChg>
      </pc:sldChg>
      <pc:sldChg chg="addSp delSp modSp mod">
        <pc:chgData name="Aricia Leighton" userId="d54b3893-b791-472c-ac5c-cd755275346b" providerId="ADAL" clId="{48600239-EB54-534A-8F96-A160D8E5905B}" dt="2026-04-13T20:26:00.883" v="123"/>
        <pc:sldMkLst>
          <pc:docMk/>
          <pc:sldMk cId="0" sldId="263"/>
        </pc:sldMkLst>
        <pc:spChg chg="del">
          <ac:chgData name="Aricia Leighton" userId="d54b3893-b791-472c-ac5c-cd755275346b" providerId="ADAL" clId="{48600239-EB54-534A-8F96-A160D8E5905B}" dt="2026-04-13T20:26:00.339" v="122" actId="478"/>
          <ac:spMkLst>
            <pc:docMk/>
            <pc:sldMk cId="0" sldId="263"/>
            <ac:spMk id="4" creationId="{00000000-0000-0000-0000-000000000000}"/>
          </ac:spMkLst>
        </pc:spChg>
        <pc:spChg chg="del">
          <ac:chgData name="Aricia Leighton" userId="d54b3893-b791-472c-ac5c-cd755275346b" providerId="ADAL" clId="{48600239-EB54-534A-8F96-A160D8E5905B}" dt="2026-04-13T20:24:48.133" v="88" actId="478"/>
          <ac:spMkLst>
            <pc:docMk/>
            <pc:sldMk cId="0" sldId="263"/>
            <ac:spMk id="5" creationId="{00000000-0000-0000-0000-000000000000}"/>
          </ac:spMkLst>
        </pc:spChg>
        <pc:spChg chg="mod">
          <ac:chgData name="Aricia Leighton" userId="d54b3893-b791-472c-ac5c-cd755275346b" providerId="ADAL" clId="{48600239-EB54-534A-8F96-A160D8E5905B}" dt="2026-04-13T20:25:07.944" v="111" actId="14100"/>
          <ac:spMkLst>
            <pc:docMk/>
            <pc:sldMk cId="0" sldId="263"/>
            <ac:spMk id="7" creationId="{00000000-0000-0000-0000-000000000000}"/>
          </ac:spMkLst>
        </pc:spChg>
        <pc:spChg chg="add mod">
          <ac:chgData name="Aricia Leighton" userId="d54b3893-b791-472c-ac5c-cd755275346b" providerId="ADAL" clId="{48600239-EB54-534A-8F96-A160D8E5905B}" dt="2026-04-13T20:24:49.431" v="89"/>
          <ac:spMkLst>
            <pc:docMk/>
            <pc:sldMk cId="0" sldId="263"/>
            <ac:spMk id="9" creationId="{44A314B3-96C1-B35B-06EC-BB51D8FCCA57}"/>
          </ac:spMkLst>
        </pc:spChg>
        <pc:spChg chg="add mod">
          <ac:chgData name="Aricia Leighton" userId="d54b3893-b791-472c-ac5c-cd755275346b" providerId="ADAL" clId="{48600239-EB54-534A-8F96-A160D8E5905B}" dt="2026-04-13T20:26:00.883" v="123"/>
          <ac:spMkLst>
            <pc:docMk/>
            <pc:sldMk cId="0" sldId="263"/>
            <ac:spMk id="10" creationId="{18E9C48A-4010-A0DA-86D1-28273D047DD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cs-CZ"/>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B7268E1E-0E44-426D-905E-8AD9B19D2182}" type="datetimeFigureOut">
              <a:rPr lang="cs-CZ" smtClean="0"/>
              <a:t>13.04.2026</a:t>
            </a:fld>
            <a:endParaRPr lang="cs-CZ"/>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lang="cs-CZ"/>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fld id="{871B2431-D351-4C6E-A3CF-9DFAC0E3E050}" type="slidenum">
              <a:rPr lang="cs-CZ" smtClean="0"/>
              <a:t>‹#›</a:t>
            </a:fld>
            <a:endParaRPr lang="cs-CZ"/>
          </a:p>
        </p:txBody>
      </p:sp>
    </p:spTree>
    <p:extLst>
      <p:ext uri="{BB962C8B-B14F-4D97-AF65-F5344CB8AC3E}">
        <p14:creationId xmlns:p14="http://schemas.microsoft.com/office/powerpoint/2010/main" val="1798889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1</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90763" y="512763"/>
            <a:ext cx="4562475" cy="2566987"/>
          </a:xfrm>
        </p:spPr>
      </p:sp>
      <p:sp>
        <p:nvSpPr>
          <p:cNvPr id="3" name="Notes Placeholder 2"/>
          <p:cNvSpPr>
            <a:spLocks noGrp="1"/>
          </p:cNvSpPr>
          <p:nvPr>
            <p:ph type="body" idx="1"/>
          </p:nvPr>
        </p:nvSpPr>
        <p:spPr/>
        <p:txBody>
          <a:bodyPr/>
          <a:lstStyle/>
          <a:p>
            <a:r>
              <a:rPr lang="en-US" dirty="0"/>
              <a:t>Images must have alternative text. Instagram allows alt text, Facebook does not. For Facebook, you must put the alt text in the post itself. Videos on any platform, not just YouTube, must have closed captions and a description of the action in the video. Use camel case for hashtags to make them easier to read. We will be checking affiliated social media and notifying VPs of offending sites.</a:t>
            </a:r>
          </a:p>
        </p:txBody>
      </p:sp>
      <p:sp>
        <p:nvSpPr>
          <p:cNvPr id="4" name="Slide Number Placeholder 3"/>
          <p:cNvSpPr>
            <a:spLocks noGrp="1"/>
          </p:cNvSpPr>
          <p:nvPr>
            <p:ph type="sldNum" sz="quarter" idx="5"/>
          </p:nvPr>
        </p:nvSpPr>
        <p:spPr/>
        <p:txBody>
          <a:bodyPr/>
          <a:lstStyle/>
          <a:p>
            <a:fld id="{871B2431-D351-4C6E-A3CF-9DFAC0E3E050}" type="slidenum">
              <a:rPr lang="cs-CZ" smtClean="0"/>
              <a:t>3</a:t>
            </a:fld>
            <a:endParaRPr lang="cs-CZ"/>
          </a:p>
        </p:txBody>
      </p:sp>
    </p:spTree>
    <p:extLst>
      <p:ext uri="{BB962C8B-B14F-4D97-AF65-F5344CB8AC3E}">
        <p14:creationId xmlns:p14="http://schemas.microsoft.com/office/powerpoint/2010/main" val="21816051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90763" y="512763"/>
            <a:ext cx="4562475" cy="25669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71B2431-D351-4C6E-A3CF-9DFAC0E3E050}" type="slidenum">
              <a:rPr lang="cs-CZ" smtClean="0"/>
              <a:t>4</a:t>
            </a:fld>
            <a:endParaRPr lang="cs-CZ"/>
          </a:p>
        </p:txBody>
      </p:sp>
    </p:spTree>
    <p:extLst>
      <p:ext uri="{BB962C8B-B14F-4D97-AF65-F5344CB8AC3E}">
        <p14:creationId xmlns:p14="http://schemas.microsoft.com/office/powerpoint/2010/main" val="627966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1</a:t>
            </a: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4/13/26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4/13/26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4/13/26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4/13/26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2309854" y="2924087"/>
            <a:ext cx="13668292" cy="3620579"/>
            <a:chOff x="0" y="0"/>
            <a:chExt cx="18224389" cy="4827439"/>
          </a:xfrm>
        </p:grpSpPr>
        <p:sp>
          <p:nvSpPr>
            <p:cNvPr id="3" name="Freeform 3"/>
            <p:cNvSpPr/>
            <p:nvPr/>
          </p:nvSpPr>
          <p:spPr>
            <a:xfrm>
              <a:off x="0" y="0"/>
              <a:ext cx="18224373" cy="4827397"/>
            </a:xfrm>
            <a:custGeom>
              <a:avLst/>
              <a:gdLst/>
              <a:ahLst/>
              <a:cxnLst/>
              <a:rect l="l" t="t" r="r" b="b"/>
              <a:pathLst>
                <a:path w="18224373" h="4827397">
                  <a:moveTo>
                    <a:pt x="0" y="0"/>
                  </a:moveTo>
                  <a:lnTo>
                    <a:pt x="18224373" y="0"/>
                  </a:lnTo>
                  <a:lnTo>
                    <a:pt x="18224373" y="4827397"/>
                  </a:lnTo>
                  <a:lnTo>
                    <a:pt x="0" y="4827397"/>
                  </a:lnTo>
                  <a:lnTo>
                    <a:pt x="0" y="0"/>
                  </a:lnTo>
                  <a:close/>
                </a:path>
              </a:pathLst>
            </a:custGeom>
            <a:blipFill>
              <a:blip r:embed="rId3"/>
              <a:stretch>
                <a:fillRect t="-20" b="-21"/>
              </a:stretch>
            </a:blipFill>
          </p:spPr>
          <p:txBody>
            <a:bodyPr/>
            <a:lstStyle/>
            <a:p>
              <a:endParaRPr lang="en-US"/>
            </a:p>
          </p:txBody>
        </p:sp>
      </p:grpSp>
      <p:sp>
        <p:nvSpPr>
          <p:cNvPr id="4" name="TextBox 4"/>
          <p:cNvSpPr txBox="1"/>
          <p:nvPr/>
        </p:nvSpPr>
        <p:spPr>
          <a:xfrm>
            <a:off x="6211653" y="6764058"/>
            <a:ext cx="11238147" cy="1362745"/>
          </a:xfrm>
          <a:prstGeom prst="rect">
            <a:avLst/>
          </a:prstGeom>
        </p:spPr>
        <p:txBody>
          <a:bodyPr lIns="0" tIns="0" rIns="0" bIns="0" rtlCol="0" anchor="t">
            <a:spAutoFit/>
          </a:bodyPr>
          <a:lstStyle/>
          <a:p>
            <a:pPr algn="l">
              <a:lnSpc>
                <a:spcPts val="5200"/>
              </a:lnSpc>
            </a:pPr>
            <a:r>
              <a:rPr lang="en-US" sz="5201" b="1" spc="202" dirty="0">
                <a:solidFill>
                  <a:srgbClr val="B10B2D"/>
                </a:solidFill>
                <a:latin typeface="Proxima Nova Bold"/>
                <a:ea typeface="Proxima Nova Rg"/>
                <a:cs typeface="Proxima Nova Rg"/>
                <a:sym typeface="Proxima Nova Bold"/>
              </a:rPr>
              <a:t>ACCESSIBILITY UPDATE</a:t>
            </a:r>
            <a:r>
              <a:rPr lang="en-US" sz="5201" b="1" spc="202" dirty="0">
                <a:solidFill>
                  <a:srgbClr val="B10B2D"/>
                </a:solidFill>
                <a:latin typeface="Proxima Nova Bold"/>
                <a:ea typeface="Proxima Nova Bold"/>
                <a:cs typeface="Proxima Nova Bold"/>
                <a:sym typeface="Proxima Nova Bold"/>
              </a:rPr>
              <a:t> </a:t>
            </a:r>
          </a:p>
          <a:p>
            <a:pPr algn="l">
              <a:lnSpc>
                <a:spcPts val="5200"/>
              </a:lnSpc>
            </a:pPr>
            <a:r>
              <a:rPr lang="en-US" sz="5201" b="1" spc="202" dirty="0">
                <a:solidFill>
                  <a:srgbClr val="000000"/>
                </a:solidFill>
                <a:latin typeface="Proxima Nova Bold"/>
                <a:ea typeface="Proxima Nova Bold"/>
                <a:cs typeface="Proxima Nova Bold"/>
                <a:sym typeface="Proxima Nova Bold"/>
              </a:rPr>
              <a:t>SPRING 2026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a:extLst>
              <a:ext uri="{C183D7F6-B498-43B3-948B-1728B52AA6E4}">
                <adec:decorative xmlns:adec="http://schemas.microsoft.com/office/drawing/2017/decorative" val="1"/>
              </a:ext>
            </a:extLst>
          </p:cNvPr>
          <p:cNvSpPr/>
          <p:nvPr/>
        </p:nvSpPr>
        <p:spPr>
          <a:xfrm flipV="1">
            <a:off x="1085850" y="1069020"/>
            <a:ext cx="0" cy="1549671"/>
          </a:xfrm>
          <a:prstGeom prst="line">
            <a:avLst/>
          </a:prstGeom>
          <a:ln w="114300" cap="flat">
            <a:solidFill>
              <a:srgbClr val="B10B2D"/>
            </a:solidFill>
            <a:prstDash val="solid"/>
            <a:headEnd type="none" w="sm" len="sm"/>
            <a:tailEnd type="none" w="sm" len="sm"/>
          </a:ln>
        </p:spPr>
        <p:txBody>
          <a:bodyPr/>
          <a:lstStyle/>
          <a:p>
            <a:endParaRPr lang="en-US"/>
          </a:p>
        </p:txBody>
      </p:sp>
      <p:sp>
        <p:nvSpPr>
          <p:cNvPr id="3" name="TextBox 3"/>
          <p:cNvSpPr txBox="1"/>
          <p:nvPr/>
        </p:nvSpPr>
        <p:spPr>
          <a:xfrm>
            <a:off x="1449434" y="987788"/>
            <a:ext cx="15809866" cy="1886927"/>
          </a:xfrm>
          <a:prstGeom prst="rect">
            <a:avLst/>
          </a:prstGeom>
        </p:spPr>
        <p:txBody>
          <a:bodyPr lIns="0" tIns="0" rIns="0" bIns="0" rtlCol="0" anchor="t">
            <a:spAutoFit/>
          </a:bodyPr>
          <a:lstStyle/>
          <a:p>
            <a:pPr algn="l">
              <a:lnSpc>
                <a:spcPts val="7200"/>
              </a:lnSpc>
            </a:pPr>
            <a:r>
              <a:rPr lang="en-US" sz="7200" b="1" spc="288" dirty="0">
                <a:solidFill>
                  <a:srgbClr val="000000"/>
                </a:solidFill>
                <a:latin typeface="Proxima Nova Heavy"/>
                <a:ea typeface="Proxima Nova Heavy"/>
                <a:cs typeface="Proxima Nova Heavy"/>
                <a:sym typeface="Proxima Nova Heavy"/>
              </a:rPr>
              <a:t>ADA </a:t>
            </a:r>
            <a:br>
              <a:rPr lang="en-US" sz="7200" b="1" spc="288" dirty="0">
                <a:solidFill>
                  <a:srgbClr val="000000"/>
                </a:solidFill>
                <a:latin typeface="Proxima Nova Heavy"/>
                <a:ea typeface="Proxima Nova Heavy"/>
                <a:cs typeface="Proxima Nova Heavy"/>
                <a:sym typeface="Proxima Nova Heavy"/>
              </a:rPr>
            </a:br>
            <a:r>
              <a:rPr lang="en-US" sz="7200" b="1" spc="288" dirty="0">
                <a:solidFill>
                  <a:srgbClr val="000000"/>
                </a:solidFill>
                <a:latin typeface="Proxima Nova Heavy"/>
                <a:ea typeface="Proxima Nova Heavy"/>
                <a:cs typeface="Proxima Nova Heavy"/>
                <a:sym typeface="Proxima Nova Heavy"/>
              </a:rPr>
              <a:t>Title II</a:t>
            </a:r>
          </a:p>
        </p:txBody>
      </p:sp>
      <p:sp>
        <p:nvSpPr>
          <p:cNvPr id="4" name="TextBox 4"/>
          <p:cNvSpPr txBox="1"/>
          <p:nvPr/>
        </p:nvSpPr>
        <p:spPr>
          <a:xfrm>
            <a:off x="1028700" y="3829050"/>
            <a:ext cx="12941424" cy="2925673"/>
          </a:xfrm>
          <a:prstGeom prst="rect">
            <a:avLst/>
          </a:prstGeom>
        </p:spPr>
        <p:txBody>
          <a:bodyPr lIns="0" tIns="0" rIns="0" bIns="0" rtlCol="0" anchor="t">
            <a:spAutoFit/>
          </a:bodyPr>
          <a:lstStyle/>
          <a:p>
            <a:pPr algn="l">
              <a:lnSpc>
                <a:spcPts val="4479"/>
              </a:lnSpc>
              <a:spcAft>
                <a:spcPts val="5000"/>
              </a:spcAft>
            </a:pPr>
            <a:r>
              <a:rPr lang="en-US" sz="5400" b="1" dirty="0">
                <a:solidFill>
                  <a:srgbClr val="000000"/>
                </a:solidFill>
                <a:latin typeface="Proxima Nova Bold"/>
                <a:ea typeface="Proxima Nova Bold"/>
                <a:cs typeface="Proxima Nova Bold"/>
                <a:sym typeface="Proxima Nova Bold"/>
              </a:rPr>
              <a:t>Effective</a:t>
            </a:r>
            <a:r>
              <a:rPr lang="en-US" sz="5400" dirty="0">
                <a:solidFill>
                  <a:srgbClr val="000000"/>
                </a:solidFill>
                <a:latin typeface="Proxima Nova Rg"/>
                <a:ea typeface="Proxima Nova Rg"/>
                <a:cs typeface="Proxima Nova Rg"/>
                <a:sym typeface="Proxima Nova"/>
              </a:rPr>
              <a:t>: April 24, 2026</a:t>
            </a:r>
          </a:p>
          <a:p>
            <a:pPr marL="457200" indent="-457200" algn="l">
              <a:lnSpc>
                <a:spcPts val="4479"/>
              </a:lnSpc>
              <a:buFont typeface="Arial" panose="020B0604020202020204" pitchFamily="34" charset="0"/>
              <a:buChar char="•"/>
            </a:pPr>
            <a:r>
              <a:rPr lang="en-US" sz="3199" dirty="0">
                <a:solidFill>
                  <a:srgbClr val="000000"/>
                </a:solidFill>
                <a:latin typeface="Proxima Nova Rg"/>
                <a:ea typeface="Proxima Nova Rg"/>
                <a:cs typeface="Proxima Nova Rg"/>
                <a:sym typeface="Proxima Nova"/>
              </a:rPr>
              <a:t>Social Media</a:t>
            </a:r>
          </a:p>
          <a:p>
            <a:pPr marL="457200" indent="-457200" algn="l">
              <a:lnSpc>
                <a:spcPts val="4479"/>
              </a:lnSpc>
              <a:buFont typeface="Arial" panose="020B0604020202020204" pitchFamily="34" charset="0"/>
              <a:buChar char="•"/>
            </a:pPr>
            <a:r>
              <a:rPr lang="en-US" sz="3199" dirty="0">
                <a:solidFill>
                  <a:srgbClr val="000000"/>
                </a:solidFill>
                <a:latin typeface="Proxima Nova Rg"/>
                <a:ea typeface="Proxima Nova Rg"/>
                <a:cs typeface="Proxima Nova Rg"/>
                <a:sym typeface="Proxima Nova"/>
              </a:rPr>
              <a:t>Affiliated Websites</a:t>
            </a:r>
          </a:p>
          <a:p>
            <a:pPr marL="457200" indent="-457200" algn="l">
              <a:lnSpc>
                <a:spcPts val="4479"/>
              </a:lnSpc>
              <a:buFont typeface="Arial" panose="020B0604020202020204" pitchFamily="34" charset="0"/>
              <a:buChar char="•"/>
            </a:pPr>
            <a:r>
              <a:rPr lang="en-US" sz="3199" dirty="0">
                <a:solidFill>
                  <a:srgbClr val="000000"/>
                </a:solidFill>
                <a:latin typeface="Proxima Nova Rg"/>
                <a:ea typeface="Proxima Nova Rg"/>
                <a:cs typeface="Proxima Nova Rg"/>
                <a:sym typeface="Proxima Nova"/>
              </a:rPr>
              <a:t>Email review</a:t>
            </a:r>
          </a:p>
        </p:txBody>
      </p:sp>
      <p:sp>
        <p:nvSpPr>
          <p:cNvPr id="5" name="Freeform 5">
            <a:extLst>
              <a:ext uri="{C183D7F6-B498-43B3-948B-1728B52AA6E4}">
                <adec:decorative xmlns:adec="http://schemas.microsoft.com/office/drawing/2017/decorative" val="1"/>
              </a:ext>
            </a:extLst>
          </p:cNvPr>
          <p:cNvSpPr/>
          <p:nvPr/>
        </p:nvSpPr>
        <p:spPr>
          <a:xfrm>
            <a:off x="13807289" y="1028700"/>
            <a:ext cx="3452011" cy="914400"/>
          </a:xfrm>
          <a:custGeom>
            <a:avLst/>
            <a:gdLst/>
            <a:ahLst/>
            <a:cxnLst/>
            <a:rect l="l" t="t" r="r" b="b"/>
            <a:pathLst>
              <a:path w="1721796" h="456085">
                <a:moveTo>
                  <a:pt x="0" y="0"/>
                </a:moveTo>
                <a:lnTo>
                  <a:pt x="1721796" y="0"/>
                </a:lnTo>
                <a:lnTo>
                  <a:pt x="1721796" y="456085"/>
                </a:lnTo>
                <a:lnTo>
                  <a:pt x="0" y="456085"/>
                </a:lnTo>
                <a:lnTo>
                  <a:pt x="0" y="0"/>
                </a:lnTo>
                <a:close/>
              </a:path>
            </a:pathLst>
          </a:custGeom>
          <a:blipFill>
            <a:blip r:embed="rId2"/>
            <a:stretch>
              <a:fillRect/>
            </a:stretch>
          </a:blipFill>
        </p:spPr>
        <p:txBody>
          <a:bodyPr/>
          <a:lstStyle/>
          <a:p>
            <a:endParaRPr lang="en-US"/>
          </a:p>
        </p:txBody>
      </p:sp>
      <p:sp>
        <p:nvSpPr>
          <p:cNvPr id="6" name="AutoShape 6">
            <a:extLst>
              <a:ext uri="{C183D7F6-B498-43B3-948B-1728B52AA6E4}">
                <adec:decorative xmlns:adec="http://schemas.microsoft.com/office/drawing/2017/decorative" val="1"/>
              </a:ext>
            </a:extLst>
          </p:cNvPr>
          <p:cNvSpPr/>
          <p:nvPr/>
        </p:nvSpPr>
        <p:spPr>
          <a:xfrm>
            <a:off x="3505199" y="9391650"/>
            <a:ext cx="11592265" cy="0"/>
          </a:xfrm>
          <a:prstGeom prst="line">
            <a:avLst/>
          </a:prstGeom>
          <a:ln w="19050" cap="flat">
            <a:solidFill>
              <a:srgbClr val="0A0A0A"/>
            </a:solidFill>
            <a:prstDash val="solid"/>
            <a:headEnd type="none" w="sm" len="sm"/>
            <a:tailEnd type="none" w="sm" len="sm"/>
          </a:ln>
        </p:spPr>
        <p:txBody>
          <a:bodyPr/>
          <a:lstStyle/>
          <a:p>
            <a:endParaRPr lang="en-US"/>
          </a:p>
        </p:txBody>
      </p:sp>
      <p:sp>
        <p:nvSpPr>
          <p:cNvPr id="7" name="TextBox 7"/>
          <p:cNvSpPr txBox="1"/>
          <p:nvPr/>
        </p:nvSpPr>
        <p:spPr>
          <a:xfrm>
            <a:off x="15735275" y="9258300"/>
            <a:ext cx="1524025" cy="266700"/>
          </a:xfrm>
          <a:prstGeom prst="rect">
            <a:avLst/>
          </a:prstGeom>
        </p:spPr>
        <p:txBody>
          <a:bodyPr lIns="0" tIns="0" rIns="0" bIns="0" rtlCol="0" anchor="t">
            <a:spAutoFit/>
          </a:bodyPr>
          <a:lstStyle/>
          <a:p>
            <a:pPr algn="r">
              <a:lnSpc>
                <a:spcPts val="2160"/>
              </a:lnSpc>
            </a:pPr>
            <a:r>
              <a:rPr lang="en-US" sz="1800" b="1" spc="54">
                <a:solidFill>
                  <a:srgbClr val="0A0A0A"/>
                </a:solidFill>
                <a:latin typeface="Proxima Nova Bold"/>
                <a:ea typeface="Proxima Nova Bold"/>
                <a:cs typeface="Proxima Nova Bold"/>
                <a:sym typeface="Proxima Nova Bold"/>
              </a:rPr>
              <a:t>SPRING 2026</a:t>
            </a:r>
          </a:p>
        </p:txBody>
      </p:sp>
      <p:sp>
        <p:nvSpPr>
          <p:cNvPr id="8" name="TextBox 8"/>
          <p:cNvSpPr txBox="1"/>
          <p:nvPr/>
        </p:nvSpPr>
        <p:spPr>
          <a:xfrm>
            <a:off x="1028699" y="9258300"/>
            <a:ext cx="2253051" cy="279307"/>
          </a:xfrm>
          <a:prstGeom prst="rect">
            <a:avLst/>
          </a:prstGeom>
        </p:spPr>
        <p:txBody>
          <a:bodyPr wrap="square" lIns="0" tIns="0" rIns="0" bIns="0" rtlCol="0" anchor="t">
            <a:spAutoFit/>
          </a:bodyPr>
          <a:lstStyle/>
          <a:p>
            <a:pPr algn="l">
              <a:lnSpc>
                <a:spcPts val="2160"/>
              </a:lnSpc>
            </a:pPr>
            <a:r>
              <a:rPr lang="en-US" sz="1800" b="1" spc="54" dirty="0">
                <a:solidFill>
                  <a:srgbClr val="B10B2D"/>
                </a:solidFill>
                <a:latin typeface="Proxima Nova Bold"/>
                <a:ea typeface="Proxima Nova Bold"/>
                <a:cs typeface="Proxima Nova Bold"/>
                <a:sym typeface="Proxima Nova Bold"/>
              </a:rPr>
              <a:t>Accessibility Update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a:extLst>
              <a:ext uri="{C183D7F6-B498-43B3-948B-1728B52AA6E4}">
                <adec:decorative xmlns:adec="http://schemas.microsoft.com/office/drawing/2017/decorative" val="1"/>
              </a:ext>
            </a:extLst>
          </p:cNvPr>
          <p:cNvSpPr/>
          <p:nvPr/>
        </p:nvSpPr>
        <p:spPr>
          <a:xfrm flipV="1">
            <a:off x="1085850" y="1069020"/>
            <a:ext cx="0" cy="1549671"/>
          </a:xfrm>
          <a:prstGeom prst="line">
            <a:avLst/>
          </a:prstGeom>
          <a:ln w="114300" cap="flat">
            <a:solidFill>
              <a:srgbClr val="B10B2D"/>
            </a:solidFill>
            <a:prstDash val="solid"/>
            <a:headEnd type="none" w="sm" len="sm"/>
            <a:tailEnd type="none" w="sm" len="sm"/>
          </a:ln>
        </p:spPr>
        <p:txBody>
          <a:bodyPr/>
          <a:lstStyle/>
          <a:p>
            <a:endParaRPr lang="en-US"/>
          </a:p>
        </p:txBody>
      </p:sp>
      <p:sp>
        <p:nvSpPr>
          <p:cNvPr id="3" name="TextBox 3"/>
          <p:cNvSpPr txBox="1"/>
          <p:nvPr/>
        </p:nvSpPr>
        <p:spPr>
          <a:xfrm>
            <a:off x="1449434" y="987788"/>
            <a:ext cx="15809866" cy="1886927"/>
          </a:xfrm>
          <a:prstGeom prst="rect">
            <a:avLst/>
          </a:prstGeom>
        </p:spPr>
        <p:txBody>
          <a:bodyPr lIns="0" tIns="0" rIns="0" bIns="0" rtlCol="0" anchor="t">
            <a:spAutoFit/>
          </a:bodyPr>
          <a:lstStyle/>
          <a:p>
            <a:pPr algn="l">
              <a:lnSpc>
                <a:spcPts val="7200"/>
              </a:lnSpc>
            </a:pPr>
            <a:r>
              <a:rPr lang="en-US" sz="7200" b="1" spc="288" dirty="0">
                <a:solidFill>
                  <a:srgbClr val="000000"/>
                </a:solidFill>
                <a:latin typeface="Proxima Nova Heavy"/>
                <a:ea typeface="Proxima Nova Heavy"/>
                <a:cs typeface="Proxima Nova Heavy"/>
                <a:sym typeface="Proxima Nova Heavy"/>
              </a:rPr>
              <a:t>Social Media</a:t>
            </a:r>
          </a:p>
          <a:p>
            <a:pPr algn="l">
              <a:lnSpc>
                <a:spcPts val="7200"/>
              </a:lnSpc>
            </a:pPr>
            <a:r>
              <a:rPr lang="en-US" sz="7200" b="1" spc="288" dirty="0">
                <a:solidFill>
                  <a:srgbClr val="000000"/>
                </a:solidFill>
                <a:latin typeface="Proxima Nova Heavy"/>
                <a:ea typeface="Proxima Nova Heavy"/>
                <a:cs typeface="Proxima Nova Heavy"/>
                <a:sym typeface="Proxima Nova Heavy"/>
              </a:rPr>
              <a:t>Accessibility</a:t>
            </a:r>
          </a:p>
        </p:txBody>
      </p:sp>
      <p:sp>
        <p:nvSpPr>
          <p:cNvPr id="5" name="AutoShape 5">
            <a:extLst>
              <a:ext uri="{C183D7F6-B498-43B3-948B-1728B52AA6E4}">
                <adec:decorative xmlns:adec="http://schemas.microsoft.com/office/drawing/2017/decorative" val="1"/>
              </a:ext>
            </a:extLst>
          </p:cNvPr>
          <p:cNvSpPr/>
          <p:nvPr/>
        </p:nvSpPr>
        <p:spPr>
          <a:xfrm>
            <a:off x="3428999" y="9391650"/>
            <a:ext cx="11668465" cy="0"/>
          </a:xfrm>
          <a:prstGeom prst="line">
            <a:avLst/>
          </a:prstGeom>
          <a:ln w="19050" cap="flat">
            <a:solidFill>
              <a:srgbClr val="0A0A0A"/>
            </a:solidFill>
            <a:prstDash val="solid"/>
            <a:headEnd type="none" w="sm" len="sm"/>
            <a:tailEnd type="none" w="sm" len="sm"/>
          </a:ln>
        </p:spPr>
        <p:txBody>
          <a:bodyPr/>
          <a:lstStyle/>
          <a:p>
            <a:endParaRPr lang="en-US"/>
          </a:p>
        </p:txBody>
      </p:sp>
      <p:sp>
        <p:nvSpPr>
          <p:cNvPr id="6" name="TextBox 6"/>
          <p:cNvSpPr txBox="1"/>
          <p:nvPr/>
        </p:nvSpPr>
        <p:spPr>
          <a:xfrm>
            <a:off x="15735275" y="9258300"/>
            <a:ext cx="1524025" cy="266700"/>
          </a:xfrm>
          <a:prstGeom prst="rect">
            <a:avLst/>
          </a:prstGeom>
        </p:spPr>
        <p:txBody>
          <a:bodyPr lIns="0" tIns="0" rIns="0" bIns="0" rtlCol="0" anchor="t">
            <a:spAutoFit/>
          </a:bodyPr>
          <a:lstStyle/>
          <a:p>
            <a:pPr algn="r">
              <a:lnSpc>
                <a:spcPts val="2160"/>
              </a:lnSpc>
            </a:pPr>
            <a:r>
              <a:rPr lang="en-US" sz="1800" b="1" spc="54">
                <a:solidFill>
                  <a:srgbClr val="0A0A0A"/>
                </a:solidFill>
                <a:latin typeface="Proxima Nova Bold"/>
                <a:ea typeface="Proxima Nova Bold"/>
                <a:cs typeface="Proxima Nova Bold"/>
                <a:sym typeface="Proxima Nova Bold"/>
              </a:rPr>
              <a:t>SPRING 2026</a:t>
            </a:r>
          </a:p>
        </p:txBody>
      </p:sp>
      <p:sp>
        <p:nvSpPr>
          <p:cNvPr id="7" name="TextBox 7"/>
          <p:cNvSpPr txBox="1"/>
          <p:nvPr/>
        </p:nvSpPr>
        <p:spPr>
          <a:xfrm>
            <a:off x="1028699" y="9258300"/>
            <a:ext cx="2400301" cy="279307"/>
          </a:xfrm>
          <a:prstGeom prst="rect">
            <a:avLst/>
          </a:prstGeom>
        </p:spPr>
        <p:txBody>
          <a:bodyPr wrap="square" lIns="0" tIns="0" rIns="0" bIns="0" rtlCol="0" anchor="t">
            <a:spAutoFit/>
          </a:bodyPr>
          <a:lstStyle/>
          <a:p>
            <a:pPr algn="l">
              <a:lnSpc>
                <a:spcPts val="2160"/>
              </a:lnSpc>
            </a:pPr>
            <a:r>
              <a:rPr lang="en-US" sz="1800" b="1" spc="54" dirty="0">
                <a:solidFill>
                  <a:srgbClr val="B10B2D"/>
                </a:solidFill>
                <a:latin typeface="Proxima Nova Bold"/>
                <a:ea typeface="Proxima Nova Bold"/>
                <a:cs typeface="Proxima Nova Bold"/>
                <a:sym typeface="Proxima Nova Bold"/>
              </a:rPr>
              <a:t>Accessibility Update</a:t>
            </a:r>
          </a:p>
        </p:txBody>
      </p:sp>
      <p:sp>
        <p:nvSpPr>
          <p:cNvPr id="8" name="TextBox 8"/>
          <p:cNvSpPr txBox="1"/>
          <p:nvPr/>
        </p:nvSpPr>
        <p:spPr>
          <a:xfrm>
            <a:off x="1028700" y="3328646"/>
            <a:ext cx="16342012" cy="4290470"/>
          </a:xfrm>
          <a:prstGeom prst="rect">
            <a:avLst/>
          </a:prstGeom>
        </p:spPr>
        <p:txBody>
          <a:bodyPr lIns="0" tIns="0" rIns="0" bIns="0" rtlCol="0" anchor="t">
            <a:spAutoFit/>
          </a:bodyPr>
          <a:lstStyle/>
          <a:p>
            <a:pPr marL="457200" indent="-457200" algn="l">
              <a:lnSpc>
                <a:spcPct val="200000"/>
              </a:lnSpc>
              <a:buFont typeface="Arial" panose="020B0604020202020204" pitchFamily="34" charset="0"/>
              <a:buChar char="•"/>
            </a:pPr>
            <a:r>
              <a:rPr lang="en-US" sz="3600" dirty="0">
                <a:solidFill>
                  <a:srgbClr val="000000"/>
                </a:solidFill>
                <a:latin typeface="Proxima Nova Rg"/>
                <a:ea typeface="Proxima Nova Rg"/>
                <a:cs typeface="Proxima Nova Rg"/>
                <a:sym typeface="Proxima Nova"/>
              </a:rPr>
              <a:t>Images – alt text</a:t>
            </a:r>
          </a:p>
          <a:p>
            <a:pPr marL="457200" indent="-457200" algn="l">
              <a:lnSpc>
                <a:spcPct val="200000"/>
              </a:lnSpc>
              <a:buFont typeface="Arial" panose="020B0604020202020204" pitchFamily="34" charset="0"/>
              <a:buChar char="•"/>
            </a:pPr>
            <a:r>
              <a:rPr lang="en-US" sz="3600" dirty="0">
                <a:solidFill>
                  <a:srgbClr val="000000"/>
                </a:solidFill>
                <a:latin typeface="Proxima Nova Rg"/>
                <a:ea typeface="Proxima Nova Rg"/>
                <a:cs typeface="Proxima Nova Rg"/>
                <a:sym typeface="Proxima Nova"/>
              </a:rPr>
              <a:t>Videos – closed captioned and description</a:t>
            </a:r>
          </a:p>
          <a:p>
            <a:pPr marL="457200" indent="-457200">
              <a:lnSpc>
                <a:spcPct val="200000"/>
              </a:lnSpc>
              <a:buFont typeface="Arial" panose="020B0604020202020204" pitchFamily="34" charset="0"/>
              <a:buChar char="•"/>
            </a:pPr>
            <a:r>
              <a:rPr lang="en-US" sz="3600" dirty="0">
                <a:solidFill>
                  <a:srgbClr val="000000"/>
                </a:solidFill>
                <a:latin typeface="Proxima Nova Rg"/>
                <a:ea typeface="Proxima Nova Rg"/>
                <a:cs typeface="Proxima Nova Rg"/>
                <a:sym typeface="Proxima Nova"/>
              </a:rPr>
              <a:t>Use camel case for hashtags #</a:t>
            </a:r>
            <a:r>
              <a:rPr lang="en-US" sz="3600" dirty="0" err="1">
                <a:solidFill>
                  <a:srgbClr val="000000"/>
                </a:solidFill>
                <a:latin typeface="Proxima Nova Rg"/>
                <a:ea typeface="Proxima Nova Rg"/>
                <a:cs typeface="Proxima Nova Rg"/>
                <a:sym typeface="Proxima Nova"/>
              </a:rPr>
              <a:t>MyExampleHashTag</a:t>
            </a:r>
            <a:endParaRPr lang="en-US" sz="3600" dirty="0">
              <a:solidFill>
                <a:srgbClr val="000000"/>
              </a:solidFill>
              <a:latin typeface="Proxima Nova Rg"/>
              <a:ea typeface="Proxima Nova Rg"/>
              <a:cs typeface="Proxima Nova Rg"/>
              <a:sym typeface="Proxima Nova"/>
            </a:endParaRPr>
          </a:p>
          <a:p>
            <a:pPr marL="457200" indent="-457200" algn="l">
              <a:lnSpc>
                <a:spcPct val="200000"/>
              </a:lnSpc>
              <a:buFont typeface="Arial" panose="020B0604020202020204" pitchFamily="34" charset="0"/>
              <a:buChar char="•"/>
            </a:pPr>
            <a:r>
              <a:rPr lang="en-US" sz="3600" dirty="0">
                <a:solidFill>
                  <a:srgbClr val="000000"/>
                </a:solidFill>
                <a:latin typeface="Proxima Nova Rg"/>
                <a:ea typeface="Proxima Nova Rg"/>
                <a:cs typeface="Proxima Nova Rg"/>
                <a:sym typeface="Proxima Nova"/>
              </a:rPr>
              <a:t>Affiliated Social Media</a:t>
            </a:r>
          </a:p>
        </p:txBody>
      </p:sp>
      <p:sp>
        <p:nvSpPr>
          <p:cNvPr id="9" name="AutoShape 6">
            <a:extLst>
              <a:ext uri="{FF2B5EF4-FFF2-40B4-BE49-F238E27FC236}">
                <a16:creationId xmlns:a16="http://schemas.microsoft.com/office/drawing/2014/main" id="{F3AFD583-104E-A90F-6E76-DBCC19E2C54E}"/>
              </a:ext>
              <a:ext uri="{C183D7F6-B498-43B3-948B-1728B52AA6E4}">
                <adec:decorative xmlns:adec="http://schemas.microsoft.com/office/drawing/2017/decorative" val="1"/>
              </a:ext>
            </a:extLst>
          </p:cNvPr>
          <p:cNvSpPr/>
          <p:nvPr/>
        </p:nvSpPr>
        <p:spPr>
          <a:xfrm>
            <a:off x="3505199" y="9391650"/>
            <a:ext cx="11592265" cy="0"/>
          </a:xfrm>
          <a:prstGeom prst="line">
            <a:avLst/>
          </a:prstGeom>
          <a:ln w="19050" cap="flat">
            <a:solidFill>
              <a:srgbClr val="0A0A0A"/>
            </a:solidFill>
            <a:prstDash val="solid"/>
            <a:headEnd type="none" w="sm" len="sm"/>
            <a:tailEnd type="none" w="sm" len="sm"/>
          </a:ln>
        </p:spPr>
        <p:txBody>
          <a:bodyPr/>
          <a:lstStyle/>
          <a:p>
            <a:endParaRPr lang="en-US"/>
          </a:p>
        </p:txBody>
      </p:sp>
      <p:sp>
        <p:nvSpPr>
          <p:cNvPr id="10" name="Freeform 5">
            <a:extLst>
              <a:ext uri="{FF2B5EF4-FFF2-40B4-BE49-F238E27FC236}">
                <a16:creationId xmlns:a16="http://schemas.microsoft.com/office/drawing/2014/main" id="{C1D28079-B1CD-323B-0A31-40A58A0187A6}"/>
              </a:ext>
              <a:ext uri="{C183D7F6-B498-43B3-948B-1728B52AA6E4}">
                <adec:decorative xmlns:adec="http://schemas.microsoft.com/office/drawing/2017/decorative" val="1"/>
              </a:ext>
            </a:extLst>
          </p:cNvPr>
          <p:cNvSpPr/>
          <p:nvPr/>
        </p:nvSpPr>
        <p:spPr>
          <a:xfrm>
            <a:off x="13807289" y="1070779"/>
            <a:ext cx="3452011" cy="914400"/>
          </a:xfrm>
          <a:custGeom>
            <a:avLst/>
            <a:gdLst/>
            <a:ahLst/>
            <a:cxnLst/>
            <a:rect l="l" t="t" r="r" b="b"/>
            <a:pathLst>
              <a:path w="1721796" h="456085">
                <a:moveTo>
                  <a:pt x="0" y="0"/>
                </a:moveTo>
                <a:lnTo>
                  <a:pt x="1721796" y="0"/>
                </a:lnTo>
                <a:lnTo>
                  <a:pt x="1721796" y="456085"/>
                </a:lnTo>
                <a:lnTo>
                  <a:pt x="0" y="456085"/>
                </a:lnTo>
                <a:lnTo>
                  <a:pt x="0" y="0"/>
                </a:lnTo>
                <a:close/>
              </a:path>
            </a:pathLst>
          </a:custGeom>
          <a:blipFill>
            <a:blip r:embed="rId3"/>
            <a:stretch>
              <a:fillRect/>
            </a:stretch>
          </a:blipFill>
        </p:spPr>
        <p:txBody>
          <a:bodyPr/>
          <a:lstStyle/>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a:extLst>
              <a:ext uri="{C183D7F6-B498-43B3-948B-1728B52AA6E4}">
                <adec:decorative xmlns:adec="http://schemas.microsoft.com/office/drawing/2017/decorative" val="1"/>
              </a:ext>
            </a:extLst>
          </p:cNvPr>
          <p:cNvSpPr/>
          <p:nvPr/>
        </p:nvSpPr>
        <p:spPr>
          <a:xfrm flipV="1">
            <a:off x="1085850" y="1069020"/>
            <a:ext cx="0" cy="1549671"/>
          </a:xfrm>
          <a:prstGeom prst="line">
            <a:avLst/>
          </a:prstGeom>
          <a:ln w="114300" cap="flat">
            <a:solidFill>
              <a:srgbClr val="B10B2D"/>
            </a:solidFill>
            <a:prstDash val="solid"/>
            <a:headEnd type="none" w="sm" len="sm"/>
            <a:tailEnd type="none" w="sm" len="sm"/>
          </a:ln>
        </p:spPr>
        <p:txBody>
          <a:bodyPr/>
          <a:lstStyle/>
          <a:p>
            <a:endParaRPr lang="en-US"/>
          </a:p>
        </p:txBody>
      </p:sp>
      <p:sp>
        <p:nvSpPr>
          <p:cNvPr id="3" name="TextBox 3"/>
          <p:cNvSpPr txBox="1"/>
          <p:nvPr/>
        </p:nvSpPr>
        <p:spPr>
          <a:xfrm>
            <a:off x="1449434" y="987788"/>
            <a:ext cx="15809866" cy="1886927"/>
          </a:xfrm>
          <a:prstGeom prst="rect">
            <a:avLst/>
          </a:prstGeom>
        </p:spPr>
        <p:txBody>
          <a:bodyPr lIns="0" tIns="0" rIns="0" bIns="0" rtlCol="0" anchor="t">
            <a:spAutoFit/>
          </a:bodyPr>
          <a:lstStyle/>
          <a:p>
            <a:pPr algn="l">
              <a:lnSpc>
                <a:spcPts val="7200"/>
              </a:lnSpc>
            </a:pPr>
            <a:r>
              <a:rPr lang="en-US" sz="7200" b="1" spc="288" dirty="0">
                <a:solidFill>
                  <a:srgbClr val="000000"/>
                </a:solidFill>
                <a:latin typeface="Proxima Nova Heavy"/>
                <a:ea typeface="Proxima Nova Heavy"/>
                <a:cs typeface="Proxima Nova Heavy"/>
                <a:sym typeface="Proxima Nova Heavy"/>
              </a:rPr>
              <a:t>Affiliated</a:t>
            </a:r>
          </a:p>
          <a:p>
            <a:pPr algn="l">
              <a:lnSpc>
                <a:spcPts val="7200"/>
              </a:lnSpc>
            </a:pPr>
            <a:r>
              <a:rPr lang="en-US" sz="7200" b="1" spc="288" dirty="0">
                <a:solidFill>
                  <a:srgbClr val="000000"/>
                </a:solidFill>
                <a:latin typeface="Proxima Nova Heavy"/>
                <a:ea typeface="Proxima Nova Heavy"/>
                <a:cs typeface="Proxima Nova Heavy"/>
                <a:sym typeface="Proxima Nova Heavy"/>
              </a:rPr>
              <a:t>Websites</a:t>
            </a:r>
          </a:p>
        </p:txBody>
      </p:sp>
      <p:sp>
        <p:nvSpPr>
          <p:cNvPr id="6" name="TextBox 6"/>
          <p:cNvSpPr txBox="1"/>
          <p:nvPr/>
        </p:nvSpPr>
        <p:spPr>
          <a:xfrm>
            <a:off x="15735275" y="9258300"/>
            <a:ext cx="1524025" cy="266700"/>
          </a:xfrm>
          <a:prstGeom prst="rect">
            <a:avLst/>
          </a:prstGeom>
        </p:spPr>
        <p:txBody>
          <a:bodyPr lIns="0" tIns="0" rIns="0" bIns="0" rtlCol="0" anchor="t">
            <a:spAutoFit/>
          </a:bodyPr>
          <a:lstStyle/>
          <a:p>
            <a:pPr algn="r">
              <a:lnSpc>
                <a:spcPts val="2160"/>
              </a:lnSpc>
            </a:pPr>
            <a:r>
              <a:rPr lang="en-US" sz="1800" b="1" spc="54">
                <a:solidFill>
                  <a:srgbClr val="0A0A0A"/>
                </a:solidFill>
                <a:latin typeface="Proxima Nova Bold"/>
                <a:ea typeface="Proxima Nova Bold"/>
                <a:cs typeface="Proxima Nova Bold"/>
                <a:sym typeface="Proxima Nova Bold"/>
              </a:rPr>
              <a:t>SPRING 2026</a:t>
            </a:r>
          </a:p>
        </p:txBody>
      </p:sp>
      <p:sp>
        <p:nvSpPr>
          <p:cNvPr id="7" name="TextBox 7"/>
          <p:cNvSpPr txBox="1"/>
          <p:nvPr/>
        </p:nvSpPr>
        <p:spPr>
          <a:xfrm>
            <a:off x="1028700" y="9258300"/>
            <a:ext cx="2324100" cy="279307"/>
          </a:xfrm>
          <a:prstGeom prst="rect">
            <a:avLst/>
          </a:prstGeom>
        </p:spPr>
        <p:txBody>
          <a:bodyPr wrap="square" lIns="0" tIns="0" rIns="0" bIns="0" rtlCol="0" anchor="t">
            <a:spAutoFit/>
          </a:bodyPr>
          <a:lstStyle/>
          <a:p>
            <a:pPr algn="l">
              <a:lnSpc>
                <a:spcPts val="2160"/>
              </a:lnSpc>
            </a:pPr>
            <a:r>
              <a:rPr lang="en-US" sz="1800" b="1" spc="54" dirty="0">
                <a:solidFill>
                  <a:srgbClr val="B10B2D"/>
                </a:solidFill>
                <a:latin typeface="Proxima Nova Bold"/>
                <a:ea typeface="Proxima Nova Bold"/>
                <a:cs typeface="Proxima Nova Bold"/>
                <a:sym typeface="Proxima Nova Bold"/>
              </a:rPr>
              <a:t>Accessibility Update</a:t>
            </a:r>
          </a:p>
        </p:txBody>
      </p:sp>
      <p:sp>
        <p:nvSpPr>
          <p:cNvPr id="8" name="TextBox 8"/>
          <p:cNvSpPr txBox="1"/>
          <p:nvPr/>
        </p:nvSpPr>
        <p:spPr>
          <a:xfrm>
            <a:off x="1028700" y="3769676"/>
            <a:ext cx="6972297" cy="3547638"/>
          </a:xfrm>
          <a:prstGeom prst="rect">
            <a:avLst/>
          </a:prstGeom>
        </p:spPr>
        <p:txBody>
          <a:bodyPr wrap="square" lIns="0" tIns="0" rIns="0" bIns="0" rtlCol="0" anchor="t">
            <a:spAutoFit/>
          </a:bodyPr>
          <a:lstStyle/>
          <a:p>
            <a:pPr algn="l">
              <a:lnSpc>
                <a:spcPts val="3839"/>
              </a:lnSpc>
            </a:pPr>
            <a:r>
              <a:rPr lang="en-US" sz="3199" b="1" dirty="0">
                <a:solidFill>
                  <a:srgbClr val="000000"/>
                </a:solidFill>
                <a:latin typeface="Proxima Nova Bold"/>
                <a:ea typeface="Proxima Nova Bold"/>
                <a:cs typeface="Proxima Nova Bold"/>
                <a:sym typeface="Proxima Nova Bold"/>
              </a:rPr>
              <a:t>Obvious:</a:t>
            </a:r>
          </a:p>
          <a:p>
            <a:pPr algn="l">
              <a:lnSpc>
                <a:spcPts val="3839"/>
              </a:lnSpc>
            </a:pPr>
            <a:endParaRPr lang="en-US" sz="3199" b="1" dirty="0">
              <a:solidFill>
                <a:srgbClr val="000000"/>
              </a:solidFill>
              <a:latin typeface="Proxima Nova Bold"/>
              <a:ea typeface="Proxima Nova Bold"/>
              <a:cs typeface="Proxima Nova Bold"/>
              <a:sym typeface="Proxima Nova Bold"/>
            </a:endParaRPr>
          </a:p>
          <a:p>
            <a:pPr marL="690877" lvl="1" indent="-345439" algn="l">
              <a:lnSpc>
                <a:spcPts val="5119"/>
              </a:lnSpc>
              <a:buFont typeface="Arial"/>
              <a:buChar char="•"/>
            </a:pPr>
            <a:r>
              <a:rPr lang="en-US" sz="3199" dirty="0">
                <a:solidFill>
                  <a:srgbClr val="000000"/>
                </a:solidFill>
                <a:latin typeface="Proxima Nova Rg"/>
                <a:ea typeface="Proxima Nova Rg"/>
                <a:cs typeface="Proxima Nova Rg"/>
                <a:sym typeface="Proxima Nova"/>
              </a:rPr>
              <a:t>Committee Site</a:t>
            </a:r>
          </a:p>
          <a:p>
            <a:pPr marL="690877" lvl="1" indent="-345439" algn="l">
              <a:lnSpc>
                <a:spcPts val="5119"/>
              </a:lnSpc>
              <a:buFont typeface="Arial"/>
              <a:buChar char="•"/>
            </a:pPr>
            <a:r>
              <a:rPr lang="en-US" sz="3199" dirty="0" err="1">
                <a:solidFill>
                  <a:srgbClr val="000000"/>
                </a:solidFill>
                <a:latin typeface="Proxima Nova Rg"/>
                <a:ea typeface="Proxima Nova Rg"/>
                <a:cs typeface="Proxima Nova Rg"/>
                <a:sym typeface="Proxima Nova"/>
              </a:rPr>
              <a:t>GoGades.com</a:t>
            </a:r>
            <a:endParaRPr lang="en-US" sz="3199" dirty="0">
              <a:solidFill>
                <a:srgbClr val="000000"/>
              </a:solidFill>
              <a:latin typeface="Proxima Nova Rg"/>
              <a:ea typeface="Proxima Nova Rg"/>
              <a:cs typeface="Proxima Nova Rg"/>
              <a:sym typeface="Proxima Nova"/>
            </a:endParaRPr>
          </a:p>
          <a:p>
            <a:pPr marL="690877" lvl="1" indent="-345439" algn="l">
              <a:lnSpc>
                <a:spcPts val="5119"/>
              </a:lnSpc>
              <a:buFont typeface="Arial"/>
              <a:buChar char="•"/>
            </a:pPr>
            <a:r>
              <a:rPr lang="en-US" sz="3199" dirty="0" err="1">
                <a:solidFill>
                  <a:srgbClr val="000000"/>
                </a:solidFill>
                <a:latin typeface="Proxima Nova Rg"/>
                <a:ea typeface="Proxima Nova Rg"/>
                <a:cs typeface="Proxima Nova Rg"/>
                <a:sym typeface="Proxima Nova"/>
              </a:rPr>
              <a:t>SupportBC.org</a:t>
            </a:r>
            <a:endParaRPr lang="en-US" sz="3199" dirty="0">
              <a:solidFill>
                <a:srgbClr val="000000"/>
              </a:solidFill>
              <a:latin typeface="Proxima Nova Rg"/>
              <a:ea typeface="Proxima Nova Rg"/>
              <a:cs typeface="Proxima Nova Rg"/>
              <a:sym typeface="Proxima Nova"/>
            </a:endParaRPr>
          </a:p>
          <a:p>
            <a:pPr marL="690877" lvl="1" indent="-345439" algn="l">
              <a:lnSpc>
                <a:spcPts val="5119"/>
              </a:lnSpc>
              <a:buFont typeface="Arial"/>
              <a:buChar char="•"/>
            </a:pPr>
            <a:r>
              <a:rPr lang="en-US" sz="3199" dirty="0" err="1">
                <a:solidFill>
                  <a:srgbClr val="000000"/>
                </a:solidFill>
                <a:latin typeface="Proxima Nova Rg"/>
                <a:ea typeface="Proxima Nova Rg"/>
                <a:cs typeface="Proxima Nova Rg"/>
                <a:sym typeface="Proxima Nova"/>
              </a:rPr>
              <a:t>KCCD.edu</a:t>
            </a:r>
            <a:endParaRPr lang="en-US" sz="3199" dirty="0">
              <a:solidFill>
                <a:srgbClr val="000000"/>
              </a:solidFill>
              <a:latin typeface="Proxima Nova Rg"/>
              <a:ea typeface="Proxima Nova Rg"/>
              <a:cs typeface="Proxima Nova Rg"/>
              <a:sym typeface="Proxima Nova"/>
            </a:endParaRPr>
          </a:p>
        </p:txBody>
      </p:sp>
      <p:sp>
        <p:nvSpPr>
          <p:cNvPr id="9" name="TextBox 9"/>
          <p:cNvSpPr txBox="1"/>
          <p:nvPr/>
        </p:nvSpPr>
        <p:spPr>
          <a:xfrm>
            <a:off x="8439138" y="3769676"/>
            <a:ext cx="8058150" cy="4855688"/>
          </a:xfrm>
          <a:prstGeom prst="rect">
            <a:avLst/>
          </a:prstGeom>
        </p:spPr>
        <p:txBody>
          <a:bodyPr lIns="0" tIns="0" rIns="0" bIns="0" rtlCol="0" anchor="t">
            <a:spAutoFit/>
          </a:bodyPr>
          <a:lstStyle/>
          <a:p>
            <a:pPr algn="l">
              <a:lnSpc>
                <a:spcPts val="3839"/>
              </a:lnSpc>
            </a:pPr>
            <a:r>
              <a:rPr lang="en-US" sz="3199" b="1" dirty="0">
                <a:solidFill>
                  <a:srgbClr val="000000"/>
                </a:solidFill>
                <a:latin typeface="Proxima Nova Bold"/>
                <a:ea typeface="Proxima Nova Bold"/>
                <a:cs typeface="Proxima Nova Bold"/>
                <a:sym typeface="Proxima Nova Bold"/>
              </a:rPr>
              <a:t>Some not so obvious:</a:t>
            </a:r>
          </a:p>
          <a:p>
            <a:pPr algn="l">
              <a:lnSpc>
                <a:spcPts val="3839"/>
              </a:lnSpc>
            </a:pPr>
            <a:endParaRPr lang="en-US" sz="3199" b="1" dirty="0">
              <a:solidFill>
                <a:srgbClr val="000000"/>
              </a:solidFill>
              <a:latin typeface="Proxima Nova Bold"/>
              <a:ea typeface="Proxima Nova Bold"/>
              <a:cs typeface="Proxima Nova Bold"/>
              <a:sym typeface="Proxima Nova Bold"/>
            </a:endParaRPr>
          </a:p>
          <a:p>
            <a:pPr marL="690877" lvl="1" indent="-345439" algn="l">
              <a:lnSpc>
                <a:spcPts val="5119"/>
              </a:lnSpc>
              <a:buFont typeface="Arial"/>
              <a:buChar char="•"/>
            </a:pPr>
            <a:r>
              <a:rPr lang="en-US" sz="3199" dirty="0" err="1">
                <a:solidFill>
                  <a:srgbClr val="000000"/>
                </a:solidFill>
                <a:latin typeface="Proxima Nova Rg"/>
                <a:ea typeface="Proxima Nova Rg"/>
                <a:cs typeface="Proxima Nova Rg"/>
                <a:sym typeface="Proxima Nova"/>
              </a:rPr>
              <a:t>BCJazz.org</a:t>
            </a:r>
            <a:endParaRPr lang="en-US" sz="3199" dirty="0">
              <a:solidFill>
                <a:srgbClr val="000000"/>
              </a:solidFill>
              <a:latin typeface="Proxima Nova Rg"/>
              <a:ea typeface="Proxima Nova Rg"/>
              <a:cs typeface="Proxima Nova Rg"/>
              <a:sym typeface="Proxima Nova"/>
            </a:endParaRPr>
          </a:p>
          <a:p>
            <a:pPr marL="690877" lvl="1" indent="-345439" algn="l">
              <a:lnSpc>
                <a:spcPts val="5119"/>
              </a:lnSpc>
              <a:buFont typeface="Arial"/>
              <a:buChar char="•"/>
            </a:pPr>
            <a:r>
              <a:rPr lang="en-US" sz="3199" dirty="0" err="1">
                <a:solidFill>
                  <a:srgbClr val="000000"/>
                </a:solidFill>
                <a:latin typeface="Proxima Nova Rg"/>
                <a:ea typeface="Proxima Nova Rg"/>
                <a:cs typeface="Proxima Nova Rg"/>
                <a:sym typeface="Proxima Nova"/>
              </a:rPr>
              <a:t>TheRip.com</a:t>
            </a:r>
            <a:endParaRPr lang="en-US" sz="3199" dirty="0">
              <a:solidFill>
                <a:srgbClr val="000000"/>
              </a:solidFill>
              <a:latin typeface="Proxima Nova Rg"/>
              <a:ea typeface="Proxima Nova Rg"/>
              <a:cs typeface="Proxima Nova Rg"/>
              <a:sym typeface="Proxima Nova"/>
            </a:endParaRPr>
          </a:p>
          <a:p>
            <a:pPr marL="690877" lvl="1" indent="-345439" algn="l">
              <a:lnSpc>
                <a:spcPts val="5119"/>
              </a:lnSpc>
              <a:buFont typeface="Arial"/>
              <a:buChar char="•"/>
            </a:pPr>
            <a:r>
              <a:rPr lang="en-US" sz="3199" dirty="0" err="1">
                <a:solidFill>
                  <a:srgbClr val="000000"/>
                </a:solidFill>
                <a:latin typeface="Proxima Nova Rg"/>
                <a:ea typeface="Proxima Nova Rg"/>
                <a:cs typeface="Proxima Nova Rg"/>
                <a:sym typeface="Proxima Nova"/>
              </a:rPr>
              <a:t>Maxient</a:t>
            </a:r>
            <a:r>
              <a:rPr lang="en-US" sz="3199" dirty="0">
                <a:solidFill>
                  <a:srgbClr val="000000"/>
                </a:solidFill>
                <a:latin typeface="Proxima Nova Rg"/>
                <a:ea typeface="Proxima Nova Rg"/>
                <a:cs typeface="Proxima Nova Rg"/>
                <a:sym typeface="Proxima Nova"/>
              </a:rPr>
              <a:t> &amp; Formstack Forms</a:t>
            </a:r>
          </a:p>
          <a:p>
            <a:pPr marL="690877" lvl="1" indent="-345439" algn="l">
              <a:lnSpc>
                <a:spcPts val="5119"/>
              </a:lnSpc>
              <a:buFont typeface="Arial"/>
              <a:buChar char="•"/>
            </a:pPr>
            <a:r>
              <a:rPr lang="en-US" sz="3199" dirty="0" err="1">
                <a:solidFill>
                  <a:srgbClr val="000000"/>
                </a:solidFill>
                <a:latin typeface="Proxima Nova Rg"/>
                <a:ea typeface="Proxima Nova Rg"/>
                <a:cs typeface="Proxima Nova Rg"/>
                <a:sym typeface="Proxima Nova"/>
              </a:rPr>
              <a:t>Certree</a:t>
            </a:r>
            <a:endParaRPr lang="en-US" sz="3199" dirty="0">
              <a:solidFill>
                <a:srgbClr val="000000"/>
              </a:solidFill>
              <a:latin typeface="Proxima Nova Rg"/>
              <a:ea typeface="Proxima Nova Rg"/>
              <a:cs typeface="Proxima Nova Rg"/>
              <a:sym typeface="Proxima Nova"/>
            </a:endParaRPr>
          </a:p>
          <a:p>
            <a:pPr marL="690877" lvl="1" indent="-345439" algn="l">
              <a:lnSpc>
                <a:spcPts val="5119"/>
              </a:lnSpc>
              <a:buFont typeface="Arial"/>
              <a:buChar char="•"/>
            </a:pPr>
            <a:r>
              <a:rPr lang="en-US" sz="3199" dirty="0">
                <a:solidFill>
                  <a:srgbClr val="000000"/>
                </a:solidFill>
                <a:latin typeface="Proxima Nova Rg"/>
                <a:ea typeface="Proxima Nova Rg"/>
                <a:cs typeface="Proxima Nova Rg"/>
                <a:sym typeface="Proxima Nova"/>
              </a:rPr>
              <a:t>Element 451</a:t>
            </a:r>
          </a:p>
          <a:p>
            <a:pPr marL="690877" lvl="1" indent="-345439" algn="l">
              <a:lnSpc>
                <a:spcPts val="5119"/>
              </a:lnSpc>
              <a:buFont typeface="Arial"/>
              <a:buChar char="•"/>
            </a:pPr>
            <a:r>
              <a:rPr lang="en-US" sz="3199" dirty="0">
                <a:solidFill>
                  <a:srgbClr val="000000"/>
                </a:solidFill>
                <a:latin typeface="Proxima Nova Rg"/>
                <a:ea typeface="Proxima Nova Rg"/>
                <a:cs typeface="Proxima Nova Rg"/>
                <a:sym typeface="Proxima Nova"/>
              </a:rPr>
              <a:t>Starfish</a:t>
            </a:r>
          </a:p>
        </p:txBody>
      </p:sp>
      <p:sp>
        <p:nvSpPr>
          <p:cNvPr id="11" name="AutoShape 6">
            <a:extLst>
              <a:ext uri="{FF2B5EF4-FFF2-40B4-BE49-F238E27FC236}">
                <a16:creationId xmlns:a16="http://schemas.microsoft.com/office/drawing/2014/main" id="{067B18E6-864B-37CB-41E8-03F8342A62C7}"/>
              </a:ext>
              <a:ext uri="{C183D7F6-B498-43B3-948B-1728B52AA6E4}">
                <adec:decorative xmlns:adec="http://schemas.microsoft.com/office/drawing/2017/decorative" val="1"/>
              </a:ext>
            </a:extLst>
          </p:cNvPr>
          <p:cNvSpPr/>
          <p:nvPr/>
        </p:nvSpPr>
        <p:spPr>
          <a:xfrm>
            <a:off x="3505199" y="9391650"/>
            <a:ext cx="11592265" cy="0"/>
          </a:xfrm>
          <a:prstGeom prst="line">
            <a:avLst/>
          </a:prstGeom>
          <a:ln w="19050" cap="flat">
            <a:solidFill>
              <a:srgbClr val="0A0A0A"/>
            </a:solidFill>
            <a:prstDash val="solid"/>
            <a:headEnd type="none" w="sm" len="sm"/>
            <a:tailEnd type="none" w="sm" len="sm"/>
          </a:ln>
        </p:spPr>
        <p:txBody>
          <a:bodyPr/>
          <a:lstStyle/>
          <a:p>
            <a:endParaRPr lang="en-US"/>
          </a:p>
        </p:txBody>
      </p:sp>
      <p:sp>
        <p:nvSpPr>
          <p:cNvPr id="12" name="Freeform 5">
            <a:extLst>
              <a:ext uri="{FF2B5EF4-FFF2-40B4-BE49-F238E27FC236}">
                <a16:creationId xmlns:a16="http://schemas.microsoft.com/office/drawing/2014/main" id="{B446EE66-4658-B26D-CC7B-2318736BEE8B}"/>
              </a:ext>
              <a:ext uri="{C183D7F6-B498-43B3-948B-1728B52AA6E4}">
                <adec:decorative xmlns:adec="http://schemas.microsoft.com/office/drawing/2017/decorative" val="1"/>
              </a:ext>
            </a:extLst>
          </p:cNvPr>
          <p:cNvSpPr/>
          <p:nvPr/>
        </p:nvSpPr>
        <p:spPr>
          <a:xfrm>
            <a:off x="13807289" y="1028700"/>
            <a:ext cx="3452011" cy="914400"/>
          </a:xfrm>
          <a:custGeom>
            <a:avLst/>
            <a:gdLst/>
            <a:ahLst/>
            <a:cxnLst/>
            <a:rect l="l" t="t" r="r" b="b"/>
            <a:pathLst>
              <a:path w="1721796" h="456085">
                <a:moveTo>
                  <a:pt x="0" y="0"/>
                </a:moveTo>
                <a:lnTo>
                  <a:pt x="1721796" y="0"/>
                </a:lnTo>
                <a:lnTo>
                  <a:pt x="1721796" y="456085"/>
                </a:lnTo>
                <a:lnTo>
                  <a:pt x="0" y="456085"/>
                </a:lnTo>
                <a:lnTo>
                  <a:pt x="0" y="0"/>
                </a:lnTo>
                <a:close/>
              </a:path>
            </a:pathLst>
          </a:custGeom>
          <a:blipFill>
            <a:blip r:embed="rId3"/>
            <a:stretch>
              <a:fillRect/>
            </a:stretch>
          </a:blipFill>
        </p:spPr>
        <p:txBody>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a:extLst>
              <a:ext uri="{C183D7F6-B498-43B3-948B-1728B52AA6E4}">
                <adec:decorative xmlns:adec="http://schemas.microsoft.com/office/drawing/2017/decorative" val="1"/>
              </a:ext>
            </a:extLst>
          </p:cNvPr>
          <p:cNvSpPr/>
          <p:nvPr/>
        </p:nvSpPr>
        <p:spPr>
          <a:xfrm flipV="1">
            <a:off x="1085850" y="1069020"/>
            <a:ext cx="0" cy="1549671"/>
          </a:xfrm>
          <a:prstGeom prst="line">
            <a:avLst/>
          </a:prstGeom>
          <a:ln w="114300" cap="flat">
            <a:solidFill>
              <a:srgbClr val="B10B2D"/>
            </a:solidFill>
            <a:prstDash val="solid"/>
            <a:headEnd type="none" w="sm" len="sm"/>
            <a:tailEnd type="none" w="sm" len="sm"/>
          </a:ln>
        </p:spPr>
        <p:txBody>
          <a:bodyPr/>
          <a:lstStyle/>
          <a:p>
            <a:endParaRPr lang="en-US"/>
          </a:p>
        </p:txBody>
      </p:sp>
      <p:sp>
        <p:nvSpPr>
          <p:cNvPr id="3" name="TextBox 3"/>
          <p:cNvSpPr txBox="1"/>
          <p:nvPr/>
        </p:nvSpPr>
        <p:spPr>
          <a:xfrm>
            <a:off x="1449434" y="987788"/>
            <a:ext cx="15809866" cy="1886927"/>
          </a:xfrm>
          <a:prstGeom prst="rect">
            <a:avLst/>
          </a:prstGeom>
        </p:spPr>
        <p:txBody>
          <a:bodyPr lIns="0" tIns="0" rIns="0" bIns="0" rtlCol="0" anchor="t">
            <a:spAutoFit/>
          </a:bodyPr>
          <a:lstStyle/>
          <a:p>
            <a:pPr algn="l">
              <a:lnSpc>
                <a:spcPts val="7200"/>
              </a:lnSpc>
            </a:pPr>
            <a:r>
              <a:rPr lang="en-US" sz="7200" b="1" spc="288" dirty="0">
                <a:solidFill>
                  <a:srgbClr val="000000"/>
                </a:solidFill>
                <a:latin typeface="Proxima Nova Heavy"/>
                <a:ea typeface="Proxima Nova Heavy"/>
                <a:cs typeface="Proxima Nova Heavy"/>
                <a:sym typeface="Proxima Nova Heavy"/>
              </a:rPr>
              <a:t>Emails</a:t>
            </a:r>
          </a:p>
          <a:p>
            <a:pPr>
              <a:lnSpc>
                <a:spcPts val="7200"/>
              </a:lnSpc>
            </a:pPr>
            <a:r>
              <a:rPr lang="en-US" sz="7200" b="1" dirty="0">
                <a:solidFill>
                  <a:srgbClr val="000000"/>
                </a:solidFill>
                <a:latin typeface="Proxima Nova Bold"/>
                <a:ea typeface="Proxima Nova Bold"/>
                <a:cs typeface="Proxima Nova Bold"/>
                <a:sym typeface="Proxima Nova Bold"/>
              </a:rPr>
              <a:t>BC_All, </a:t>
            </a:r>
            <a:r>
              <a:rPr lang="en-US" sz="7200" b="1" dirty="0" err="1">
                <a:solidFill>
                  <a:srgbClr val="000000"/>
                </a:solidFill>
                <a:latin typeface="Proxima Nova Bold"/>
                <a:ea typeface="Proxima Nova Bold"/>
                <a:cs typeface="Proxima Nova Bold"/>
                <a:sym typeface="Proxima Nova Bold"/>
              </a:rPr>
              <a:t>Faculty_All</a:t>
            </a:r>
            <a:r>
              <a:rPr lang="en-US" sz="7200" b="1" dirty="0">
                <a:solidFill>
                  <a:srgbClr val="000000"/>
                </a:solidFill>
                <a:latin typeface="Proxima Nova Bold"/>
                <a:ea typeface="Proxima Nova Bold"/>
                <a:cs typeface="Proxima Nova Bold"/>
                <a:sym typeface="Proxima Nova Bold"/>
              </a:rPr>
              <a:t>, etc.</a:t>
            </a:r>
          </a:p>
        </p:txBody>
      </p:sp>
      <p:sp>
        <p:nvSpPr>
          <p:cNvPr id="6" name="TextBox 6"/>
          <p:cNvSpPr txBox="1"/>
          <p:nvPr/>
        </p:nvSpPr>
        <p:spPr>
          <a:xfrm>
            <a:off x="15735275" y="9258300"/>
            <a:ext cx="1524025" cy="266700"/>
          </a:xfrm>
          <a:prstGeom prst="rect">
            <a:avLst/>
          </a:prstGeom>
        </p:spPr>
        <p:txBody>
          <a:bodyPr lIns="0" tIns="0" rIns="0" bIns="0" rtlCol="0" anchor="t">
            <a:spAutoFit/>
          </a:bodyPr>
          <a:lstStyle/>
          <a:p>
            <a:pPr algn="r">
              <a:lnSpc>
                <a:spcPts val="2160"/>
              </a:lnSpc>
            </a:pPr>
            <a:r>
              <a:rPr lang="en-US" sz="1800" b="1" spc="54">
                <a:solidFill>
                  <a:srgbClr val="0A0A0A"/>
                </a:solidFill>
                <a:latin typeface="Proxima Nova Bold"/>
                <a:ea typeface="Proxima Nova Bold"/>
                <a:cs typeface="Proxima Nova Bold"/>
                <a:sym typeface="Proxima Nova Bold"/>
              </a:rPr>
              <a:t>SPRING 2026</a:t>
            </a:r>
          </a:p>
        </p:txBody>
      </p:sp>
      <p:sp>
        <p:nvSpPr>
          <p:cNvPr id="7" name="TextBox 7"/>
          <p:cNvSpPr txBox="1"/>
          <p:nvPr/>
        </p:nvSpPr>
        <p:spPr>
          <a:xfrm>
            <a:off x="1028700" y="9258300"/>
            <a:ext cx="2324100" cy="279307"/>
          </a:xfrm>
          <a:prstGeom prst="rect">
            <a:avLst/>
          </a:prstGeom>
        </p:spPr>
        <p:txBody>
          <a:bodyPr wrap="square" lIns="0" tIns="0" rIns="0" bIns="0" rtlCol="0" anchor="t">
            <a:spAutoFit/>
          </a:bodyPr>
          <a:lstStyle/>
          <a:p>
            <a:pPr algn="l">
              <a:lnSpc>
                <a:spcPts val="2160"/>
              </a:lnSpc>
            </a:pPr>
            <a:r>
              <a:rPr lang="en-US" sz="1800" b="1" spc="54" dirty="0">
                <a:solidFill>
                  <a:srgbClr val="B10B2D"/>
                </a:solidFill>
                <a:latin typeface="Proxima Nova Bold"/>
                <a:ea typeface="Proxima Nova Bold"/>
                <a:cs typeface="Proxima Nova Bold"/>
                <a:sym typeface="Proxima Nova Bold"/>
              </a:rPr>
              <a:t>Accessibility Update</a:t>
            </a:r>
          </a:p>
        </p:txBody>
      </p:sp>
      <p:sp>
        <p:nvSpPr>
          <p:cNvPr id="8" name="TextBox 8"/>
          <p:cNvSpPr txBox="1"/>
          <p:nvPr/>
        </p:nvSpPr>
        <p:spPr>
          <a:xfrm>
            <a:off x="1028700" y="3374493"/>
            <a:ext cx="12283612" cy="4592860"/>
          </a:xfrm>
          <a:prstGeom prst="rect">
            <a:avLst/>
          </a:prstGeom>
        </p:spPr>
        <p:txBody>
          <a:bodyPr lIns="0" tIns="0" rIns="0" bIns="0" rtlCol="0" anchor="t">
            <a:spAutoFit/>
          </a:bodyPr>
          <a:lstStyle/>
          <a:p>
            <a:pPr marL="690882" lvl="1" indent="-345441" algn="l">
              <a:lnSpc>
                <a:spcPts val="4480"/>
              </a:lnSpc>
              <a:buFont typeface="Arial"/>
              <a:buChar char="•"/>
            </a:pPr>
            <a:r>
              <a:rPr lang="en-US" sz="3200" dirty="0">
                <a:solidFill>
                  <a:srgbClr val="000000"/>
                </a:solidFill>
                <a:latin typeface="Proxima Nova Rg"/>
                <a:ea typeface="Proxima Nova Rg"/>
                <a:cs typeface="Proxima Nova Rg"/>
                <a:sym typeface="Proxima Nova"/>
              </a:rPr>
              <a:t>Attachments must be accessible </a:t>
            </a:r>
          </a:p>
          <a:p>
            <a:pPr marL="1259841" lvl="2" indent="-457200">
              <a:lnSpc>
                <a:spcPts val="4480"/>
              </a:lnSpc>
              <a:buFont typeface="Courier New" panose="02070309020205020404" pitchFamily="49" charset="0"/>
              <a:buChar char="o"/>
            </a:pPr>
            <a:r>
              <a:rPr lang="en-US" sz="3200" dirty="0">
                <a:solidFill>
                  <a:srgbClr val="000000"/>
                </a:solidFill>
                <a:latin typeface="Proxima Nova Rg"/>
                <a:ea typeface="Proxima Nova Rg"/>
                <a:cs typeface="Proxima Nova Rg"/>
                <a:sym typeface="Proxima Nova"/>
              </a:rPr>
              <a:t>images as attachments are not accessible</a:t>
            </a:r>
          </a:p>
          <a:p>
            <a:pPr marL="690882" lvl="1" indent="-345441" algn="l">
              <a:lnSpc>
                <a:spcPts val="4480"/>
              </a:lnSpc>
              <a:buFont typeface="Arial"/>
              <a:buChar char="•"/>
            </a:pPr>
            <a:r>
              <a:rPr lang="en-US" sz="3200" dirty="0">
                <a:solidFill>
                  <a:srgbClr val="000000"/>
                </a:solidFill>
                <a:latin typeface="Proxima Nova Rg"/>
                <a:ea typeface="Proxima Nova Rg"/>
                <a:cs typeface="Proxima Nova Rg"/>
                <a:sym typeface="Proxima Nova"/>
              </a:rPr>
              <a:t>Images in the email must have alt text </a:t>
            </a:r>
          </a:p>
          <a:p>
            <a:pPr marL="1259841" lvl="2" indent="-457200">
              <a:lnSpc>
                <a:spcPts val="4480"/>
              </a:lnSpc>
              <a:buFont typeface="Courier New" panose="02070309020205020404" pitchFamily="49" charset="0"/>
              <a:buChar char="o"/>
            </a:pPr>
            <a:r>
              <a:rPr lang="en-US" sz="3200" dirty="0">
                <a:solidFill>
                  <a:srgbClr val="000000"/>
                </a:solidFill>
                <a:latin typeface="Proxima Nova Rg"/>
                <a:ea typeface="Proxima Nova Rg"/>
                <a:cs typeface="Proxima Nova Rg"/>
                <a:sym typeface="Proxima Nova"/>
              </a:rPr>
              <a:t>this includes the official logo</a:t>
            </a:r>
          </a:p>
          <a:p>
            <a:pPr marL="690882" lvl="1" indent="-345441" algn="l">
              <a:lnSpc>
                <a:spcPts val="4480"/>
              </a:lnSpc>
              <a:buFont typeface="Arial"/>
              <a:buChar char="•"/>
            </a:pPr>
            <a:r>
              <a:rPr lang="en-US" sz="3200" dirty="0">
                <a:solidFill>
                  <a:srgbClr val="000000"/>
                </a:solidFill>
                <a:latin typeface="Proxima Nova Rg"/>
                <a:ea typeface="Proxima Nova Rg"/>
                <a:cs typeface="Proxima Nova Rg"/>
                <a:sym typeface="Proxima Nova"/>
              </a:rPr>
              <a:t>Link text that is understandable out of context and human readable (no URLs)</a:t>
            </a:r>
          </a:p>
          <a:p>
            <a:pPr marL="690882" lvl="1" indent="-345441" algn="l">
              <a:lnSpc>
                <a:spcPts val="4480"/>
              </a:lnSpc>
              <a:buFont typeface="Arial"/>
              <a:buChar char="•"/>
            </a:pPr>
            <a:r>
              <a:rPr lang="en-US" sz="3200" dirty="0">
                <a:solidFill>
                  <a:srgbClr val="000000"/>
                </a:solidFill>
                <a:latin typeface="Proxima Nova Rg"/>
                <a:ea typeface="Proxima Nova Rg"/>
                <a:cs typeface="Proxima Nova Rg"/>
                <a:sym typeface="Proxima Nova"/>
              </a:rPr>
              <a:t>Videos must be closed captioned and have a description (2nd video)</a:t>
            </a:r>
          </a:p>
        </p:txBody>
      </p:sp>
      <p:sp>
        <p:nvSpPr>
          <p:cNvPr id="9" name="AutoShape 6">
            <a:extLst>
              <a:ext uri="{FF2B5EF4-FFF2-40B4-BE49-F238E27FC236}">
                <a16:creationId xmlns:a16="http://schemas.microsoft.com/office/drawing/2014/main" id="{44A314B3-96C1-B35B-06EC-BB51D8FCCA57}"/>
              </a:ext>
              <a:ext uri="{C183D7F6-B498-43B3-948B-1728B52AA6E4}">
                <adec:decorative xmlns:adec="http://schemas.microsoft.com/office/drawing/2017/decorative" val="1"/>
              </a:ext>
            </a:extLst>
          </p:cNvPr>
          <p:cNvSpPr/>
          <p:nvPr/>
        </p:nvSpPr>
        <p:spPr>
          <a:xfrm>
            <a:off x="3505199" y="9391650"/>
            <a:ext cx="11592265" cy="0"/>
          </a:xfrm>
          <a:prstGeom prst="line">
            <a:avLst/>
          </a:prstGeom>
          <a:ln w="19050" cap="flat">
            <a:solidFill>
              <a:srgbClr val="0A0A0A"/>
            </a:solidFill>
            <a:prstDash val="solid"/>
            <a:headEnd type="none" w="sm" len="sm"/>
            <a:tailEnd type="none" w="sm" len="sm"/>
          </a:ln>
        </p:spPr>
        <p:txBody>
          <a:bodyPr/>
          <a:lstStyle/>
          <a:p>
            <a:endParaRPr lang="en-US"/>
          </a:p>
        </p:txBody>
      </p:sp>
      <p:sp>
        <p:nvSpPr>
          <p:cNvPr id="10" name="Freeform 5">
            <a:extLst>
              <a:ext uri="{FF2B5EF4-FFF2-40B4-BE49-F238E27FC236}">
                <a16:creationId xmlns:a16="http://schemas.microsoft.com/office/drawing/2014/main" id="{18E9C48A-4010-A0DA-86D1-28273D047DD2}"/>
              </a:ext>
              <a:ext uri="{C183D7F6-B498-43B3-948B-1728B52AA6E4}">
                <adec:decorative xmlns:adec="http://schemas.microsoft.com/office/drawing/2017/decorative" val="1"/>
              </a:ext>
            </a:extLst>
          </p:cNvPr>
          <p:cNvSpPr/>
          <p:nvPr/>
        </p:nvSpPr>
        <p:spPr>
          <a:xfrm>
            <a:off x="13807289" y="1028700"/>
            <a:ext cx="3452011" cy="914400"/>
          </a:xfrm>
          <a:custGeom>
            <a:avLst/>
            <a:gdLst/>
            <a:ahLst/>
            <a:cxnLst/>
            <a:rect l="l" t="t" r="r" b="b"/>
            <a:pathLst>
              <a:path w="1721796" h="456085">
                <a:moveTo>
                  <a:pt x="0" y="0"/>
                </a:moveTo>
                <a:lnTo>
                  <a:pt x="1721796" y="0"/>
                </a:lnTo>
                <a:lnTo>
                  <a:pt x="1721796" y="456085"/>
                </a:lnTo>
                <a:lnTo>
                  <a:pt x="0" y="456085"/>
                </a:lnTo>
                <a:lnTo>
                  <a:pt x="0" y="0"/>
                </a:lnTo>
                <a:close/>
              </a:path>
            </a:pathLst>
          </a:custGeom>
          <a:blipFill>
            <a:blip r:embed="rId2"/>
            <a:stretch>
              <a:fillRect/>
            </a:stretch>
          </a:blipFill>
        </p:spPr>
        <p:txBody>
          <a:bodyPr/>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2309854" y="2924087"/>
            <a:ext cx="13668292" cy="3620579"/>
            <a:chOff x="0" y="0"/>
            <a:chExt cx="18224389" cy="4827439"/>
          </a:xfrm>
        </p:grpSpPr>
        <p:sp>
          <p:nvSpPr>
            <p:cNvPr id="3" name="Freeform 3"/>
            <p:cNvSpPr/>
            <p:nvPr/>
          </p:nvSpPr>
          <p:spPr>
            <a:xfrm>
              <a:off x="0" y="0"/>
              <a:ext cx="18224373" cy="4827397"/>
            </a:xfrm>
            <a:custGeom>
              <a:avLst/>
              <a:gdLst/>
              <a:ahLst/>
              <a:cxnLst/>
              <a:rect l="l" t="t" r="r" b="b"/>
              <a:pathLst>
                <a:path w="18224373" h="4827397">
                  <a:moveTo>
                    <a:pt x="0" y="0"/>
                  </a:moveTo>
                  <a:lnTo>
                    <a:pt x="18224373" y="0"/>
                  </a:lnTo>
                  <a:lnTo>
                    <a:pt x="18224373" y="4827397"/>
                  </a:lnTo>
                  <a:lnTo>
                    <a:pt x="0" y="4827397"/>
                  </a:lnTo>
                  <a:lnTo>
                    <a:pt x="0" y="0"/>
                  </a:lnTo>
                  <a:close/>
                </a:path>
              </a:pathLst>
            </a:custGeom>
            <a:blipFill>
              <a:blip r:embed="rId3"/>
              <a:stretch>
                <a:fillRect t="-20" b="-21"/>
              </a:stretch>
            </a:blipFill>
          </p:spPr>
          <p:txBody>
            <a:bodyPr/>
            <a:lstStyle/>
            <a:p>
              <a:endParaRPr lang="en-US"/>
            </a:p>
          </p:txBody>
        </p:sp>
      </p:grpSp>
      <p:sp>
        <p:nvSpPr>
          <p:cNvPr id="4" name="TextBox 4"/>
          <p:cNvSpPr txBox="1"/>
          <p:nvPr/>
        </p:nvSpPr>
        <p:spPr>
          <a:xfrm>
            <a:off x="6211653" y="6764058"/>
            <a:ext cx="11238147" cy="1362745"/>
          </a:xfrm>
          <a:prstGeom prst="rect">
            <a:avLst/>
          </a:prstGeom>
        </p:spPr>
        <p:txBody>
          <a:bodyPr lIns="0" tIns="0" rIns="0" bIns="0" rtlCol="0" anchor="t">
            <a:spAutoFit/>
          </a:bodyPr>
          <a:lstStyle/>
          <a:p>
            <a:pPr algn="l">
              <a:lnSpc>
                <a:spcPts val="5200"/>
              </a:lnSpc>
            </a:pPr>
            <a:r>
              <a:rPr lang="en-US" sz="5201" b="1" spc="202" dirty="0">
                <a:solidFill>
                  <a:srgbClr val="B10B2D"/>
                </a:solidFill>
                <a:latin typeface="Proxima Nova Bold"/>
                <a:ea typeface="Proxima Nova Bold"/>
                <a:cs typeface="Proxima Nova Bold"/>
                <a:sym typeface="Proxima Nova Bold"/>
              </a:rPr>
              <a:t>ACCESSIBILITY UPDATE</a:t>
            </a:r>
          </a:p>
          <a:p>
            <a:pPr algn="l">
              <a:lnSpc>
                <a:spcPts val="5200"/>
              </a:lnSpc>
            </a:pPr>
            <a:r>
              <a:rPr lang="en-US" sz="5201" b="1" spc="202" dirty="0">
                <a:solidFill>
                  <a:srgbClr val="000000"/>
                </a:solidFill>
                <a:latin typeface="Proxima Nova Bold"/>
                <a:ea typeface="Proxima Nova Bold"/>
                <a:cs typeface="Proxima Nova Bold"/>
                <a:sym typeface="Proxima Nova Bold"/>
              </a:rPr>
              <a:t>SPRING 2026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217</TotalTime>
  <Words>245</Words>
  <Application>Microsoft Macintosh PowerPoint</Application>
  <PresentationFormat>Custom</PresentationFormat>
  <Paragraphs>56</Paragraphs>
  <Slides>6</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Proxima Nova Bold</vt:lpstr>
      <vt:lpstr>Courier New</vt:lpstr>
      <vt:lpstr>Proxima Nova Rg</vt:lpstr>
      <vt:lpstr>Arial</vt:lpstr>
      <vt:lpstr>Calibri</vt:lpstr>
      <vt:lpstr>Proxima Nova Heavy</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Spring 2026 MASTER</dc:title>
  <cp:lastModifiedBy>Aricia Leighton</cp:lastModifiedBy>
  <cp:revision>3</cp:revision>
  <dcterms:created xsi:type="dcterms:W3CDTF">2006-08-16T00:00:00Z</dcterms:created>
  <dcterms:modified xsi:type="dcterms:W3CDTF">2026-04-13T20:26:02Z</dcterms:modified>
  <dc:identifier>DAG5QOKboXQ</dc:identifier>
</cp:coreProperties>
</file>