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72" r:id="rId2"/>
    <p:sldId id="274" r:id="rId3"/>
    <p:sldId id="271" r:id="rId4"/>
    <p:sldId id="273" r:id="rId5"/>
    <p:sldId id="275" r:id="rId6"/>
    <p:sldId id="277" r:id="rId7"/>
    <p:sldId id="288" r:id="rId8"/>
    <p:sldId id="276" r:id="rId9"/>
    <p:sldId id="284" r:id="rId10"/>
    <p:sldId id="285" r:id="rId11"/>
    <p:sldId id="286" r:id="rId12"/>
    <p:sldId id="279" r:id="rId13"/>
    <p:sldId id="290" r:id="rId14"/>
    <p:sldId id="281" r:id="rId15"/>
    <p:sldId id="291" r:id="rId16"/>
    <p:sldId id="283" r:id="rId17"/>
    <p:sldId id="292" r:id="rId18"/>
    <p:sldId id="287" r:id="rId19"/>
    <p:sldId id="270" r:id="rId20"/>
  </p:sldIdLst>
  <p:sldSz cx="18288000" cy="10287000"/>
  <p:notesSz cx="6858000" cy="9144000"/>
  <p:embeddedFontLst>
    <p:embeddedFont>
      <p:font typeface="Proxima Nova Rg" panose="0200050603000002000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0B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24" autoAdjust="0"/>
  </p:normalViewPr>
  <p:slideViewPr>
    <p:cSldViewPr>
      <p:cViewPr varScale="1">
        <p:scale>
          <a:sx n="70" d="100"/>
          <a:sy n="70" d="100"/>
        </p:scale>
        <p:origin x="810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97" d="100"/>
          <a:sy n="97" d="100"/>
        </p:scale>
        <p:origin x="3976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FF63799-AB1A-24C4-AB87-942D9873846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FCA96-E43E-791D-C5EF-40A9E083055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9C9B4C-5464-0647-A2EF-3692E625DD0B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A4CC01-0036-A95A-E9C5-50F9216E5B9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31F464-E069-F359-F2A3-E8C1B795181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7F4F34-8419-EF44-97E7-E84C3C990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3274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2FBFA5-5D9B-9842-A238-04756EE137DE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05AF03-8E8D-504D-A0A9-96CAA868E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016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">
            <a:extLst>
              <a:ext uri="{FF2B5EF4-FFF2-40B4-BE49-F238E27FC236}">
                <a16:creationId xmlns:a16="http://schemas.microsoft.com/office/drawing/2014/main" id="{19572FB3-D615-0F0A-D756-403263B6AFC2}"/>
              </a:ext>
            </a:extLst>
          </p:cNvPr>
          <p:cNvSpPr/>
          <p:nvPr userDrawn="1"/>
        </p:nvSpPr>
        <p:spPr>
          <a:xfrm>
            <a:off x="2309854" y="3009900"/>
            <a:ext cx="13668292" cy="3620579"/>
          </a:xfrm>
          <a:custGeom>
            <a:avLst/>
            <a:gdLst/>
            <a:ahLst/>
            <a:cxnLst/>
            <a:rect l="l" t="t" r="r" b="b"/>
            <a:pathLst>
              <a:path w="13668292" h="3620579">
                <a:moveTo>
                  <a:pt x="0" y="0"/>
                </a:moveTo>
                <a:lnTo>
                  <a:pt x="13668292" y="0"/>
                </a:lnTo>
                <a:lnTo>
                  <a:pt x="13668292" y="3620579"/>
                </a:lnTo>
                <a:lnTo>
                  <a:pt x="0" y="36205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E625EF7-CD80-D850-A300-200567B78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160" y="6631558"/>
            <a:ext cx="9729746" cy="914400"/>
          </a:xfrm>
          <a:prstGeom prst="rect">
            <a:avLst/>
          </a:prstGeom>
        </p:spPr>
        <p:txBody>
          <a:bodyPr lIns="0"/>
          <a:lstStyle>
            <a:lvl1pPr>
              <a:defRPr b="1">
                <a:solidFill>
                  <a:srgbClr val="B00B2D"/>
                </a:solidFill>
                <a:latin typeface="Proxima Nova Rg" panose="02000506030000020004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(No 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355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(No Tit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">
            <a:extLst>
              <a:ext uri="{FF2B5EF4-FFF2-40B4-BE49-F238E27FC236}">
                <a16:creationId xmlns:a16="http://schemas.microsoft.com/office/drawing/2014/main" id="{19572FB3-D615-0F0A-D756-403263B6AFC2}"/>
              </a:ext>
            </a:extLst>
          </p:cNvPr>
          <p:cNvSpPr/>
          <p:nvPr userDrawn="1"/>
        </p:nvSpPr>
        <p:spPr>
          <a:xfrm>
            <a:off x="2309854" y="3333210"/>
            <a:ext cx="13668292" cy="3620579"/>
          </a:xfrm>
          <a:custGeom>
            <a:avLst/>
            <a:gdLst/>
            <a:ahLst/>
            <a:cxnLst/>
            <a:rect l="l" t="t" r="r" b="b"/>
            <a:pathLst>
              <a:path w="13668292" h="3620579">
                <a:moveTo>
                  <a:pt x="0" y="0"/>
                </a:moveTo>
                <a:lnTo>
                  <a:pt x="13668292" y="0"/>
                </a:lnTo>
                <a:lnTo>
                  <a:pt x="13668292" y="3620579"/>
                </a:lnTo>
                <a:lnTo>
                  <a:pt x="0" y="36205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150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(Small Tit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B36C9B18-C513-C907-66A1-0EB610AB164A}"/>
              </a:ext>
            </a:extLst>
          </p:cNvPr>
          <p:cNvSpPr/>
          <p:nvPr userDrawn="1"/>
        </p:nvSpPr>
        <p:spPr>
          <a:xfrm>
            <a:off x="1524000" y="1047210"/>
            <a:ext cx="5683477" cy="1505490"/>
          </a:xfrm>
          <a:custGeom>
            <a:avLst/>
            <a:gdLst/>
            <a:ahLst/>
            <a:cxnLst/>
            <a:rect l="l" t="t" r="r" b="b"/>
            <a:pathLst>
              <a:path w="13668292" h="3620579">
                <a:moveTo>
                  <a:pt x="0" y="0"/>
                </a:moveTo>
                <a:lnTo>
                  <a:pt x="13668292" y="0"/>
                </a:lnTo>
                <a:lnTo>
                  <a:pt x="13668292" y="3620579"/>
                </a:lnTo>
                <a:lnTo>
                  <a:pt x="0" y="36205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E56CC55-549A-D720-27B7-CCD63F87D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009900"/>
            <a:ext cx="11125200" cy="2971800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9600" b="1">
                <a:latin typeface="Proxima Nova Rg" panose="02000506030000020004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466BCDB-7991-FB73-6BDD-E642EB240E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00200" y="6591300"/>
            <a:ext cx="11125200" cy="1066800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48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9959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417" y="1358685"/>
            <a:ext cx="7924383" cy="914399"/>
          </a:xfrm>
          <a:prstGeom prst="rect">
            <a:avLst/>
          </a:prstGeom>
        </p:spPr>
        <p:txBody>
          <a:bodyPr lIns="0"/>
          <a:lstStyle>
            <a:lvl1pPr>
              <a:defRPr b="1">
                <a:latin typeface="Proxima Nova Rg" panose="02000506030000020004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417" y="2552700"/>
            <a:ext cx="7924383" cy="6375614"/>
          </a:xfrm>
          <a:prstGeom prst="rect">
            <a:avLst/>
          </a:prstGeom>
        </p:spPr>
        <p:txBody>
          <a:bodyPr lIns="0"/>
          <a:lstStyle>
            <a:lvl1pPr>
              <a:defRPr>
                <a:latin typeface="Proxima Nova Rg" panose="02000506030000020004" pitchFamily="2" charset="77"/>
              </a:defRPr>
            </a:lvl1pPr>
            <a:lvl2pPr>
              <a:defRPr>
                <a:latin typeface="Proxima Nova Rg" panose="02000506030000020004" pitchFamily="2" charset="77"/>
              </a:defRPr>
            </a:lvl2pPr>
            <a:lvl3pPr>
              <a:defRPr>
                <a:latin typeface="Proxima Nova Rg" panose="02000506030000020004" pitchFamily="2" charset="77"/>
              </a:defRPr>
            </a:lvl3pPr>
            <a:lvl4pPr>
              <a:defRPr>
                <a:latin typeface="Proxima Nova Rg" panose="02000506030000020004" pitchFamily="2" charset="77"/>
              </a:defRPr>
            </a:lvl4pPr>
            <a:lvl5pPr>
              <a:defRPr>
                <a:latin typeface="Proxima Nova Rg" panose="02000506030000020004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6740F95D-2639-2826-C99D-955E57B4419F}"/>
              </a:ext>
            </a:extLst>
          </p:cNvPr>
          <p:cNvSpPr/>
          <p:nvPr userDrawn="1"/>
        </p:nvSpPr>
        <p:spPr>
          <a:xfrm>
            <a:off x="2667417" y="2370611"/>
            <a:ext cx="3657600" cy="0"/>
          </a:xfrm>
          <a:prstGeom prst="line">
            <a:avLst/>
          </a:prstGeom>
          <a:ln w="76200" cap="flat">
            <a:solidFill>
              <a:srgbClr val="B10B2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No Lin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417" y="1358685"/>
            <a:ext cx="7924383" cy="914400"/>
          </a:xfrm>
          <a:prstGeom prst="rect">
            <a:avLst/>
          </a:prstGeom>
        </p:spPr>
        <p:txBody>
          <a:bodyPr lIns="0"/>
          <a:lstStyle>
            <a:lvl1pPr>
              <a:defRPr b="1">
                <a:latin typeface="Proxima Nova Rg" panose="02000506030000020004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417" y="2552699"/>
            <a:ext cx="7924383" cy="6375615"/>
          </a:xfrm>
          <a:prstGeom prst="rect">
            <a:avLst/>
          </a:prstGeom>
        </p:spPr>
        <p:txBody>
          <a:bodyPr lIns="0"/>
          <a:lstStyle>
            <a:lvl1pPr>
              <a:defRPr>
                <a:latin typeface="Proxima Nova Rg" panose="02000506030000020004" pitchFamily="2" charset="77"/>
              </a:defRPr>
            </a:lvl1pPr>
            <a:lvl2pPr>
              <a:defRPr>
                <a:latin typeface="Proxima Nova Rg" panose="02000506030000020004" pitchFamily="2" charset="77"/>
              </a:defRPr>
            </a:lvl2pPr>
            <a:lvl3pPr>
              <a:defRPr>
                <a:latin typeface="Proxima Nova Rg" panose="02000506030000020004" pitchFamily="2" charset="77"/>
              </a:defRPr>
            </a:lvl3pPr>
            <a:lvl4pPr>
              <a:defRPr>
                <a:latin typeface="Proxima Nova Rg" panose="02000506030000020004" pitchFamily="2" charset="77"/>
              </a:defRPr>
            </a:lvl4pPr>
            <a:lvl5pPr>
              <a:defRPr>
                <a:latin typeface="Proxima Nova Rg" panose="02000506030000020004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852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AC30EBE-B6B8-A09D-8A71-315FB912B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417" y="1358685"/>
            <a:ext cx="7924383" cy="914400"/>
          </a:xfrm>
          <a:prstGeom prst="rect">
            <a:avLst/>
          </a:prstGeom>
        </p:spPr>
        <p:txBody>
          <a:bodyPr lIns="0"/>
          <a:lstStyle>
            <a:lvl1pPr>
              <a:defRPr>
                <a:latin typeface="Proxima Nova Rg" panose="02000506030000020004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D93C9B0B-6447-9329-E244-D6A2E5286328}"/>
              </a:ext>
            </a:extLst>
          </p:cNvPr>
          <p:cNvSpPr/>
          <p:nvPr userDrawn="1"/>
        </p:nvSpPr>
        <p:spPr>
          <a:xfrm>
            <a:off x="2667417" y="2370611"/>
            <a:ext cx="3657600" cy="0"/>
          </a:xfrm>
          <a:prstGeom prst="line">
            <a:avLst/>
          </a:prstGeom>
          <a:ln w="76200" cap="flat">
            <a:solidFill>
              <a:srgbClr val="B10B2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(No Lin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AC30EBE-B6B8-A09D-8A71-315FB912B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417" y="1358685"/>
            <a:ext cx="7924383" cy="914400"/>
          </a:xfrm>
          <a:prstGeom prst="rect">
            <a:avLst/>
          </a:prstGeom>
        </p:spPr>
        <p:txBody>
          <a:bodyPr lIns="0"/>
          <a:lstStyle>
            <a:lvl1pPr>
              <a:defRPr>
                <a:latin typeface="Proxima Nova Rg" panose="02000506030000020004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653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AutoShape 4">
            <a:extLst>
              <a:ext uri="{FF2B5EF4-FFF2-40B4-BE49-F238E27FC236}">
                <a16:creationId xmlns:a16="http://schemas.microsoft.com/office/drawing/2014/main" id="{5877CF06-9E7D-6565-C1CF-A5798DED66F9}"/>
              </a:ext>
            </a:extLst>
          </p:cNvPr>
          <p:cNvSpPr/>
          <p:nvPr userDrawn="1"/>
        </p:nvSpPr>
        <p:spPr>
          <a:xfrm>
            <a:off x="2667417" y="2370611"/>
            <a:ext cx="3657600" cy="0"/>
          </a:xfrm>
          <a:prstGeom prst="line">
            <a:avLst/>
          </a:prstGeom>
          <a:ln w="76200" cap="flat">
            <a:solidFill>
              <a:srgbClr val="B10B2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975768A9-16EA-4027-ECAF-DBC0D01B57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820400" y="1358685"/>
            <a:ext cx="6172200" cy="75696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4DD1263-07A8-B146-D2B1-BE9632C1A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417" y="1358685"/>
            <a:ext cx="7924383" cy="914400"/>
          </a:xfrm>
          <a:prstGeom prst="rect">
            <a:avLst/>
          </a:prstGeom>
        </p:spPr>
        <p:txBody>
          <a:bodyPr lIns="0"/>
          <a:lstStyle>
            <a:lvl1pPr>
              <a:defRPr>
                <a:latin typeface="Proxima Nova Rg" panose="02000506030000020004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7DEC4EE-8E46-098B-DD78-0E6F7AC4258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667000" y="2552699"/>
            <a:ext cx="7924383" cy="6375615"/>
          </a:xfrm>
          <a:prstGeom prst="rect">
            <a:avLst/>
          </a:prstGeom>
        </p:spPr>
        <p:txBody>
          <a:bodyPr lIns="0"/>
          <a:lstStyle>
            <a:lvl1pPr>
              <a:defRPr>
                <a:latin typeface="Proxima Nova Rg" panose="02000506030000020004" pitchFamily="2" charset="77"/>
              </a:defRPr>
            </a:lvl1pPr>
            <a:lvl2pPr>
              <a:defRPr>
                <a:latin typeface="Proxima Nova Rg" panose="02000506030000020004" pitchFamily="2" charset="77"/>
              </a:defRPr>
            </a:lvl2pPr>
            <a:lvl3pPr>
              <a:defRPr>
                <a:latin typeface="Proxima Nova Rg" panose="02000506030000020004" pitchFamily="2" charset="77"/>
              </a:defRPr>
            </a:lvl3pPr>
            <a:lvl4pPr>
              <a:defRPr>
                <a:latin typeface="Proxima Nova Rg" panose="02000506030000020004" pitchFamily="2" charset="77"/>
              </a:defRPr>
            </a:lvl4pPr>
            <a:lvl5pPr>
              <a:defRPr>
                <a:latin typeface="Proxima Nova Rg" panose="02000506030000020004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(No Lin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8E1A504-6CBB-343D-2F1F-1B0378916A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820400" y="1358685"/>
            <a:ext cx="6172200" cy="75696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85D4526-0AF4-1B9F-C7D6-2FB2EF4DA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417" y="1358685"/>
            <a:ext cx="7924383" cy="914400"/>
          </a:xfrm>
          <a:prstGeom prst="rect">
            <a:avLst/>
          </a:prstGeom>
        </p:spPr>
        <p:txBody>
          <a:bodyPr lIns="0"/>
          <a:lstStyle>
            <a:lvl1pPr>
              <a:defRPr>
                <a:latin typeface="Proxima Nova Rg" panose="02000506030000020004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3F547F6-9D3D-83A3-213C-4FF55F63384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667000" y="2552699"/>
            <a:ext cx="7924800" cy="6375615"/>
          </a:xfrm>
          <a:prstGeom prst="rect">
            <a:avLst/>
          </a:prstGeom>
        </p:spPr>
        <p:txBody>
          <a:bodyPr lIns="0"/>
          <a:lstStyle>
            <a:lvl1pPr>
              <a:defRPr>
                <a:latin typeface="Proxima Nova Rg" panose="02000506030000020004" pitchFamily="2" charset="77"/>
              </a:defRPr>
            </a:lvl1pPr>
            <a:lvl2pPr>
              <a:defRPr>
                <a:latin typeface="Proxima Nova Rg" panose="02000506030000020004" pitchFamily="2" charset="77"/>
              </a:defRPr>
            </a:lvl2pPr>
            <a:lvl3pPr>
              <a:defRPr>
                <a:latin typeface="Proxima Nova Rg" panose="02000506030000020004" pitchFamily="2" charset="77"/>
              </a:defRPr>
            </a:lvl3pPr>
            <a:lvl4pPr>
              <a:defRPr>
                <a:latin typeface="Proxima Nova Rg" panose="02000506030000020004" pitchFamily="2" charset="77"/>
              </a:defRPr>
            </a:lvl4pPr>
            <a:lvl5pPr>
              <a:defRPr>
                <a:latin typeface="Proxima Nova Rg" panose="02000506030000020004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054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67417" y="1359140"/>
            <a:ext cx="7924383" cy="914400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67416" y="2554492"/>
            <a:ext cx="7924383" cy="6373368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67417" y="95631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96200" y="95631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859000" y="95631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92CDDF-B4C3-04C6-7185-3BE2EE244DB5}"/>
              </a:ext>
            </a:extLst>
          </p:cNvPr>
          <p:cNvSpPr/>
          <p:nvPr userDrawn="1"/>
        </p:nvSpPr>
        <p:spPr>
          <a:xfrm>
            <a:off x="0" y="0"/>
            <a:ext cx="1467051" cy="10286999"/>
          </a:xfrm>
          <a:prstGeom prst="rect">
            <a:avLst/>
          </a:prstGeom>
          <a:solidFill>
            <a:srgbClr val="B00B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black and white shield with a letter b and c&#10;&#10;Description automatically generated">
            <a:extLst>
              <a:ext uri="{FF2B5EF4-FFF2-40B4-BE49-F238E27FC236}">
                <a16:creationId xmlns:a16="http://schemas.microsoft.com/office/drawing/2014/main" id="{DDFFBC39-E387-6BEE-DFB1-D789F19467D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65" y="701558"/>
            <a:ext cx="731520" cy="8179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279A70E-B2AC-6611-629B-428A34694EA4}"/>
              </a:ext>
            </a:extLst>
          </p:cNvPr>
          <p:cNvSpPr txBox="1"/>
          <p:nvPr userDrawn="1"/>
        </p:nvSpPr>
        <p:spPr>
          <a:xfrm>
            <a:off x="9525000" y="19444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50" r:id="rId4"/>
    <p:sldLayoutId id="2147483659" r:id="rId5"/>
    <p:sldLayoutId id="2147483654" r:id="rId6"/>
    <p:sldLayoutId id="2147483660" r:id="rId7"/>
    <p:sldLayoutId id="2147483657" r:id="rId8"/>
    <p:sldLayoutId id="2147483658" r:id="rId9"/>
    <p:sldLayoutId id="2147483655" r:id="rId10"/>
    <p:sldLayoutId id="214748366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Proxima Nova Rg" panose="02000506030000020004" pitchFamily="2" charset="77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Proxima Nova Rg" panose="02000506030000020004" pitchFamily="2" charset="77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Proxima Nova Rg" panose="02000506030000020004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Proxima Nova Rg" panose="02000506030000020004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Proxima Nova Rg" panose="02000506030000020004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Proxima Nova Rg" panose="02000506030000020004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hpsa.us/client-pages/adventist-health-bakersfield-kern-county/?utm_%E2%80%8B" TargetMode="External"/><Relationship Id="rId2" Type="http://schemas.openxmlformats.org/officeDocument/2006/relationships/hyperlink" Target="https://www.chcf.org/wp-content/uploads/2021/03/PhysiciansAlmanac2021QRG.pdf&#8203;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hyperlink" Target="https://c2c.ca.gov/" TargetMode="External"/><Relationship Id="rId9" Type="http://schemas.openxmlformats.org/officeDocument/2006/relationships/hyperlink" Target="https://postsecondarycouncil.ca.gov/initiatives/recovery-with-equity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6E960-EA6C-E8F1-43E7-08A397F4C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7132" y="3438525"/>
            <a:ext cx="15999124" cy="29718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Proxima Nova Rg"/>
              </a:rPr>
              <a:t>Medical Professionals Program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2AF64B-BBCE-48E3-C777-08142800DF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61455" y="5662209"/>
            <a:ext cx="13488690" cy="1066800"/>
          </a:xfrm>
        </p:spPr>
        <p:txBody>
          <a:bodyPr vert="horz" lIns="0" tIns="45720" rIns="91440" bIns="45720" rtlCol="0" anchor="t">
            <a:normAutofit/>
          </a:bodyPr>
          <a:lstStyle/>
          <a:p>
            <a:r>
              <a:rPr lang="en-US" sz="3000" b="0" i="1" dirty="0">
                <a:latin typeface="Proxima Nova Rg"/>
              </a:rPr>
              <a:t>Building the future of healthcare in Kern County and the greater Central Valley</a:t>
            </a:r>
            <a:endParaRPr lang="en-US" i="1" dirty="0">
              <a:latin typeface="Proxima Nova Rg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5223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6F1A3-B78D-86ED-9D91-7B0E7DA82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>
                <a:latin typeface="Proxima Nova Rg"/>
              </a:rPr>
              <a:t>Program Sustainability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8E634-B0FE-15AE-2B33-AC24C7A3CE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91440" bIns="45720" rtlCol="0">
            <a:normAutofit/>
          </a:bodyPr>
          <a:lstStyle/>
          <a:p>
            <a:r>
              <a:rPr lang="en-US"/>
              <a:t>Embed MPP into </a:t>
            </a:r>
            <a:r>
              <a:rPr lang="en-US" b="1"/>
              <a:t>Bakersfield College's strategic plan</a:t>
            </a:r>
            <a:r>
              <a:rPr lang="en-US"/>
              <a:t> for ongoing support</a:t>
            </a:r>
          </a:p>
          <a:p>
            <a:r>
              <a:rPr lang="en-US"/>
              <a:t>Launch </a:t>
            </a:r>
            <a:r>
              <a:rPr lang="en-US" b="1"/>
              <a:t>Pearson Vue Certified Testing Center</a:t>
            </a:r>
            <a:r>
              <a:rPr lang="en-US"/>
              <a:t> at Bakersfield College</a:t>
            </a:r>
          </a:p>
          <a:p>
            <a:r>
              <a:rPr lang="en-US"/>
              <a:t>Expand </a:t>
            </a:r>
            <a:r>
              <a:rPr lang="en-US" b="1"/>
              <a:t>pipeline &amp; retention efforts</a:t>
            </a:r>
            <a:endParaRPr lang="en-US" b="1" dirty="0"/>
          </a:p>
          <a:p>
            <a:r>
              <a:rPr lang="en-US"/>
              <a:t>Continue </a:t>
            </a:r>
            <a:r>
              <a:rPr lang="en-US" b="1"/>
              <a:t>K-12 outreach &amp; pre-health awareness</a:t>
            </a:r>
          </a:p>
          <a:p>
            <a:r>
              <a:rPr lang="en-US"/>
              <a:t>Advisory board expansion to ensure </a:t>
            </a:r>
            <a:r>
              <a:rPr lang="en-US" b="1"/>
              <a:t>regional alignment &amp; sustainability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D9338B-3B0E-385E-9081-4BFD133363A1}"/>
              </a:ext>
            </a:extLst>
          </p:cNvPr>
          <p:cNvSpPr txBox="1"/>
          <p:nvPr/>
        </p:nvSpPr>
        <p:spPr>
          <a:xfrm>
            <a:off x="12132931" y="7876566"/>
            <a:ext cx="412480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cs typeface="Arial"/>
              </a:rPr>
              <a:t>Kern Medical leading hands-on activity at BC Student Involvement Festival </a:t>
            </a:r>
          </a:p>
        </p:txBody>
      </p:sp>
      <p:pic>
        <p:nvPicPr>
          <p:cNvPr id="12" name="Picture 11" descr="A group of people in blue uniforms&#10;&#10;AI-generated content may be incorrect.">
            <a:extLst>
              <a:ext uri="{FF2B5EF4-FFF2-40B4-BE49-F238E27FC236}">
                <a16:creationId xmlns:a16="http://schemas.microsoft.com/office/drawing/2014/main" id="{6C654B1F-5E06-194C-25E0-493924D35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3843" y="2709054"/>
            <a:ext cx="6793586" cy="486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9557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6240A-67E6-B7E3-A264-DD797E087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417" y="1358685"/>
            <a:ext cx="8970519" cy="914399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Proxima Nova Rg"/>
              </a:rPr>
              <a:t>Alignment with Rural Health Needs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6156B9-9B79-10B1-73AE-6FAC2DB2D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417" y="2572072"/>
            <a:ext cx="8118109" cy="6356242"/>
          </a:xfrm>
        </p:spPr>
        <p:txBody>
          <a:bodyPr vert="horz" lIns="0" tIns="45720" rIns="91440" bIns="45720" rtlCol="0" anchor="t">
            <a:normAutofit/>
          </a:bodyPr>
          <a:lstStyle/>
          <a:p>
            <a:r>
              <a:rPr lang="en-US" dirty="0">
                <a:latin typeface="Proxima Nova Rg"/>
              </a:rPr>
              <a:t>Kern County and the Central Valley face </a:t>
            </a:r>
            <a:r>
              <a:rPr lang="en-US" b="1" dirty="0">
                <a:latin typeface="Proxima Nova Rg"/>
              </a:rPr>
              <a:t>critical provider shortages</a:t>
            </a:r>
          </a:p>
          <a:p>
            <a:pPr lvl="1">
              <a:buFont typeface="Courier New" pitchFamily="34" charset="0"/>
              <a:buChar char="o"/>
            </a:pPr>
            <a:r>
              <a:rPr lang="en-US" dirty="0">
                <a:latin typeface="Proxima Nova Rg"/>
              </a:rPr>
              <a:t>Kern County is officially designated as </a:t>
            </a:r>
            <a:r>
              <a:rPr lang="en-US" b="1" dirty="0">
                <a:latin typeface="Proxima Nova Rg"/>
              </a:rPr>
              <a:t>Health Professional Shortage Area in primary care, mental health, and dental services</a:t>
            </a:r>
          </a:p>
          <a:p>
            <a:r>
              <a:rPr lang="en-US" dirty="0">
                <a:latin typeface="Proxima Nova Rg"/>
              </a:rPr>
              <a:t>MPP strengthens </a:t>
            </a:r>
            <a:r>
              <a:rPr lang="en-US" b="1" dirty="0">
                <a:latin typeface="Proxima Nova Rg"/>
              </a:rPr>
              <a:t>rural healthcare workforce development</a:t>
            </a:r>
            <a:endParaRPr lang="en-US" dirty="0">
              <a:latin typeface="Proxima Nova Rg"/>
            </a:endParaRPr>
          </a:p>
          <a:p>
            <a:r>
              <a:rPr lang="en-US" dirty="0">
                <a:latin typeface="Proxima Nova Rg"/>
              </a:rPr>
              <a:t>Addresses </a:t>
            </a:r>
            <a:r>
              <a:rPr lang="en-US" b="1" dirty="0">
                <a:latin typeface="Proxima Nova Rg"/>
              </a:rPr>
              <a:t>provider shortages &amp; access inequities</a:t>
            </a:r>
            <a:endParaRPr lang="en-US" dirty="0">
              <a:latin typeface="Proxima Nova Rg"/>
            </a:endParaRPr>
          </a:p>
          <a:p>
            <a:r>
              <a:rPr lang="en-US" dirty="0">
                <a:latin typeface="Proxima Nova Rg"/>
              </a:rPr>
              <a:t>Shows the impact of </a:t>
            </a:r>
            <a:r>
              <a:rPr lang="en-US" b="1" dirty="0">
                <a:latin typeface="Proxima Nova Rg"/>
              </a:rPr>
              <a:t>pre-health support programs in the Valley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DB29F3-3DB3-1FB1-3EE3-D9165A29DCE9}"/>
              </a:ext>
            </a:extLst>
          </p:cNvPr>
          <p:cNvSpPr txBox="1"/>
          <p:nvPr/>
        </p:nvSpPr>
        <p:spPr>
          <a:xfrm>
            <a:off x="2657959" y="9293171"/>
            <a:ext cx="921374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hlinkClick r:id="rId2"/>
              </a:rPr>
              <a:t>https://www.chcf.org/wp-content/uploads/2021/03/PhysiciansAlmanac2021QRG.pdf</a:t>
            </a:r>
            <a:endParaRPr lang="en-US">
              <a:cs typeface="Arial" panose="020B0604020202020204"/>
            </a:endParaRPr>
          </a:p>
          <a:p>
            <a:r>
              <a:rPr lang="en-US" dirty="0">
                <a:ea typeface="+mn-lt"/>
                <a:cs typeface="+mn-lt"/>
                <a:hlinkClick r:id="rId3"/>
              </a:rPr>
              <a:t>https://hpsa.us/client-pages/adventist-health-bakersfield-kern-county/?utm_</a:t>
            </a:r>
            <a:endParaRPr lang="en-US" dirty="0"/>
          </a:p>
        </p:txBody>
      </p:sp>
      <p:pic>
        <p:nvPicPr>
          <p:cNvPr id="9" name="Picture 8" descr="A map of the state of california&#10;&#10;AI-generated content may be incorrect.">
            <a:extLst>
              <a:ext uri="{FF2B5EF4-FFF2-40B4-BE49-F238E27FC236}">
                <a16:creationId xmlns:a16="http://schemas.microsoft.com/office/drawing/2014/main" id="{E83447D6-E6AF-2D8A-F9EE-5676337A2E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1405" y="916259"/>
            <a:ext cx="6625847" cy="868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6037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E1E67-D0D3-713A-F855-273DA5984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417" y="1244010"/>
            <a:ext cx="15391983" cy="914399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+mn-lt"/>
              </a:rPr>
              <a:t>Direct Pathways to Medical School:</a:t>
            </a:r>
            <a:br>
              <a:rPr lang="en-US" dirty="0">
                <a:latin typeface="+mn-lt"/>
              </a:rPr>
            </a:br>
            <a:r>
              <a:rPr lang="en-US" sz="3100" b="0" dirty="0">
                <a:latin typeface="+mn-lt"/>
                <a:cs typeface="Arial"/>
              </a:rPr>
              <a:t>Western University of Health Sciences – College of Osteopathic Medicine (WesternU COMP)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2A83B7-83CD-810A-4701-C12494A77F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07986" y="2701803"/>
            <a:ext cx="10251414" cy="6360961"/>
          </a:xfrm>
        </p:spPr>
        <p:txBody>
          <a:bodyPr vert="horz" lIns="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C00000"/>
                </a:solidFill>
                <a:latin typeface="Arial"/>
                <a:cs typeface="Arial"/>
              </a:rPr>
              <a:t>5 Reserved Seats </a:t>
            </a:r>
            <a:r>
              <a:rPr lang="en-US" sz="2800" dirty="0">
                <a:latin typeface="Arial"/>
                <a:cs typeface="Arial"/>
              </a:rPr>
              <a:t>to WesternU COMP</a:t>
            </a:r>
          </a:p>
          <a:p>
            <a:pPr marL="0" indent="0">
              <a:buNone/>
            </a:pPr>
            <a:endParaRPr lang="en-US" sz="28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800" b="1" dirty="0">
                <a:solidFill>
                  <a:srgbClr val="C00000"/>
                </a:solidFill>
                <a:latin typeface="Arial"/>
                <a:cs typeface="Arial"/>
              </a:rPr>
              <a:t>BC</a:t>
            </a:r>
            <a:r>
              <a:rPr lang="en-US" sz="2800" b="1" dirty="0">
                <a:latin typeface="Arial"/>
                <a:cs typeface="Arial"/>
              </a:rPr>
              <a:t> students transferring to </a:t>
            </a:r>
            <a:r>
              <a:rPr lang="en-US" sz="2800" b="1" dirty="0">
                <a:solidFill>
                  <a:srgbClr val="0070C0"/>
                </a:solidFill>
                <a:latin typeface="Arial"/>
                <a:cs typeface="Arial"/>
              </a:rPr>
              <a:t>CSU Bakersfield</a:t>
            </a:r>
            <a:r>
              <a:rPr lang="en-US" sz="280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can apply to </a:t>
            </a:r>
            <a:r>
              <a:rPr lang="en-US" sz="2800" b="1" dirty="0">
                <a:latin typeface="Arial"/>
                <a:cs typeface="Arial"/>
              </a:rPr>
              <a:t>WesternU COMP</a:t>
            </a:r>
            <a:r>
              <a:rPr lang="en-US" sz="2800" dirty="0">
                <a:latin typeface="Arial"/>
                <a:cs typeface="Arial"/>
              </a:rPr>
              <a:t> linkage for </a:t>
            </a:r>
            <a:r>
              <a:rPr lang="en-US" sz="2800" b="1" dirty="0">
                <a:latin typeface="Arial"/>
                <a:cs typeface="Arial"/>
              </a:rPr>
              <a:t>guaranteed seats </a:t>
            </a:r>
            <a:r>
              <a:rPr lang="en-US" sz="2800" dirty="0">
                <a:latin typeface="Arial"/>
                <a:cs typeface="Arial"/>
              </a:rPr>
              <a:t>in their medical school upon completing set requirements</a:t>
            </a:r>
          </a:p>
          <a:p>
            <a:pPr marL="0" indent="0">
              <a:buNone/>
            </a:pPr>
            <a:endParaRPr lang="en-US" sz="28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800" b="1" dirty="0">
                <a:latin typeface="Arial"/>
                <a:cs typeface="Arial"/>
              </a:rPr>
              <a:t>Linkage Application Requirements:</a:t>
            </a:r>
          </a:p>
          <a:p>
            <a:r>
              <a:rPr lang="en-US" sz="2800" dirty="0">
                <a:latin typeface="Arial"/>
                <a:cs typeface="Arial"/>
              </a:rPr>
              <a:t>Have at least 2 years remaining of their undergraduate degree</a:t>
            </a:r>
          </a:p>
          <a:p>
            <a:r>
              <a:rPr lang="en-US" sz="2800" dirty="0">
                <a:latin typeface="Arial"/>
                <a:cs typeface="Arial"/>
              </a:rPr>
              <a:t>Completed at least one year of biology and chemistry</a:t>
            </a:r>
          </a:p>
          <a:p>
            <a:r>
              <a:rPr lang="en-US" sz="2800" dirty="0">
                <a:latin typeface="Arial"/>
                <a:cs typeface="Arial"/>
              </a:rPr>
              <a:t>Have three (3) letters of recommendation – two from science or math professors and one from a pre-professional advisor</a:t>
            </a:r>
          </a:p>
          <a:p>
            <a:pPr marL="0" indent="0">
              <a:buNone/>
            </a:pPr>
            <a:endParaRPr lang="en-US" sz="2800" dirty="0">
              <a:latin typeface="Arial"/>
              <a:cs typeface="Arial"/>
            </a:endParaRPr>
          </a:p>
          <a:p>
            <a:pPr>
              <a:lnSpc>
                <a:spcPct val="90000"/>
              </a:lnSpc>
              <a:buFont typeface="Arial"/>
              <a:buChar char="•"/>
            </a:pPr>
            <a:endParaRPr lang="en-US" sz="2800" dirty="0">
              <a:latin typeface="Arial"/>
              <a:cs typeface="Arial"/>
            </a:endParaRPr>
          </a:p>
        </p:txBody>
      </p:sp>
      <p:pic>
        <p:nvPicPr>
          <p:cNvPr id="4" name="Picture 3" descr="A group of buildings with palm trees&#10;&#10;AI-generated content may be incorrect.">
            <a:extLst>
              <a:ext uri="{FF2B5EF4-FFF2-40B4-BE49-F238E27FC236}">
                <a16:creationId xmlns:a16="http://schemas.microsoft.com/office/drawing/2014/main" id="{3601DA3C-FA26-9435-40BC-8853B4F28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656" y="2701803"/>
            <a:ext cx="5171342" cy="51618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1BC205-9935-B808-CA6A-A926504F11CE}"/>
              </a:ext>
            </a:extLst>
          </p:cNvPr>
          <p:cNvSpPr txBox="1"/>
          <p:nvPr/>
        </p:nvSpPr>
        <p:spPr>
          <a:xfrm>
            <a:off x="2381251" y="8063278"/>
            <a:ext cx="5175737" cy="646331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cs typeface="Arial"/>
              </a:rPr>
              <a:t>Western University of Health Sciences</a:t>
            </a:r>
          </a:p>
          <a:p>
            <a:pPr algn="ctr"/>
            <a:r>
              <a:rPr lang="en-US" dirty="0">
                <a:cs typeface="Arial"/>
              </a:rPr>
              <a:t>Pomona, CA Campus</a:t>
            </a:r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4824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809091A0-B686-44B7-9B75-7DB7DDCD615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4012" b="4012"/>
          <a:stretch>
            <a:fillRect/>
          </a:stretch>
        </p:blipFill>
        <p:spPr>
          <a:xfrm>
            <a:off x="11582400" y="1358685"/>
            <a:ext cx="5385011" cy="660421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A7571E1-C2E9-4B30-B880-5059F8300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WesternU COMP Expectations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158E7C-959C-45C3-B8CE-A9CA9DE96359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If admitted into the linkage program, the following are requirements for matriculation into COMP:</a:t>
            </a:r>
          </a:p>
          <a:p>
            <a:pPr lvl="1"/>
            <a:r>
              <a:rPr lang="en-US" b="1" dirty="0"/>
              <a:t>Overall GPA ≥ 3.30</a:t>
            </a:r>
          </a:p>
          <a:p>
            <a:pPr lvl="1"/>
            <a:r>
              <a:rPr lang="en-US" b="1" dirty="0"/>
              <a:t>Science GPA ≥ 3.30</a:t>
            </a:r>
          </a:p>
          <a:p>
            <a:pPr lvl="1"/>
            <a:r>
              <a:rPr lang="en-US" b="1" dirty="0"/>
              <a:t>MCAT Composite ≥ 497</a:t>
            </a:r>
          </a:p>
          <a:p>
            <a:pPr lvl="1"/>
            <a:r>
              <a:rPr lang="en-US" dirty="0"/>
              <a:t>At least </a:t>
            </a:r>
            <a:r>
              <a:rPr lang="en-US" b="1" dirty="0"/>
              <a:t>50 hours of physician shadowing</a:t>
            </a:r>
            <a:r>
              <a:rPr lang="en-US" dirty="0"/>
              <a:t>, preferably DO</a:t>
            </a:r>
          </a:p>
          <a:p>
            <a:pPr lvl="1"/>
            <a:r>
              <a:rPr lang="en-US" dirty="0"/>
              <a:t>At least </a:t>
            </a:r>
            <a:r>
              <a:rPr lang="en-US" b="1" dirty="0"/>
              <a:t>50 hours of community service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These are the minimum expectations. Students are strongly encouraged to perform at their full potential to allow a successful transition.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C285C9-9437-45CE-BE8C-5126B418B012}"/>
              </a:ext>
            </a:extLst>
          </p:cNvPr>
          <p:cNvSpPr txBox="1"/>
          <p:nvPr/>
        </p:nvSpPr>
        <p:spPr>
          <a:xfrm>
            <a:off x="11506200" y="8115300"/>
            <a:ext cx="538501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Arial"/>
              </a:rPr>
              <a:t>MPP BC students at their WesternU SHPEP White Coat Ceremony, Summer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5322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5127.jpg">
            <a:extLst>
              <a:ext uri="{FF2B5EF4-FFF2-40B4-BE49-F238E27FC236}">
                <a16:creationId xmlns:a16="http://schemas.microsoft.com/office/drawing/2014/main" id="{A82E0D69-DA16-6ED7-9927-9AB731EE07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05" t="15848" r="2728" b="7448"/>
          <a:stretch>
            <a:fillRect/>
          </a:stretch>
        </p:blipFill>
        <p:spPr>
          <a:xfrm>
            <a:off x="10805746" y="3059056"/>
            <a:ext cx="6948853" cy="4168886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4D74CF-6E95-5257-CF75-226EDD3CDA87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 vert="horz" lIns="0" tIns="45720" rIns="91440" bIns="45720" rtlCol="0"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b="1" dirty="0">
                <a:solidFill>
                  <a:srgbClr val="C00000"/>
                </a:solidFill>
                <a:latin typeface="Arial"/>
                <a:cs typeface="Arial"/>
              </a:rPr>
              <a:t>5 Reserved Seats </a:t>
            </a:r>
            <a:r>
              <a:rPr lang="en-US" dirty="0">
                <a:latin typeface="Arial"/>
                <a:cs typeface="Arial"/>
              </a:rPr>
              <a:t>to WesternU MSMS</a:t>
            </a:r>
          </a:p>
          <a:p>
            <a:pPr marL="0" indent="0">
              <a:lnSpc>
                <a:spcPct val="90000"/>
              </a:lnSpc>
              <a:buNone/>
            </a:pPr>
            <a:endParaRPr lang="en-US" dirty="0">
              <a:latin typeface="Arial"/>
              <a:cs typeface="Arial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b="1" dirty="0">
                <a:solidFill>
                  <a:srgbClr val="C00000"/>
                </a:solidFill>
                <a:latin typeface="Arial"/>
                <a:cs typeface="Arial"/>
              </a:rPr>
              <a:t>BC Research Laboratory Technology </a:t>
            </a:r>
            <a:r>
              <a:rPr lang="en-US" dirty="0">
                <a:latin typeface="Arial"/>
                <a:cs typeface="Arial"/>
              </a:rPr>
              <a:t>baccalaureate students can apply for </a:t>
            </a:r>
            <a:r>
              <a:rPr lang="en-US" b="1" dirty="0">
                <a:latin typeface="Arial"/>
                <a:cs typeface="Arial"/>
              </a:rPr>
              <a:t>guaranteed seats </a:t>
            </a:r>
            <a:r>
              <a:rPr lang="en-US" dirty="0">
                <a:latin typeface="Arial"/>
                <a:cs typeface="Arial"/>
              </a:rPr>
              <a:t>to </a:t>
            </a:r>
            <a:r>
              <a:rPr lang="en-US" b="1" dirty="0" err="1">
                <a:latin typeface="Arial"/>
                <a:cs typeface="Arial"/>
              </a:rPr>
              <a:t>WesternU's</a:t>
            </a:r>
            <a:r>
              <a:rPr lang="en-US" b="1" dirty="0">
                <a:latin typeface="Arial"/>
                <a:cs typeface="Arial"/>
              </a:rPr>
              <a:t> MSMS graduate program</a:t>
            </a:r>
            <a:r>
              <a:rPr lang="en-US" dirty="0">
                <a:latin typeface="Arial"/>
                <a:cs typeface="Arial"/>
              </a:rPr>
              <a:t> upon completing requirements</a:t>
            </a:r>
          </a:p>
          <a:p>
            <a:pPr marL="0" indent="0">
              <a:lnSpc>
                <a:spcPct val="90000"/>
              </a:lnSpc>
              <a:buNone/>
            </a:pPr>
            <a:endParaRPr lang="en-US" dirty="0">
              <a:latin typeface="Arial"/>
              <a:cs typeface="Arial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dirty="0">
                <a:latin typeface="Arial"/>
                <a:cs typeface="Arial"/>
              </a:rPr>
              <a:t>Students can use WesternU MSMS as an opportunity to link into one of their graduate medical programs – DO, DDM, DPM, DPT, OD, PA, or PharmD</a:t>
            </a:r>
          </a:p>
          <a:p>
            <a:pPr marL="0" indent="0">
              <a:lnSpc>
                <a:spcPct val="90000"/>
              </a:lnSpc>
              <a:buNone/>
            </a:pPr>
            <a:endParaRPr lang="en-US" dirty="0">
              <a:latin typeface="Arial"/>
              <a:cs typeface="Arial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dirty="0">
              <a:latin typeface="Arial"/>
              <a:cs typeface="Arial"/>
            </a:endParaRPr>
          </a:p>
          <a:p>
            <a:pPr>
              <a:lnSpc>
                <a:spcPct val="90000"/>
              </a:lnSpc>
            </a:pPr>
            <a:endParaRPr lang="en-US" dirty="0">
              <a:latin typeface="Arial"/>
              <a:cs typeface="Arial"/>
            </a:endParaRPr>
          </a:p>
          <a:p>
            <a:pPr>
              <a:lnSpc>
                <a:spcPct val="90000"/>
              </a:lnSpc>
            </a:pPr>
            <a:endParaRPr lang="en-US" dirty="0">
              <a:latin typeface="Arial"/>
              <a:cs typeface="Arial"/>
            </a:endParaRPr>
          </a:p>
          <a:p>
            <a:pPr lvl="1">
              <a:lnSpc>
                <a:spcPct val="90000"/>
              </a:lnSpc>
            </a:pPr>
            <a:endParaRPr lang="en-US" sz="3200" dirty="0">
              <a:latin typeface="Arial"/>
              <a:cs typeface="Arial"/>
            </a:endParaRPr>
          </a:p>
          <a:p>
            <a:pPr>
              <a:lnSpc>
                <a:spcPct val="90000"/>
              </a:lnSpc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74E171-C15C-89E5-321F-44E5A393C26C}"/>
              </a:ext>
            </a:extLst>
          </p:cNvPr>
          <p:cNvSpPr txBox="1"/>
          <p:nvPr/>
        </p:nvSpPr>
        <p:spPr>
          <a:xfrm>
            <a:off x="10892691" y="7420951"/>
            <a:ext cx="677862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cs typeface="Arial"/>
              </a:rPr>
              <a:t>WesternU</a:t>
            </a:r>
            <a:r>
              <a:rPr lang="en-US" dirty="0">
                <a:cs typeface="Arial"/>
              </a:rPr>
              <a:t> MSMS Campus and Cadaver Lab Tour, Spring 2025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0929D48-8072-4B04-AD95-6BFFB58F4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2491" y="1257300"/>
            <a:ext cx="16077783" cy="914399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+mn-lt"/>
              </a:rPr>
              <a:t>Direct Pathways to Medical School:</a:t>
            </a:r>
            <a:br>
              <a:rPr lang="en-US" dirty="0">
                <a:latin typeface="+mn-lt"/>
              </a:rPr>
            </a:br>
            <a:r>
              <a:rPr lang="en-US" sz="2700" b="0" dirty="0">
                <a:latin typeface="+mn-lt"/>
                <a:cs typeface="Arial"/>
              </a:rPr>
              <a:t>Western University of Health Sciences – Master’s of Science in Medical Sciences (WesternU MSMS)</a:t>
            </a:r>
            <a:endParaRPr lang="en-US" sz="4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532017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288C73A-C1CB-4A5D-9199-DCE60587A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WesternU MSMS Requirements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803A94-181C-41F3-938D-B0988A86836D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BC RTEC Bachelor’s Degree</a:t>
            </a:r>
          </a:p>
          <a:p>
            <a:r>
              <a:rPr lang="en-US" b="1" dirty="0"/>
              <a:t>Science GPA ≥ 2.5</a:t>
            </a:r>
          </a:p>
          <a:p>
            <a:r>
              <a:rPr lang="en-US" b="1" dirty="0"/>
              <a:t>Cumulative GPA ≥ 2.5</a:t>
            </a:r>
          </a:p>
          <a:p>
            <a:r>
              <a:rPr lang="en-US" dirty="0"/>
              <a:t>At least </a:t>
            </a:r>
            <a:r>
              <a:rPr lang="en-US" b="1" dirty="0"/>
              <a:t>50 hours of community service</a:t>
            </a:r>
          </a:p>
          <a:p>
            <a:r>
              <a:rPr lang="en-US" b="1" dirty="0"/>
              <a:t>Three (3) letters of recommendation </a:t>
            </a:r>
            <a:r>
              <a:rPr lang="en-US" dirty="0"/>
              <a:t>– two from science or math professors and one from an advisor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If wanting to link to a graduate medical program, students must:</a:t>
            </a:r>
          </a:p>
          <a:p>
            <a:r>
              <a:rPr lang="en-US" dirty="0"/>
              <a:t>Submit test scores for admissions test (MCAT, DAT, OAT, or GRE)</a:t>
            </a:r>
          </a:p>
          <a:p>
            <a:r>
              <a:rPr lang="en-US" dirty="0"/>
              <a:t>Have at least 50 hours of shadowing profession of interest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3F0DD24-562A-4CF6-9854-2A973AD993EA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7" t="44966" r="9605" b="4028"/>
          <a:stretch/>
        </p:blipFill>
        <p:spPr bwMode="auto">
          <a:xfrm>
            <a:off x="10584757" y="3086100"/>
            <a:ext cx="7080192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0FE8BE-233F-4383-8457-B87E3B2CAF23}"/>
              </a:ext>
            </a:extLst>
          </p:cNvPr>
          <p:cNvSpPr txBox="1"/>
          <p:nvPr/>
        </p:nvSpPr>
        <p:spPr>
          <a:xfrm>
            <a:off x="10515600" y="6716857"/>
            <a:ext cx="770324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Arial"/>
              </a:rPr>
              <a:t>WesternU MSMS Presentation by Current MSMS Student, Spring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6166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lifornia Health Sciences University College of Osteopathic Medicine |  AACOM">
            <a:extLst>
              <a:ext uri="{FF2B5EF4-FFF2-40B4-BE49-F238E27FC236}">
                <a16:creationId xmlns:a16="http://schemas.microsoft.com/office/drawing/2014/main" id="{BC3D7D2A-BC2E-F9AE-E450-97B4330256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796" r="28682" b="193"/>
          <a:stretch>
            <a:fillRect/>
          </a:stretch>
        </p:blipFill>
        <p:spPr>
          <a:xfrm>
            <a:off x="12379847" y="2264987"/>
            <a:ext cx="5187767" cy="6370339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AFC716-77B3-61A7-BB38-16CA1001715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667000" y="2567352"/>
            <a:ext cx="9829800" cy="6360962"/>
          </a:xfrm>
        </p:spPr>
        <p:txBody>
          <a:bodyPr vert="horz" lIns="0" tIns="45720" rIns="91440" bIns="45720" rtlCol="0" anchor="t">
            <a:normAutofit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b="1" dirty="0">
                <a:solidFill>
                  <a:srgbClr val="C00000"/>
                </a:solidFill>
                <a:latin typeface="Arial"/>
                <a:cs typeface="Arial"/>
              </a:rPr>
              <a:t>Guaranteed interviews</a:t>
            </a:r>
            <a:r>
              <a:rPr lang="en-US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with CHSU COM</a:t>
            </a:r>
          </a:p>
          <a:p>
            <a:pPr marL="0" indent="0">
              <a:lnSpc>
                <a:spcPct val="90000"/>
              </a:lnSpc>
              <a:buNone/>
            </a:pPr>
            <a:endParaRPr lang="en-US" dirty="0">
              <a:latin typeface="Arial"/>
              <a:cs typeface="Arial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b="1" dirty="0">
                <a:solidFill>
                  <a:srgbClr val="C00000"/>
                </a:solidFill>
                <a:latin typeface="Arial"/>
                <a:cs typeface="Arial"/>
              </a:rPr>
              <a:t>BC Research Laboratory Technology </a:t>
            </a:r>
            <a:r>
              <a:rPr lang="en-US" dirty="0">
                <a:latin typeface="Arial"/>
                <a:cs typeface="Arial"/>
              </a:rPr>
              <a:t>baccalaureate students can apply for </a:t>
            </a:r>
            <a:r>
              <a:rPr lang="en-US" b="1" dirty="0">
                <a:latin typeface="Arial"/>
                <a:cs typeface="Arial"/>
              </a:rPr>
              <a:t>guaranteed interviews </a:t>
            </a:r>
            <a:r>
              <a:rPr lang="en-US" dirty="0">
                <a:latin typeface="Arial"/>
                <a:cs typeface="Arial"/>
              </a:rPr>
              <a:t>to </a:t>
            </a:r>
            <a:r>
              <a:rPr lang="en-US" b="1" dirty="0">
                <a:latin typeface="Arial"/>
                <a:cs typeface="Arial"/>
              </a:rPr>
              <a:t>CHSU COM</a:t>
            </a:r>
            <a:r>
              <a:rPr lang="en-US" dirty="0">
                <a:latin typeface="Arial"/>
                <a:cs typeface="Arial"/>
              </a:rPr>
              <a:t> upon completing requirements</a:t>
            </a:r>
          </a:p>
          <a:p>
            <a:pPr marL="457200" indent="-457200">
              <a:lnSpc>
                <a:spcPct val="90000"/>
              </a:lnSpc>
            </a:pPr>
            <a:endParaRPr lang="en-US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b="1" dirty="0">
                <a:latin typeface="Arial"/>
                <a:cs typeface="Arial"/>
              </a:rPr>
              <a:t>Guaranteed Program Application Requirements:</a:t>
            </a:r>
          </a:p>
          <a:p>
            <a:r>
              <a:rPr lang="en-US" dirty="0">
                <a:latin typeface="Arial"/>
                <a:cs typeface="Arial"/>
              </a:rPr>
              <a:t>Complete RTEC coursework and CHSU-COM prerequisite coursework while at BC</a:t>
            </a:r>
          </a:p>
          <a:p>
            <a:endParaRPr lang="en-US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dirty="0">
                <a:latin typeface="Arial"/>
                <a:cs typeface="Arial"/>
              </a:rPr>
              <a:t>BC is one of the first community colleges to offer a </a:t>
            </a:r>
            <a:r>
              <a:rPr lang="en-US" u="sng" dirty="0">
                <a:latin typeface="Arial"/>
                <a:cs typeface="Arial"/>
              </a:rPr>
              <a:t>direct pathway </a:t>
            </a:r>
            <a:r>
              <a:rPr lang="en-US" dirty="0">
                <a:latin typeface="Arial"/>
                <a:cs typeface="Arial"/>
              </a:rPr>
              <a:t>to medical school! </a:t>
            </a:r>
          </a:p>
          <a:p>
            <a:pPr marL="0" indent="0">
              <a:lnSpc>
                <a:spcPct val="90000"/>
              </a:lnSpc>
              <a:buNone/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3EC161-BA1B-D106-1B57-286178E838D3}"/>
              </a:ext>
            </a:extLst>
          </p:cNvPr>
          <p:cNvSpPr txBox="1"/>
          <p:nvPr/>
        </p:nvSpPr>
        <p:spPr>
          <a:xfrm>
            <a:off x="11887200" y="8748346"/>
            <a:ext cx="581024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cs typeface="Arial"/>
              </a:rPr>
              <a:t>D.O. Medical Students at CHSU COM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83C83F9-CED4-4542-8B41-492C6F4E4D99}"/>
              </a:ext>
            </a:extLst>
          </p:cNvPr>
          <p:cNvSpPr txBox="1">
            <a:spLocks/>
          </p:cNvSpPr>
          <p:nvPr/>
        </p:nvSpPr>
        <p:spPr>
          <a:xfrm>
            <a:off x="2657061" y="1237568"/>
            <a:ext cx="16077783" cy="914399"/>
          </a:xfrm>
          <a:prstGeom prst="rect">
            <a:avLst/>
          </a:prstGeom>
        </p:spPr>
        <p:txBody>
          <a:bodyPr vert="horz" lIns="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Proxima Nova Rg" panose="02000506030000020004" pitchFamily="2" charset="77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Direct Pathways to Medical School:</a:t>
            </a:r>
            <a:br>
              <a:rPr lang="en-US" dirty="0">
                <a:latin typeface="+mn-lt"/>
              </a:rPr>
            </a:br>
            <a:r>
              <a:rPr lang="en-US" sz="2700" b="0" dirty="0">
                <a:latin typeface="+mn-lt"/>
                <a:cs typeface="Arial"/>
              </a:rPr>
              <a:t>California Health Sciences University – College of Osteopathic Medicine (CHSU COM)</a:t>
            </a:r>
            <a:endParaRPr lang="en-US" sz="4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661534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B947993-3173-47F3-A675-B445DF8A7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417" y="1358685"/>
            <a:ext cx="13029783" cy="914400"/>
          </a:xfrm>
        </p:spPr>
        <p:txBody>
          <a:bodyPr>
            <a:normAutofit/>
          </a:bodyPr>
          <a:lstStyle/>
          <a:p>
            <a:r>
              <a:rPr lang="en-US" dirty="0"/>
              <a:t>CHSU-COM Guaranteed Interview Requirements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31F80A-3149-4157-B20A-AF7DF91B11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/>
              <a:t>Complete all required courses</a:t>
            </a:r>
            <a:r>
              <a:rPr lang="en-US" dirty="0"/>
              <a:t> before graduating from BC</a:t>
            </a:r>
          </a:p>
          <a:p>
            <a:r>
              <a:rPr lang="en-US" b="1" dirty="0"/>
              <a:t>Complete Bachelor’s Degree in Research Laboratory and Technology</a:t>
            </a:r>
            <a:r>
              <a:rPr lang="en-US" dirty="0"/>
              <a:t> at BC</a:t>
            </a:r>
          </a:p>
          <a:p>
            <a:r>
              <a:rPr lang="en-US" b="1" dirty="0"/>
              <a:t>Science GPA &gt; 3.20</a:t>
            </a:r>
            <a:endParaRPr lang="en-US" dirty="0"/>
          </a:p>
          <a:p>
            <a:r>
              <a:rPr lang="en-US" b="1" dirty="0"/>
              <a:t>Overall GPA &gt; 3.20</a:t>
            </a:r>
            <a:endParaRPr lang="en-US" dirty="0"/>
          </a:p>
          <a:p>
            <a:r>
              <a:rPr lang="en-US" b="1" dirty="0"/>
              <a:t>MCAT Score at or above the 50th percentile</a:t>
            </a:r>
            <a:endParaRPr lang="en-US" dirty="0"/>
          </a:p>
          <a:p>
            <a:r>
              <a:rPr lang="en-US" b="1" dirty="0"/>
              <a:t>Minimum of 50 hours</a:t>
            </a:r>
            <a:r>
              <a:rPr lang="en-US" dirty="0"/>
              <a:t> of volunteering, community service, or shadowing</a:t>
            </a:r>
          </a:p>
          <a:p>
            <a:r>
              <a:rPr lang="en-US" b="1" dirty="0"/>
              <a:t>Comply with all other CHSU-COM and BC Guaranteed Interview Program Admissions Policy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These are the minimum expectations​. Students are strongly encouraged to perform at their full potential to allow a successful transition</a:t>
            </a:r>
          </a:p>
          <a:p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801FBE0-0024-4F41-A0EF-8121CB8B3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0" y="2537789"/>
            <a:ext cx="5256932" cy="637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439D6ED-CB61-4E6F-9BB0-608673C8C7DC}"/>
              </a:ext>
            </a:extLst>
          </p:cNvPr>
          <p:cNvSpPr txBox="1"/>
          <p:nvPr/>
        </p:nvSpPr>
        <p:spPr>
          <a:xfrm>
            <a:off x="10924741" y="8993443"/>
            <a:ext cx="581024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cs typeface="Arial"/>
              </a:rPr>
              <a:t>CHSU at Transfer Day, Spring 2026</a:t>
            </a:r>
          </a:p>
        </p:txBody>
      </p:sp>
    </p:spTree>
    <p:extLst>
      <p:ext uri="{BB962C8B-B14F-4D97-AF65-F5344CB8AC3E}">
        <p14:creationId xmlns:p14="http://schemas.microsoft.com/office/powerpoint/2010/main" val="6520231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CF4D3-9365-8246-229F-259A7132B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roxima Nova Rg"/>
              </a:rPr>
              <a:t>Opportunities to Partner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C36CAE-C022-20AF-1FC1-9B88487674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417" y="2572072"/>
            <a:ext cx="14065586" cy="6356242"/>
          </a:xfrm>
        </p:spPr>
        <p:txBody>
          <a:bodyPr vert="horz" lIns="0" tIns="45720" rIns="91440" bIns="45720" rtlCol="0" anchor="t">
            <a:normAutofit lnSpcReduction="10000"/>
          </a:bodyPr>
          <a:lstStyle/>
          <a:p>
            <a:r>
              <a:rPr lang="en-US" dirty="0">
                <a:latin typeface="Proxima Nova Rg"/>
              </a:rPr>
              <a:t>Partnership Opportunities:</a:t>
            </a:r>
            <a:endParaRPr lang="en-US" dirty="0"/>
          </a:p>
          <a:p>
            <a:pPr lvl="1" indent="-457200">
              <a:buFont typeface="Courier New" pitchFamily="34" charset="0"/>
              <a:buChar char="o"/>
            </a:pPr>
            <a:r>
              <a:rPr lang="en-US" dirty="0">
                <a:latin typeface="Proxima Nova Rg"/>
              </a:rPr>
              <a:t>Mentorship</a:t>
            </a:r>
            <a:endParaRPr lang="en-US" dirty="0"/>
          </a:p>
          <a:p>
            <a:pPr lvl="1" indent="-457200">
              <a:buFont typeface="Courier New" pitchFamily="34" charset="0"/>
              <a:buChar char="o"/>
            </a:pPr>
            <a:r>
              <a:rPr lang="en-US" dirty="0">
                <a:latin typeface="Proxima Nova Rg"/>
              </a:rPr>
              <a:t>Internships</a:t>
            </a:r>
            <a:endParaRPr lang="en-US" dirty="0"/>
          </a:p>
          <a:p>
            <a:pPr lvl="1" indent="-457200">
              <a:buFont typeface="Courier New" pitchFamily="34" charset="0"/>
              <a:buChar char="o"/>
            </a:pPr>
            <a:r>
              <a:rPr lang="en-US" dirty="0">
                <a:latin typeface="Proxima Nova Rg"/>
              </a:rPr>
              <a:t>Shadowing</a:t>
            </a:r>
          </a:p>
          <a:p>
            <a:pPr lvl="1" indent="-457200">
              <a:buFont typeface="Courier New" pitchFamily="34" charset="0"/>
              <a:buChar char="o"/>
            </a:pPr>
            <a:r>
              <a:rPr lang="en-US" dirty="0">
                <a:latin typeface="Proxima Nova Rg"/>
              </a:rPr>
              <a:t>Collaborative Workshops</a:t>
            </a:r>
          </a:p>
          <a:p>
            <a:pPr lvl="1" indent="-457200">
              <a:buFont typeface="Courier New" pitchFamily="34" charset="0"/>
              <a:buChar char="o"/>
            </a:pPr>
            <a:r>
              <a:rPr lang="en-US" dirty="0">
                <a:latin typeface="Proxima Nova Rg"/>
              </a:rPr>
              <a:t>Guest Speaker/Panelist </a:t>
            </a:r>
          </a:p>
          <a:p>
            <a:pPr lvl="1" indent="-457200">
              <a:buFont typeface="Courier New" pitchFamily="34" charset="0"/>
              <a:buChar char="o"/>
            </a:pPr>
            <a:r>
              <a:rPr lang="en-US" dirty="0">
                <a:latin typeface="Proxima Nova Rg"/>
              </a:rPr>
              <a:t>Advisory Committee Member</a:t>
            </a:r>
            <a:endParaRPr lang="en-US" dirty="0"/>
          </a:p>
          <a:p>
            <a:pPr lvl="1" indent="-457200">
              <a:buFont typeface="Courier New" pitchFamily="34" charset="0"/>
              <a:buChar char="o"/>
            </a:pPr>
            <a:r>
              <a:rPr lang="en-US" dirty="0">
                <a:latin typeface="Proxima Nova Rg"/>
              </a:rPr>
              <a:t>Funding for Student Scholarships</a:t>
            </a:r>
            <a:endParaRPr lang="en-US" dirty="0"/>
          </a:p>
          <a:p>
            <a:pPr lvl="1" indent="-457200">
              <a:buFont typeface="Courier New" pitchFamily="34" charset="0"/>
              <a:buChar char="o"/>
            </a:pPr>
            <a:endParaRPr lang="en-US" dirty="0"/>
          </a:p>
          <a:p>
            <a:pPr marL="285750" lvl="1" indent="0">
              <a:buNone/>
            </a:pPr>
            <a:endParaRPr lang="en-US" dirty="0"/>
          </a:p>
          <a:p>
            <a:pPr marL="285750" lvl="1" indent="0">
              <a:buNone/>
            </a:pPr>
            <a:r>
              <a:rPr lang="en-US" b="1" dirty="0">
                <a:latin typeface="Proxima Nova Rg"/>
              </a:rPr>
              <a:t>For more info, please contact: </a:t>
            </a:r>
            <a:endParaRPr lang="en-US" b="1" dirty="0"/>
          </a:p>
          <a:p>
            <a:pPr marL="285750" lvl="1" indent="0">
              <a:buNone/>
            </a:pPr>
            <a:r>
              <a:rPr lang="en-US" dirty="0">
                <a:latin typeface="Proxima Nova Rg"/>
              </a:rPr>
              <a:t>Bianca Garibay, Program Manager</a:t>
            </a:r>
            <a:endParaRPr lang="en-US" dirty="0"/>
          </a:p>
          <a:p>
            <a:pPr marL="285750" lvl="1" indent="0">
              <a:buNone/>
            </a:pPr>
            <a:r>
              <a:rPr lang="en-US" dirty="0">
                <a:latin typeface="Proxima Nova Rg"/>
              </a:rPr>
              <a:t>bianca.garibay@bakersfieldcollege.edu</a:t>
            </a:r>
            <a:endParaRPr lang="en-US" dirty="0"/>
          </a:p>
          <a:p>
            <a:pPr lvl="1" indent="-457200">
              <a:buFont typeface="Courier New" pitchFamily="34" charset="0"/>
              <a:buChar char="o"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A qr code with a star in the middle&#10;&#10;AI-generated content may be incorrect.">
            <a:extLst>
              <a:ext uri="{FF2B5EF4-FFF2-40B4-BE49-F238E27FC236}">
                <a16:creationId xmlns:a16="http://schemas.microsoft.com/office/drawing/2014/main" id="{9FEBA378-DABB-F9F7-6DDD-6691DDF167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4449" y="2570135"/>
            <a:ext cx="4216831" cy="4158712"/>
          </a:xfrm>
          <a:prstGeom prst="rect">
            <a:avLst/>
          </a:prstGeom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1D22EC50-6681-2186-65C7-5C9DCCDD140B}"/>
              </a:ext>
            </a:extLst>
          </p:cNvPr>
          <p:cNvSpPr txBox="1"/>
          <p:nvPr/>
        </p:nvSpPr>
        <p:spPr>
          <a:xfrm>
            <a:off x="9573556" y="6955299"/>
            <a:ext cx="8488499" cy="830997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cs typeface="Arial"/>
              </a:rPr>
              <a:t>MPP </a:t>
            </a:r>
            <a:r>
              <a:rPr lang="en-US" sz="2400" dirty="0" err="1">
                <a:cs typeface="Arial"/>
              </a:rPr>
              <a:t>LinkTree</a:t>
            </a:r>
            <a:r>
              <a:rPr lang="en-US" sz="2400" dirty="0">
                <a:cs typeface="Arial"/>
              </a:rPr>
              <a:t> QR Code</a:t>
            </a:r>
          </a:p>
          <a:p>
            <a:pPr algn="ctr"/>
            <a:r>
              <a:rPr lang="en-US" sz="2400" dirty="0">
                <a:cs typeface="Arial"/>
              </a:rPr>
              <a:t>Program Info, Events, and Resources</a:t>
            </a:r>
          </a:p>
        </p:txBody>
      </p:sp>
    </p:spTree>
    <p:extLst>
      <p:ext uri="{BB962C8B-B14F-4D97-AF65-F5344CB8AC3E}">
        <p14:creationId xmlns:p14="http://schemas.microsoft.com/office/powerpoint/2010/main" val="29301637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3035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D67D9-E777-9781-322D-4578A453D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roxima Nova Rg"/>
              </a:rPr>
              <a:t>Overview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90422E-29CB-4A57-16AA-92F65D94BF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417" y="2572072"/>
            <a:ext cx="12302653" cy="6356242"/>
          </a:xfrm>
        </p:spPr>
        <p:txBody>
          <a:bodyPr vert="horz" lIns="0" tIns="45720" rIns="91440" bIns="45720" rtlCol="0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Kern Regional K-16 Collaborative</a:t>
            </a:r>
          </a:p>
          <a:p>
            <a:r>
              <a:rPr lang="en-US" dirty="0">
                <a:latin typeface="Arial"/>
                <a:cs typeface="Arial"/>
              </a:rPr>
              <a:t>Medical Professionals Program </a:t>
            </a:r>
          </a:p>
          <a:p>
            <a:r>
              <a:rPr lang="en-US" dirty="0">
                <a:latin typeface="Arial"/>
                <a:cs typeface="Arial"/>
              </a:rPr>
              <a:t>Direct Pathways to Medical School</a:t>
            </a:r>
          </a:p>
          <a:p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20021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A5916-10B8-70E4-7CD5-4A0FA7B6D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417" y="1358685"/>
            <a:ext cx="12708654" cy="634041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Proxima Nova Rg"/>
              </a:rPr>
              <a:t>Kern Regional K-16 Education Collaborative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BB98E9-149E-54FE-D689-FD84CE9B9B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417" y="2566590"/>
            <a:ext cx="11612174" cy="1239608"/>
          </a:xfrm>
        </p:spPr>
        <p:txBody>
          <a:bodyPr vert="horz" lIns="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latin typeface="Proxima Nova Rg"/>
              </a:rPr>
              <a:t>Streamlining </a:t>
            </a:r>
            <a:r>
              <a:rPr lang="en-US" b="1" dirty="0">
                <a:latin typeface="Proxima Nova Rg"/>
              </a:rPr>
              <a:t>equitable pathways</a:t>
            </a:r>
            <a:r>
              <a:rPr lang="en-US" dirty="0">
                <a:latin typeface="Proxima Nova Rg"/>
              </a:rPr>
              <a:t> from </a:t>
            </a:r>
            <a:r>
              <a:rPr lang="en-US" b="1" dirty="0">
                <a:latin typeface="Proxima Nova Rg"/>
              </a:rPr>
              <a:t>high school to postsecondary education</a:t>
            </a:r>
            <a:r>
              <a:rPr lang="en-US" dirty="0">
                <a:latin typeface="Proxima Nova Rg"/>
              </a:rPr>
              <a:t> and </a:t>
            </a:r>
            <a:r>
              <a:rPr lang="en-US" b="1" dirty="0">
                <a:latin typeface="Proxima Nova Rg"/>
              </a:rPr>
              <a:t>into the workforce</a:t>
            </a:r>
            <a:r>
              <a:rPr lang="en-US" dirty="0">
                <a:latin typeface="Proxima Nova Rg"/>
              </a:rPr>
              <a:t> </a:t>
            </a:r>
            <a:endParaRPr lang="en-US" dirty="0"/>
          </a:p>
        </p:txBody>
      </p:sp>
      <p:pic>
        <p:nvPicPr>
          <p:cNvPr id="5" name="Picture 4" descr="9+ Thousand California Line Icon Royalty-Free Images, Stock Photos &amp;  Pictures | Shutterstock">
            <a:extLst>
              <a:ext uri="{FF2B5EF4-FFF2-40B4-BE49-F238E27FC236}">
                <a16:creationId xmlns:a16="http://schemas.microsoft.com/office/drawing/2014/main" id="{4AA4236F-2152-B4B8-61BB-6C119A34CC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131" t="689" r="12749" b="-299"/>
          <a:stretch>
            <a:fillRect/>
          </a:stretch>
        </p:blipFill>
        <p:spPr>
          <a:xfrm>
            <a:off x="2973624" y="4262443"/>
            <a:ext cx="1588132" cy="175606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4CEC18B-A8C4-B0F3-AC03-A6223E131E7E}"/>
              </a:ext>
            </a:extLst>
          </p:cNvPr>
          <p:cNvSpPr txBox="1">
            <a:spLocks/>
          </p:cNvSpPr>
          <p:nvPr/>
        </p:nvSpPr>
        <p:spPr>
          <a:xfrm>
            <a:off x="1972289" y="6355609"/>
            <a:ext cx="3589604" cy="2030366"/>
          </a:xfrm>
          <a:prstGeom prst="rect">
            <a:avLst/>
          </a:prstGeom>
        </p:spPr>
        <p:txBody>
          <a:bodyPr vert="horz" lIns="0" tIns="45720" rIns="91440" bIns="45720" rtlCol="0" anchor="ctr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Proxima Nova Rg" panose="02000506030000020004" pitchFamily="2" charset="77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Proxima Nova Rg" panose="02000506030000020004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Proxima Nova Rg" panose="02000506030000020004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Proxima Nova Rg" panose="02000506030000020004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Proxima Nova Rg" panose="0200050603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dirty="0">
                <a:latin typeface="Proxima Nova Rg"/>
              </a:rPr>
              <a:t>Include at least one K-12 school district, one UC campus, one CSU campus, and one California Community College District </a:t>
            </a:r>
            <a:endParaRPr lang="en-US" dirty="0"/>
          </a:p>
          <a:p>
            <a:pPr marL="457200" lvl="1" indent="0" algn="ctr">
              <a:buFont typeface="Arial" pitchFamily="34" charset="0"/>
              <a:buNone/>
            </a:pP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B2419E6-95D6-4EAA-0CEF-B0B9F7181E15}"/>
              </a:ext>
            </a:extLst>
          </p:cNvPr>
          <p:cNvSpPr txBox="1">
            <a:spLocks/>
          </p:cNvSpPr>
          <p:nvPr/>
        </p:nvSpPr>
        <p:spPr>
          <a:xfrm>
            <a:off x="5766672" y="6173802"/>
            <a:ext cx="2532875" cy="2002948"/>
          </a:xfrm>
          <a:prstGeom prst="rect">
            <a:avLst/>
          </a:prstGeom>
        </p:spPr>
        <p:txBody>
          <a:bodyPr vert="horz" lIns="0" tIns="45720" rIns="91440" bIns="45720" rtlCol="0" anchor="ctr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Proxima Nova Rg" panose="02000506030000020004" pitchFamily="2" charset="77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Proxima Nova Rg" panose="02000506030000020004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Proxima Nova Rg" panose="02000506030000020004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Proxima Nova Rg" panose="02000506030000020004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Proxima Nova Rg" panose="0200050603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en-US" sz="2600" dirty="0">
                <a:latin typeface="Proxima Nova Rg"/>
              </a:rPr>
              <a:t>Establish a steering committee of at least 25% local employers</a:t>
            </a:r>
            <a:endParaRPr lang="en-US" dirty="0"/>
          </a:p>
        </p:txBody>
      </p:sp>
      <p:pic>
        <p:nvPicPr>
          <p:cNvPr id="4" name="Picture 3" descr="Illustrated Icon Isolated On Background 37 Stock Illustration 1233520597 |  Shutterstock">
            <a:extLst>
              <a:ext uri="{FF2B5EF4-FFF2-40B4-BE49-F238E27FC236}">
                <a16:creationId xmlns:a16="http://schemas.microsoft.com/office/drawing/2014/main" id="{581A20BA-6D88-DC92-A830-3FCE9DBE1CB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229" t="9716" r="59187" b="23913"/>
          <a:stretch>
            <a:fillRect/>
          </a:stretch>
        </p:blipFill>
        <p:spPr>
          <a:xfrm>
            <a:off x="6455791" y="4260504"/>
            <a:ext cx="1480820" cy="162327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FD3A832-AE94-12D2-5AF2-144B17DA3069}"/>
              </a:ext>
            </a:extLst>
          </p:cNvPr>
          <p:cNvSpPr txBox="1">
            <a:spLocks/>
          </p:cNvSpPr>
          <p:nvPr/>
        </p:nvSpPr>
        <p:spPr>
          <a:xfrm>
            <a:off x="8743685" y="6348177"/>
            <a:ext cx="2504092" cy="2019276"/>
          </a:xfrm>
          <a:prstGeom prst="rect">
            <a:avLst/>
          </a:prstGeom>
        </p:spPr>
        <p:txBody>
          <a:bodyPr vert="horz" lIns="0" tIns="45720" rIns="91440" bIns="45720" rtlCol="0" anchor="ctr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Proxima Nova Rg" panose="02000506030000020004" pitchFamily="2" charset="77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Proxima Nova Rg" panose="02000506030000020004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Proxima Nova Rg" panose="02000506030000020004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Proxima Nova Rg" panose="02000506030000020004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Proxima Nova Rg" panose="0200050603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en-US" sz="2600" dirty="0">
                <a:latin typeface="Proxima Nova Rg"/>
              </a:rPr>
              <a:t>Commit to participate in the </a:t>
            </a:r>
            <a:r>
              <a:rPr lang="en-US" sz="2600" dirty="0">
                <a:latin typeface="Proxima Nova Rg"/>
                <a:hlinkClick r:id="rId4"/>
              </a:rPr>
              <a:t>California Cradle-to-Career Data System</a:t>
            </a:r>
            <a:endParaRPr lang="en-US" dirty="0"/>
          </a:p>
          <a:p>
            <a:pPr marL="457200" lvl="1" indent="0" algn="ctr">
              <a:buFont typeface="Arial" pitchFamily="34" charset="0"/>
              <a:buNone/>
            </a:pPr>
            <a:endParaRPr lang="en-US" dirty="0"/>
          </a:p>
        </p:txBody>
      </p:sp>
      <p:pic>
        <p:nvPicPr>
          <p:cNvPr id="11" name="Graphic 10" descr="Handshake outline">
            <a:extLst>
              <a:ext uri="{FF2B5EF4-FFF2-40B4-BE49-F238E27FC236}">
                <a16:creationId xmlns:a16="http://schemas.microsoft.com/office/drawing/2014/main" id="{2DD0C227-3DCD-E94E-176A-E019BCF84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03597" y="4260097"/>
            <a:ext cx="1592450" cy="1766806"/>
          </a:xfrm>
          <a:prstGeom prst="rect">
            <a:avLst/>
          </a:prstGeom>
        </p:spPr>
      </p:pic>
      <p:pic>
        <p:nvPicPr>
          <p:cNvPr id="12" name="Graphic 11" descr="Graduation cap outline">
            <a:extLst>
              <a:ext uri="{FF2B5EF4-FFF2-40B4-BE49-F238E27FC236}">
                <a16:creationId xmlns:a16="http://schemas.microsoft.com/office/drawing/2014/main" id="{5BA73246-B9AC-A5BA-583E-4C6C46CB52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460857" y="4260097"/>
            <a:ext cx="1805552" cy="1766806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325998A-8092-0A47-F2BF-3C8A595A3D2E}"/>
              </a:ext>
            </a:extLst>
          </p:cNvPr>
          <p:cNvSpPr txBox="1">
            <a:spLocks/>
          </p:cNvSpPr>
          <p:nvPr/>
        </p:nvSpPr>
        <p:spPr>
          <a:xfrm>
            <a:off x="11796522" y="6348178"/>
            <a:ext cx="2703909" cy="2019276"/>
          </a:xfrm>
          <a:prstGeom prst="rect">
            <a:avLst/>
          </a:prstGeom>
        </p:spPr>
        <p:txBody>
          <a:bodyPr vert="horz" lIns="0" tIns="45720" rIns="91440" bIns="45720" rtlCol="0" anchor="ctr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Proxima Nova Rg" panose="02000506030000020004" pitchFamily="2" charset="77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Proxima Nova Rg" panose="02000506030000020004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Proxima Nova Rg" panose="02000506030000020004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Proxima Nova Rg" panose="02000506030000020004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Proxima Nova Rg" panose="0200050603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en-US" sz="2600" dirty="0">
                <a:latin typeface="Proxima Nova Rg"/>
              </a:rPr>
              <a:t>Implement at least 4 of 7 </a:t>
            </a:r>
            <a:r>
              <a:rPr lang="en-US" sz="2600" dirty="0">
                <a:latin typeface="Proxima Nova Rg"/>
                <a:hlinkClick r:id="rId9"/>
              </a:rPr>
              <a:t>Recovery with Equity strategies</a:t>
            </a:r>
            <a:r>
              <a:rPr lang="en-US" sz="2600" dirty="0">
                <a:latin typeface="Proxima Nova Rg"/>
              </a:rPr>
              <a:t> to promote student success</a:t>
            </a:r>
            <a:endParaRPr lang="en-US" sz="2600" dirty="0"/>
          </a:p>
          <a:p>
            <a:pPr marL="457200" lvl="1" indent="0" algn="ctr">
              <a:buFont typeface="Arial" pitchFamily="34" charset="0"/>
              <a:buNone/>
            </a:pPr>
            <a:endParaRPr lang="en-US" dirty="0"/>
          </a:p>
        </p:txBody>
      </p:sp>
      <p:sp>
        <p:nvSpPr>
          <p:cNvPr id="15" name="Arrow: Left-Right-Up 14">
            <a:extLst>
              <a:ext uri="{FF2B5EF4-FFF2-40B4-BE49-F238E27FC236}">
                <a16:creationId xmlns:a16="http://schemas.microsoft.com/office/drawing/2014/main" id="{7B8EB38C-F2DE-B134-BBCF-E28A88170639}"/>
              </a:ext>
            </a:extLst>
          </p:cNvPr>
          <p:cNvSpPr/>
          <p:nvPr/>
        </p:nvSpPr>
        <p:spPr>
          <a:xfrm>
            <a:off x="15378435" y="4536948"/>
            <a:ext cx="1670382" cy="1239315"/>
          </a:xfrm>
          <a:prstGeom prst="leftRightUpArrow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0B7A0C9-6BAC-A041-D58B-3CCE8320E754}"/>
              </a:ext>
            </a:extLst>
          </p:cNvPr>
          <p:cNvSpPr txBox="1">
            <a:spLocks/>
          </p:cNvSpPr>
          <p:nvPr/>
        </p:nvSpPr>
        <p:spPr>
          <a:xfrm>
            <a:off x="14776655" y="6337086"/>
            <a:ext cx="2487278" cy="2019276"/>
          </a:xfrm>
          <a:prstGeom prst="rect">
            <a:avLst/>
          </a:prstGeom>
        </p:spPr>
        <p:txBody>
          <a:bodyPr vert="horz" lIns="0" tIns="45720" rIns="91440" bIns="45720" rtlCol="0" anchor="ctr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Proxima Nova Rg" panose="02000506030000020004" pitchFamily="2" charset="77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Proxima Nova Rg" panose="02000506030000020004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Proxima Nova Rg" panose="02000506030000020004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Proxima Nova Rg" panose="02000506030000020004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Proxima Nova Rg" panose="0200050603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en-US" sz="2600" dirty="0">
                <a:latin typeface="Proxima Nova Rg"/>
              </a:rPr>
              <a:t>Create occupational pathways that incorporate work-based learning</a:t>
            </a:r>
            <a:endParaRPr lang="en-US" dirty="0"/>
          </a:p>
          <a:p>
            <a:pPr marL="457200" lvl="1" indent="0" algn="ctr">
              <a:buFont typeface="Arial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6739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2F581-1291-52BC-3BD9-9C2BEE7B0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Proxima Nova Rg"/>
              </a:rPr>
              <a:t>Equity and Workforce Pathways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2D020-A9E0-40C2-BBC7-B6491ACE0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417" y="2572071"/>
            <a:ext cx="6619445" cy="6356243"/>
          </a:xfrm>
        </p:spPr>
        <p:txBody>
          <a:bodyPr vert="horz" lIns="0" tIns="45720" rIns="91440" bIns="45720" rtlCol="0" anchor="t">
            <a:normAutofit/>
          </a:bodyPr>
          <a:lstStyle/>
          <a:p>
            <a:r>
              <a:rPr lang="en-US" b="1" dirty="0">
                <a:latin typeface="Arial"/>
                <a:cs typeface="Arial"/>
              </a:rPr>
              <a:t>Student Success Strategies </a:t>
            </a:r>
          </a:p>
          <a:p>
            <a:pPr lvl="1" indent="-342900">
              <a:buFont typeface="Courier New" pitchFamily="34" charset="0"/>
              <a:buChar char="o"/>
            </a:pPr>
            <a:r>
              <a:rPr lang="en-US" dirty="0">
                <a:latin typeface="Arial"/>
                <a:cs typeface="Arial"/>
              </a:rPr>
              <a:t>Faculty/staff diversity</a:t>
            </a:r>
          </a:p>
          <a:p>
            <a:pPr lvl="1" indent="-342900">
              <a:buFont typeface="Courier New" pitchFamily="34" charset="0"/>
              <a:buChar char="o"/>
            </a:pPr>
            <a:r>
              <a:rPr lang="en-US" b="1" dirty="0">
                <a:latin typeface="Arial"/>
                <a:cs typeface="Arial"/>
              </a:rPr>
              <a:t>Inclusive learning environments</a:t>
            </a:r>
          </a:p>
          <a:p>
            <a:pPr lvl="1" indent="-342900">
              <a:buFont typeface="Courier New" pitchFamily="34" charset="0"/>
              <a:buChar char="o"/>
            </a:pPr>
            <a:r>
              <a:rPr lang="en-US" b="1" dirty="0">
                <a:latin typeface="Arial"/>
                <a:cs typeface="Arial"/>
              </a:rPr>
              <a:t>Retention and inclusive support</a:t>
            </a:r>
          </a:p>
          <a:p>
            <a:pPr lvl="1" indent="-342900">
              <a:buFont typeface="Courier New" pitchFamily="34" charset="0"/>
              <a:buChar char="o"/>
            </a:pPr>
            <a:r>
              <a:rPr lang="en-US" b="1" dirty="0">
                <a:latin typeface="Arial"/>
                <a:cs typeface="Arial"/>
              </a:rPr>
              <a:t>High-tech, high-touch advising</a:t>
            </a:r>
          </a:p>
          <a:p>
            <a:pPr lvl="1" indent="-342900">
              <a:buFont typeface="Courier New" pitchFamily="34" charset="0"/>
              <a:buChar char="o"/>
            </a:pPr>
            <a:r>
              <a:rPr lang="en-US" dirty="0">
                <a:latin typeface="Arial"/>
                <a:cs typeface="Arial"/>
              </a:rPr>
              <a:t>Early college credit and affordability</a:t>
            </a:r>
          </a:p>
          <a:p>
            <a:pPr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Workforce Sectors</a:t>
            </a:r>
          </a:p>
          <a:p>
            <a:pPr marL="1028700" lvl="1" indent="-342900">
              <a:buFont typeface="Courier New,monospace"/>
              <a:buChar char="o"/>
            </a:pPr>
            <a:r>
              <a:rPr lang="en-US" b="1" dirty="0">
                <a:latin typeface="Arial"/>
                <a:cs typeface="Arial"/>
              </a:rPr>
              <a:t>Healthcare</a:t>
            </a:r>
          </a:p>
          <a:p>
            <a:pPr marL="1028700" lvl="1" indent="-342900">
              <a:buFont typeface="Courier New,monospace"/>
              <a:buChar char="o"/>
            </a:pPr>
            <a:r>
              <a:rPr lang="en-US" dirty="0">
                <a:latin typeface="Arial"/>
                <a:cs typeface="Arial"/>
              </a:rPr>
              <a:t>Education</a:t>
            </a:r>
          </a:p>
          <a:p>
            <a:pPr marL="1028700" lvl="1" indent="-342900">
              <a:buFont typeface="Courier New,monospace"/>
              <a:buChar char="o"/>
            </a:pPr>
            <a:r>
              <a:rPr lang="en-US" dirty="0">
                <a:latin typeface="Arial"/>
                <a:cs typeface="Arial"/>
              </a:rPr>
              <a:t>Business Management</a:t>
            </a:r>
          </a:p>
          <a:p>
            <a:pPr marL="1028700" lvl="1" indent="-342900">
              <a:buFont typeface="Courier New,monospace"/>
              <a:buChar char="o"/>
            </a:pPr>
            <a:r>
              <a:rPr lang="en-US" dirty="0">
                <a:latin typeface="Arial"/>
                <a:cs typeface="Arial"/>
              </a:rPr>
              <a:t>Engineering/Computing</a:t>
            </a:r>
          </a:p>
          <a:p>
            <a:pPr marL="400050" lvl="1" indent="0">
              <a:buNone/>
            </a:pPr>
            <a:endParaRPr lang="en-US" dirty="0">
              <a:latin typeface="Arial"/>
              <a:cs typeface="Arial"/>
            </a:endParaRPr>
          </a:p>
        </p:txBody>
      </p:sp>
      <p:pic>
        <p:nvPicPr>
          <p:cNvPr id="4" name="Picture 3" descr="A group of people sitting around a table&#10;&#10;AI-generated content may be incorrect.">
            <a:extLst>
              <a:ext uri="{FF2B5EF4-FFF2-40B4-BE49-F238E27FC236}">
                <a16:creationId xmlns:a16="http://schemas.microsoft.com/office/drawing/2014/main" id="{24408309-2D17-C8E5-2B06-C4969D40A7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414" t="41017" r="11450" b="-339"/>
          <a:stretch>
            <a:fillRect/>
          </a:stretch>
        </p:blipFill>
        <p:spPr>
          <a:xfrm>
            <a:off x="9923928" y="2925306"/>
            <a:ext cx="7174470" cy="4068308"/>
          </a:xfrm>
          <a:prstGeom prst="rect">
            <a:avLst/>
          </a:prstGeom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6FA8CEF5-2E05-5FA4-A312-47F5CDB2BB19}"/>
              </a:ext>
            </a:extLst>
          </p:cNvPr>
          <p:cNvSpPr txBox="1"/>
          <p:nvPr/>
        </p:nvSpPr>
        <p:spPr>
          <a:xfrm>
            <a:off x="10632092" y="7264907"/>
            <a:ext cx="5758142" cy="369332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cs typeface="Arial"/>
              </a:rPr>
              <a:t>Health Equity Presentation with Kern Health Systems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724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D57BA-5077-A9FA-0A30-CC8A11D11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417" y="1358685"/>
            <a:ext cx="14491789" cy="914399"/>
          </a:xfrm>
        </p:spPr>
        <p:txBody>
          <a:bodyPr>
            <a:normAutofit/>
          </a:bodyPr>
          <a:lstStyle/>
          <a:p>
            <a:r>
              <a:rPr lang="en-US" dirty="0">
                <a:latin typeface="Proxima Nova Rg"/>
              </a:rPr>
              <a:t>Medical Professionals Program (MPP)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BC29F-47D2-4C4A-78FD-85A4E85FC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417" y="2572072"/>
            <a:ext cx="7943756" cy="6356242"/>
          </a:xfrm>
        </p:spPr>
        <p:txBody>
          <a:bodyPr vert="horz" lIns="0" tIns="45720" rIns="91440" bIns="45720" rtlCol="0" anchor="t">
            <a:normAutofit/>
          </a:bodyPr>
          <a:lstStyle/>
          <a:p>
            <a:r>
              <a:rPr lang="en-US" sz="2800" dirty="0">
                <a:latin typeface="Arial"/>
                <a:cs typeface="Arial"/>
              </a:rPr>
              <a:t>Build a </a:t>
            </a:r>
            <a:r>
              <a:rPr lang="en-US" sz="2800" b="1" dirty="0">
                <a:latin typeface="Arial"/>
                <a:cs typeface="Arial"/>
              </a:rPr>
              <a:t>pre-health pipeline</a:t>
            </a:r>
            <a:r>
              <a:rPr lang="en-US" sz="2800" dirty="0">
                <a:latin typeface="Arial"/>
                <a:cs typeface="Arial"/>
              </a:rPr>
              <a:t> aligned with K16's healthcare workforce focus</a:t>
            </a:r>
          </a:p>
          <a:p>
            <a:r>
              <a:rPr lang="en-US" sz="2800" dirty="0">
                <a:latin typeface="Arial"/>
                <a:cs typeface="Arial"/>
              </a:rPr>
              <a:t>Establish </a:t>
            </a:r>
            <a:r>
              <a:rPr lang="en-US" sz="2800" b="1" dirty="0">
                <a:latin typeface="Arial"/>
                <a:cs typeface="Arial"/>
              </a:rPr>
              <a:t>sustainable partnerships</a:t>
            </a:r>
            <a:r>
              <a:rPr lang="en-US" sz="2800" dirty="0">
                <a:latin typeface="Arial"/>
                <a:cs typeface="Arial"/>
              </a:rPr>
              <a:t> </a:t>
            </a:r>
          </a:p>
          <a:p>
            <a:r>
              <a:rPr lang="en-US" sz="2800" b="1" dirty="0">
                <a:latin typeface="Arial"/>
                <a:cs typeface="Arial"/>
              </a:rPr>
              <a:t>Outcomes</a:t>
            </a:r>
            <a:endParaRPr lang="en-US" sz="2800" dirty="0">
              <a:latin typeface="Arial"/>
              <a:cs typeface="Arial"/>
            </a:endParaRPr>
          </a:p>
          <a:p>
            <a:pPr marL="857250" lvl="1" indent="-457200">
              <a:spcBef>
                <a:spcPts val="20"/>
              </a:spcBef>
              <a:buFont typeface="Courier New" pitchFamily="34" charset="0"/>
              <a:buChar char="o"/>
            </a:pPr>
            <a:r>
              <a:rPr lang="en-US" dirty="0">
                <a:latin typeface="Arial"/>
                <a:cs typeface="Arial"/>
              </a:rPr>
              <a:t>Medical professions </a:t>
            </a:r>
            <a:r>
              <a:rPr lang="en-US" b="1" dirty="0">
                <a:latin typeface="Arial"/>
                <a:cs typeface="Arial"/>
              </a:rPr>
              <a:t>pathway webpage</a:t>
            </a:r>
          </a:p>
          <a:p>
            <a:pPr marL="857250" lvl="1" indent="-457200">
              <a:spcBef>
                <a:spcPts val="20"/>
              </a:spcBef>
              <a:buFont typeface="Courier New" pitchFamily="34" charset="0"/>
              <a:buChar char="o"/>
            </a:pPr>
            <a:r>
              <a:rPr lang="en-US" dirty="0">
                <a:latin typeface="Arial"/>
                <a:cs typeface="Arial"/>
              </a:rPr>
              <a:t>Increased </a:t>
            </a:r>
            <a:r>
              <a:rPr lang="en-US" b="1" dirty="0">
                <a:latin typeface="Arial"/>
                <a:cs typeface="Arial"/>
              </a:rPr>
              <a:t>medical career interest</a:t>
            </a:r>
          </a:p>
          <a:p>
            <a:pPr marL="857250" lvl="1" indent="-457200">
              <a:spcBef>
                <a:spcPts val="20"/>
              </a:spcBef>
              <a:buFont typeface="Courier New" pitchFamily="34" charset="0"/>
              <a:buChar char="o"/>
            </a:pPr>
            <a:r>
              <a:rPr lang="en-US" b="1" dirty="0">
                <a:latin typeface="Arial"/>
                <a:cs typeface="Arial"/>
              </a:rPr>
              <a:t>Enrollment in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b="1" dirty="0">
                <a:latin typeface="Arial"/>
                <a:cs typeface="Arial"/>
              </a:rPr>
              <a:t>foundational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b="1" dirty="0">
                <a:latin typeface="Arial"/>
                <a:cs typeface="Arial"/>
              </a:rPr>
              <a:t>courses </a:t>
            </a:r>
          </a:p>
          <a:p>
            <a:pPr marL="857250" lvl="1" indent="-457200">
              <a:spcBef>
                <a:spcPts val="20"/>
              </a:spcBef>
              <a:buFont typeface="Courier New" pitchFamily="34" charset="0"/>
              <a:buChar char="o"/>
            </a:pPr>
            <a:r>
              <a:rPr lang="en-US" b="1" dirty="0">
                <a:latin typeface="Arial"/>
                <a:cs typeface="Arial"/>
              </a:rPr>
              <a:t>Student</a:t>
            </a:r>
            <a:r>
              <a:rPr lang="en-US" dirty="0">
                <a:latin typeface="Arial"/>
                <a:cs typeface="Arial"/>
              </a:rPr>
              <a:t> and parent </a:t>
            </a:r>
            <a:r>
              <a:rPr lang="en-US" b="1" dirty="0">
                <a:latin typeface="Arial"/>
                <a:cs typeface="Arial"/>
              </a:rPr>
              <a:t>engagement</a:t>
            </a:r>
          </a:p>
          <a:p>
            <a:pPr marL="857250" lvl="1" indent="-457200">
              <a:spcBef>
                <a:spcPts val="20"/>
              </a:spcBef>
              <a:buFont typeface="Courier New" pitchFamily="34" charset="0"/>
              <a:buChar char="o"/>
            </a:pPr>
            <a:r>
              <a:rPr lang="en-US" b="1" dirty="0">
                <a:latin typeface="Arial"/>
                <a:cs typeface="Arial"/>
              </a:rPr>
              <a:t>MCAT test center</a:t>
            </a:r>
            <a:r>
              <a:rPr lang="en-US" dirty="0">
                <a:latin typeface="Arial"/>
                <a:cs typeface="Arial"/>
              </a:rPr>
              <a:t> site in Bakersfield </a:t>
            </a:r>
          </a:p>
          <a:p>
            <a:pPr marL="857250" lvl="1" indent="-457200">
              <a:spcBef>
                <a:spcPts val="20"/>
              </a:spcBef>
              <a:buFont typeface="Courier New,monospace" pitchFamily="34" charset="0"/>
              <a:buChar char="o"/>
            </a:pPr>
            <a:r>
              <a:rPr lang="en-US" b="1" dirty="0">
                <a:latin typeface="Arial"/>
                <a:cs typeface="Arial"/>
              </a:rPr>
              <a:t>Tracking system</a:t>
            </a:r>
            <a:r>
              <a:rPr lang="en-US" dirty="0">
                <a:latin typeface="Arial"/>
                <a:cs typeface="Arial"/>
              </a:rPr>
              <a:t> implemented to identify students</a:t>
            </a:r>
          </a:p>
          <a:p>
            <a:pPr marL="857250" lvl="1" indent="-457200">
              <a:spcBef>
                <a:spcPts val="20"/>
              </a:spcBef>
              <a:buFont typeface="Courier New" pitchFamily="34" charset="0"/>
              <a:buChar char="o"/>
            </a:pPr>
            <a:endParaRPr lang="en-US" dirty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49B7D9C0-CCE3-F96B-4D73-B4530966290A}"/>
              </a:ext>
            </a:extLst>
          </p:cNvPr>
          <p:cNvSpPr txBox="1"/>
          <p:nvPr/>
        </p:nvSpPr>
        <p:spPr>
          <a:xfrm>
            <a:off x="10420457" y="6757637"/>
            <a:ext cx="7381875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cs typeface="Arial"/>
              </a:rPr>
              <a:t>MPP Students and BC Faculty Mentor</a:t>
            </a:r>
          </a:p>
        </p:txBody>
      </p:sp>
      <p:pic>
        <p:nvPicPr>
          <p:cNvPr id="4" name="Picture 3" descr="A group of women looking at a model of a heart&#10;&#10;AI-generated content may be incorrect.">
            <a:extLst>
              <a:ext uri="{FF2B5EF4-FFF2-40B4-BE49-F238E27FC236}">
                <a16:creationId xmlns:a16="http://schemas.microsoft.com/office/drawing/2014/main" id="{344ACD62-03A7-801D-A541-2247042299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41" r="1400" b="2564"/>
          <a:stretch>
            <a:fillRect/>
          </a:stretch>
        </p:blipFill>
        <p:spPr>
          <a:xfrm>
            <a:off x="10776731" y="3629025"/>
            <a:ext cx="6672528" cy="295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1003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in a classroom&#10;&#10;AI-generated content may be incorrect.">
            <a:extLst>
              <a:ext uri="{FF2B5EF4-FFF2-40B4-BE49-F238E27FC236}">
                <a16:creationId xmlns:a16="http://schemas.microsoft.com/office/drawing/2014/main" id="{DE84F7E1-CAB9-9C95-2D7C-CFB2A6C797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8325" b="702"/>
          <a:stretch>
            <a:fillRect/>
          </a:stretch>
        </p:blipFill>
        <p:spPr>
          <a:xfrm>
            <a:off x="11040208" y="2634583"/>
            <a:ext cx="6172200" cy="5017833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3E6C1B-DE2B-BA5C-384C-EF3CCA029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417" y="1358685"/>
            <a:ext cx="7924383" cy="914400"/>
          </a:xfrm>
        </p:spPr>
        <p:txBody>
          <a:bodyPr anchor="ctr">
            <a:normAutofit/>
          </a:bodyPr>
          <a:lstStyle/>
          <a:p>
            <a:r>
              <a:rPr lang="en-US"/>
              <a:t>Target Students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03D0E1-DCEF-C9F7-7A35-14A5E11A4A7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667000" y="2567352"/>
            <a:ext cx="8144607" cy="6360962"/>
          </a:xfrm>
        </p:spPr>
        <p:txBody>
          <a:bodyPr vert="horz" lIns="0" tIns="45720" rIns="91440" bIns="45720" rtlCol="0"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500" b="1" dirty="0">
                <a:latin typeface="Arial"/>
                <a:cs typeface="Arial"/>
              </a:rPr>
              <a:t>Pursuing medical careers at the graduate level</a:t>
            </a:r>
            <a:endParaRPr lang="en-US" sz="2500" dirty="0">
              <a:latin typeface="Arial"/>
              <a:cs typeface="Arial"/>
            </a:endParaRPr>
          </a:p>
          <a:p>
            <a:pPr lvl="1" indent="-342900">
              <a:lnSpc>
                <a:spcPct val="90000"/>
              </a:lnSpc>
              <a:buFont typeface="Courier New" pitchFamily="34" charset="0"/>
              <a:buChar char="o"/>
            </a:pPr>
            <a:r>
              <a:rPr lang="en-US" sz="2100" dirty="0">
                <a:latin typeface="Arial"/>
                <a:cs typeface="Arial"/>
              </a:rPr>
              <a:t>Medical Doctor (MD or DO)</a:t>
            </a:r>
          </a:p>
          <a:p>
            <a:pPr lvl="1" indent="-342900">
              <a:lnSpc>
                <a:spcPct val="90000"/>
              </a:lnSpc>
              <a:buFont typeface="Courier New" pitchFamily="34" charset="0"/>
              <a:buChar char="o"/>
            </a:pPr>
            <a:r>
              <a:rPr lang="en-US" sz="2100" dirty="0">
                <a:latin typeface="Arial"/>
                <a:cs typeface="Arial"/>
              </a:rPr>
              <a:t>Dentist</a:t>
            </a:r>
          </a:p>
          <a:p>
            <a:pPr lvl="1" indent="-342900">
              <a:lnSpc>
                <a:spcPct val="90000"/>
              </a:lnSpc>
              <a:buFont typeface="Courier New" pitchFamily="34" charset="0"/>
              <a:buChar char="o"/>
            </a:pPr>
            <a:r>
              <a:rPr lang="en-US" sz="2100" dirty="0">
                <a:latin typeface="Arial"/>
                <a:cs typeface="Arial"/>
              </a:rPr>
              <a:t>Veterinarian </a:t>
            </a:r>
          </a:p>
          <a:p>
            <a:pPr lvl="1" indent="-342900">
              <a:lnSpc>
                <a:spcPct val="90000"/>
              </a:lnSpc>
              <a:buFont typeface="Courier New" pitchFamily="34" charset="0"/>
              <a:buChar char="o"/>
            </a:pPr>
            <a:r>
              <a:rPr lang="en-US" sz="2100" dirty="0">
                <a:latin typeface="Arial"/>
                <a:cs typeface="Arial"/>
              </a:rPr>
              <a:t>Optometrist</a:t>
            </a:r>
          </a:p>
          <a:p>
            <a:pPr lvl="1" indent="-342900">
              <a:lnSpc>
                <a:spcPct val="90000"/>
              </a:lnSpc>
              <a:buFont typeface="Courier New" pitchFamily="34" charset="0"/>
              <a:buChar char="o"/>
            </a:pPr>
            <a:r>
              <a:rPr lang="en-US" sz="2100" dirty="0">
                <a:latin typeface="Arial"/>
                <a:cs typeface="Arial"/>
              </a:rPr>
              <a:t>Pharmacist</a:t>
            </a:r>
          </a:p>
          <a:p>
            <a:pPr lvl="1" indent="-342900">
              <a:lnSpc>
                <a:spcPct val="90000"/>
              </a:lnSpc>
              <a:buFont typeface="Courier New" pitchFamily="34" charset="0"/>
              <a:buChar char="o"/>
            </a:pPr>
            <a:r>
              <a:rPr lang="en-US" sz="2100" dirty="0">
                <a:latin typeface="Arial"/>
                <a:cs typeface="Arial"/>
              </a:rPr>
              <a:t>Physician Assistant</a:t>
            </a:r>
          </a:p>
          <a:p>
            <a:pPr lvl="1" indent="-342900">
              <a:lnSpc>
                <a:spcPct val="90000"/>
              </a:lnSpc>
              <a:buFont typeface="Courier New" pitchFamily="34" charset="0"/>
              <a:buChar char="o"/>
            </a:pPr>
            <a:r>
              <a:rPr lang="en-US" sz="2100" dirty="0">
                <a:latin typeface="Arial"/>
                <a:cs typeface="Arial"/>
              </a:rPr>
              <a:t>Medical/Clinical Research (PhD)</a:t>
            </a:r>
          </a:p>
          <a:p>
            <a:pPr marL="0" indent="0">
              <a:lnSpc>
                <a:spcPct val="90000"/>
              </a:lnSpc>
              <a:buNone/>
            </a:pPr>
            <a:endParaRPr lang="en-US" sz="2500">
              <a:latin typeface="Arial"/>
              <a:cs typeface="Arial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500" dirty="0">
                <a:latin typeface="Arial"/>
                <a:cs typeface="Arial"/>
              </a:rPr>
              <a:t>Students </a:t>
            </a:r>
            <a:r>
              <a:rPr lang="en-US" sz="2500" b="1" dirty="0">
                <a:latin typeface="Arial"/>
                <a:cs typeface="Arial"/>
              </a:rPr>
              <a:t>self-identify</a:t>
            </a:r>
            <a:r>
              <a:rPr lang="en-US" sz="2500" dirty="0">
                <a:latin typeface="Arial"/>
                <a:cs typeface="Arial"/>
              </a:rPr>
              <a:t> using an online Student Interest Form </a:t>
            </a:r>
            <a:endParaRPr lang="en-US" sz="2500" b="1" dirty="0">
              <a:latin typeface="Arial"/>
              <a:cs typeface="Arial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2500" dirty="0">
              <a:latin typeface="Arial"/>
              <a:cs typeface="Arial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500" dirty="0">
                <a:latin typeface="Arial"/>
                <a:cs typeface="Arial"/>
              </a:rPr>
              <a:t>Assigned a program-specific </a:t>
            </a:r>
            <a:r>
              <a:rPr lang="en-US" sz="2500" b="1" dirty="0">
                <a:latin typeface="Arial"/>
                <a:cs typeface="Arial"/>
              </a:rPr>
              <a:t>Student Attribute on Banner </a:t>
            </a:r>
            <a:r>
              <a:rPr lang="en-US" sz="2500" dirty="0">
                <a:latin typeface="Arial"/>
                <a:cs typeface="Arial"/>
              </a:rPr>
              <a:t>to monitor progression and program participation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A8B7EA15-1E6E-A93F-9E94-52D61647A45A}"/>
              </a:ext>
            </a:extLst>
          </p:cNvPr>
          <p:cNvSpPr txBox="1"/>
          <p:nvPr/>
        </p:nvSpPr>
        <p:spPr>
          <a:xfrm>
            <a:off x="10441817" y="7852454"/>
            <a:ext cx="7381875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cs typeface="Arial"/>
              </a:rPr>
              <a:t>MPP General Info Session</a:t>
            </a:r>
          </a:p>
        </p:txBody>
      </p:sp>
    </p:spTree>
    <p:extLst>
      <p:ext uri="{BB962C8B-B14F-4D97-AF65-F5344CB8AC3E}">
        <p14:creationId xmlns:p14="http://schemas.microsoft.com/office/powerpoint/2010/main" val="25286775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3CF44F3-EF2B-498B-B024-41408FC74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417" y="1358685"/>
            <a:ext cx="12420183" cy="914400"/>
          </a:xfrm>
        </p:spPr>
        <p:txBody>
          <a:bodyPr>
            <a:normAutofit/>
          </a:bodyPr>
          <a:lstStyle/>
          <a:p>
            <a:r>
              <a:rPr lang="en-US" dirty="0"/>
              <a:t>Student Participation Requirements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0E4C7F3-99D7-4B2B-BAAF-0B4147506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417" y="2552699"/>
            <a:ext cx="14629983" cy="637561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Students in the program must meet the following requirements before being able to participate in an educational field trip, medical conference, or consideration for select opportunities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b="1" dirty="0"/>
              <a:t>Meet with their academic pathway advisor or counselor </a:t>
            </a:r>
            <a:r>
              <a:rPr lang="en-US" dirty="0"/>
              <a:t>each semester</a:t>
            </a:r>
          </a:p>
          <a:p>
            <a:r>
              <a:rPr lang="en-US" dirty="0"/>
              <a:t>Have their </a:t>
            </a:r>
            <a:r>
              <a:rPr lang="en-US" b="1" dirty="0"/>
              <a:t>education plan up to date </a:t>
            </a:r>
          </a:p>
          <a:p>
            <a:r>
              <a:rPr lang="en-US" b="1" dirty="0"/>
              <a:t>Meet with the Program Manager of MPP </a:t>
            </a:r>
            <a:r>
              <a:rPr lang="en-US" dirty="0"/>
              <a:t>to discuss goals and access resources and opportunities </a:t>
            </a:r>
          </a:p>
          <a:p>
            <a:r>
              <a:rPr lang="en-US" b="1" dirty="0"/>
              <a:t>Maintain GPA </a:t>
            </a:r>
            <a:r>
              <a:rPr lang="en-US" dirty="0"/>
              <a:t>and </a:t>
            </a:r>
            <a:r>
              <a:rPr lang="en-US" b="1" dirty="0"/>
              <a:t>meet personal goals </a:t>
            </a:r>
          </a:p>
          <a:p>
            <a:r>
              <a:rPr lang="en-US" b="1" dirty="0"/>
              <a:t>Participate in at least three (3) MPP activities </a:t>
            </a:r>
            <a:r>
              <a:rPr lang="en-US" dirty="0"/>
              <a:t>each semester</a:t>
            </a:r>
          </a:p>
        </p:txBody>
      </p:sp>
    </p:spTree>
    <p:extLst>
      <p:ext uri="{BB962C8B-B14F-4D97-AF65-F5344CB8AC3E}">
        <p14:creationId xmlns:p14="http://schemas.microsoft.com/office/powerpoint/2010/main" val="32013553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46537-EDC7-8B62-C8CD-1372A6A6C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417" y="1358685"/>
            <a:ext cx="7924383" cy="914400"/>
          </a:xfrm>
        </p:spPr>
        <p:txBody>
          <a:bodyPr anchor="ctr">
            <a:normAutofit/>
          </a:bodyPr>
          <a:lstStyle/>
          <a:p>
            <a:r>
              <a:rPr lang="en-US"/>
              <a:t>MPP Services &amp; Support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BDB3A5-1A0B-4C64-D43C-D419055C8AA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667000" y="2572071"/>
            <a:ext cx="8854698" cy="6356243"/>
          </a:xfrm>
        </p:spPr>
        <p:txBody>
          <a:bodyPr vert="horz" lIns="0" tIns="45720" rIns="91440" bIns="45720" rtlCol="0" anchor="t">
            <a:normAutofit/>
          </a:bodyPr>
          <a:lstStyle/>
          <a:p>
            <a:r>
              <a:rPr lang="en-US" b="1" dirty="0">
                <a:latin typeface="Arial"/>
                <a:cs typeface="Arial"/>
              </a:rPr>
              <a:t>Advising &amp; Academic Guidance</a:t>
            </a:r>
            <a:endParaRPr lang="en-US" dirty="0">
              <a:latin typeface="Arial"/>
              <a:cs typeface="Arial"/>
            </a:endParaRPr>
          </a:p>
          <a:p>
            <a:pPr lvl="1" indent="-457200">
              <a:buFont typeface="Courier New" pitchFamily="34" charset="0"/>
              <a:buChar char="o"/>
            </a:pPr>
            <a:r>
              <a:rPr lang="en-US" dirty="0">
                <a:latin typeface="Arial"/>
                <a:cs typeface="Arial"/>
              </a:rPr>
              <a:t>Course planning and transfer support through academic counselors/advisors</a:t>
            </a:r>
            <a:endParaRPr lang="en-US" sz="3200" dirty="0">
              <a:latin typeface="Arial"/>
              <a:cs typeface="Arial"/>
            </a:endParaRPr>
          </a:p>
          <a:p>
            <a:r>
              <a:rPr lang="en-US" b="1" dirty="0">
                <a:latin typeface="Arial"/>
                <a:cs typeface="Arial"/>
              </a:rPr>
              <a:t>Mentorship &amp; Professional Development</a:t>
            </a:r>
          </a:p>
          <a:p>
            <a:pPr lvl="1" indent="-457200">
              <a:buFont typeface="Courier New" pitchFamily="34" charset="0"/>
              <a:buChar char="o"/>
            </a:pPr>
            <a:r>
              <a:rPr lang="en-US" dirty="0">
                <a:latin typeface="Arial"/>
                <a:cs typeface="Arial"/>
              </a:rPr>
              <a:t>Guest speakers, workshops, networking, research</a:t>
            </a:r>
            <a:endParaRPr lang="en-US" sz="3200" dirty="0">
              <a:latin typeface="Arial"/>
              <a:cs typeface="Arial"/>
            </a:endParaRPr>
          </a:p>
          <a:p>
            <a:r>
              <a:rPr lang="en-US" b="1" dirty="0">
                <a:latin typeface="Arial"/>
                <a:cs typeface="Arial"/>
              </a:rPr>
              <a:t>MCAT &amp; Career Prep</a:t>
            </a:r>
          </a:p>
          <a:p>
            <a:pPr lvl="1" indent="-457200">
              <a:buFont typeface="Courier New" pitchFamily="34" charset="0"/>
              <a:buChar char="o"/>
            </a:pPr>
            <a:r>
              <a:rPr lang="en-US" dirty="0">
                <a:latin typeface="Arial"/>
                <a:cs typeface="Arial"/>
              </a:rPr>
              <a:t>Mock sessions, test prep, application guidance</a:t>
            </a:r>
          </a:p>
          <a:p>
            <a:r>
              <a:rPr lang="en-US" b="1" dirty="0">
                <a:latin typeface="Arial"/>
                <a:cs typeface="Arial"/>
              </a:rPr>
              <a:t>Early Awareness Outreach</a:t>
            </a:r>
            <a:r>
              <a:rPr lang="en-US" dirty="0">
                <a:latin typeface="Arial"/>
                <a:cs typeface="Arial"/>
              </a:rPr>
              <a:t> </a:t>
            </a:r>
          </a:p>
          <a:p>
            <a:pPr lvl="1" indent="-457200">
              <a:buFont typeface="Courier New" pitchFamily="34" charset="0"/>
              <a:buChar char="o"/>
            </a:pPr>
            <a:r>
              <a:rPr lang="en-US" dirty="0">
                <a:latin typeface="Arial"/>
                <a:cs typeface="Arial"/>
              </a:rPr>
              <a:t>K-12 events, career exploration, community engagement</a:t>
            </a: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D279B71B-F861-68BD-6F64-B2F0355A0C95}"/>
              </a:ext>
            </a:extLst>
          </p:cNvPr>
          <p:cNvSpPr txBox="1"/>
          <p:nvPr/>
        </p:nvSpPr>
        <p:spPr>
          <a:xfrm>
            <a:off x="11813771" y="8281983"/>
            <a:ext cx="5175737" cy="646331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cs typeface="Arial"/>
              </a:rPr>
              <a:t>BC MPP Student during Clinical Simulation Training at Kern Medical, Fall 2024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CFC9FF-4287-4168-8A93-998857316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5339" y="1358685"/>
            <a:ext cx="5084169" cy="677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846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B39F0-8C22-0BED-02EE-5BCE47E3D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417" y="1358685"/>
            <a:ext cx="9958535" cy="914399"/>
          </a:xfrm>
        </p:spPr>
        <p:txBody>
          <a:bodyPr>
            <a:normAutofit/>
          </a:bodyPr>
          <a:lstStyle/>
          <a:p>
            <a:r>
              <a:rPr lang="en-US" dirty="0">
                <a:latin typeface="Proxima Nova Rg"/>
              </a:rPr>
              <a:t>Program Impact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B00E7B-EF69-828E-27BF-0837AF4EC7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417" y="2889738"/>
            <a:ext cx="8876882" cy="6375614"/>
          </a:xfrm>
        </p:spPr>
        <p:txBody>
          <a:bodyPr vert="horz" lIns="0" tIns="45720" rIns="91440" bIns="45720" rtlCol="0" anchor="t">
            <a:normAutofit fontScale="92500" lnSpcReduction="10000"/>
          </a:bodyPr>
          <a:lstStyle/>
          <a:p>
            <a:r>
              <a:rPr lang="en-US" b="1" dirty="0">
                <a:latin typeface="Proxima Nova Rg"/>
              </a:rPr>
              <a:t>Students Served</a:t>
            </a:r>
            <a:r>
              <a:rPr lang="en-US" dirty="0">
                <a:latin typeface="Proxima Nova Rg"/>
              </a:rPr>
              <a:t>: 386 (as of 02/2026)</a:t>
            </a:r>
            <a:endParaRPr lang="en-US" dirty="0"/>
          </a:p>
          <a:p>
            <a:pPr lvl="1" indent="-457200">
              <a:buFont typeface="Courier New" pitchFamily="34" charset="0"/>
              <a:buChar char="o"/>
            </a:pPr>
            <a:r>
              <a:rPr lang="en-US" dirty="0">
                <a:latin typeface="Proxima Nova Rg"/>
              </a:rPr>
              <a:t>Fall 2025 Cohort (n=94)</a:t>
            </a:r>
            <a:endParaRPr lang="en-US" dirty="0"/>
          </a:p>
          <a:p>
            <a:pPr lvl="2">
              <a:buFont typeface="Wingdings" pitchFamily="34" charset="0"/>
              <a:buChar char="§"/>
            </a:pPr>
            <a:r>
              <a:rPr lang="en-US" dirty="0">
                <a:latin typeface="Proxima Nova Rg"/>
              </a:rPr>
              <a:t>70% MD/DO pathway</a:t>
            </a:r>
            <a:endParaRPr lang="en-US" dirty="0"/>
          </a:p>
          <a:p>
            <a:pPr lvl="2">
              <a:buFont typeface="Wingdings" pitchFamily="34" charset="0"/>
              <a:buChar char="§"/>
            </a:pPr>
            <a:r>
              <a:rPr lang="en-US" dirty="0">
                <a:latin typeface="Proxima Nova Rg"/>
              </a:rPr>
              <a:t>20% Veterinarian pathway</a:t>
            </a:r>
            <a:endParaRPr lang="en-US" dirty="0"/>
          </a:p>
          <a:p>
            <a:pPr lvl="2">
              <a:buFont typeface="Wingdings" pitchFamily="34" charset="0"/>
              <a:buChar char="§"/>
            </a:pPr>
            <a:r>
              <a:rPr lang="en-US" dirty="0">
                <a:latin typeface="Proxima Nova Rg"/>
              </a:rPr>
              <a:t>18% Physician Assistant pathway</a:t>
            </a:r>
          </a:p>
          <a:p>
            <a:pPr lvl="2">
              <a:buFont typeface="Wingdings" pitchFamily="34" charset="0"/>
              <a:buChar char="§"/>
            </a:pPr>
            <a:r>
              <a:rPr lang="en-US" dirty="0">
                <a:latin typeface="Proxima Nova Rg"/>
              </a:rPr>
              <a:t>16% Clinical Research/PhD pathway</a:t>
            </a:r>
          </a:p>
          <a:p>
            <a:r>
              <a:rPr lang="en-US" b="1" dirty="0">
                <a:latin typeface="Proxima Nova Rg"/>
              </a:rPr>
              <a:t>Retention/Engagement</a:t>
            </a:r>
          </a:p>
          <a:p>
            <a:pPr lvl="1" indent="-457200">
              <a:buFont typeface="Courier New" pitchFamily="34" charset="0"/>
              <a:buChar char="o"/>
            </a:pPr>
            <a:r>
              <a:rPr lang="en-US" b="1" dirty="0">
                <a:latin typeface="Proxima Nova Rg"/>
              </a:rPr>
              <a:t>300% increase</a:t>
            </a:r>
            <a:r>
              <a:rPr lang="en-US" dirty="0">
                <a:latin typeface="Proxima Nova Rg"/>
              </a:rPr>
              <a:t> in student engagement (Fall 2024)</a:t>
            </a:r>
            <a:endParaRPr lang="en-US" dirty="0"/>
          </a:p>
          <a:p>
            <a:pPr lvl="1" indent="-457200">
              <a:buFont typeface="Courier New" pitchFamily="34" charset="0"/>
              <a:buChar char="o"/>
            </a:pPr>
            <a:r>
              <a:rPr lang="en-US" b="1" dirty="0">
                <a:latin typeface="Proxima Nova Rg"/>
              </a:rPr>
              <a:t>48+ students accepted</a:t>
            </a:r>
            <a:r>
              <a:rPr lang="en-US" dirty="0">
                <a:latin typeface="Proxima Nova Rg"/>
              </a:rPr>
              <a:t> into summer </a:t>
            </a:r>
            <a:r>
              <a:rPr lang="en-US" b="1" dirty="0">
                <a:latin typeface="Proxima Nova Rg"/>
              </a:rPr>
              <a:t>research,</a:t>
            </a:r>
            <a:r>
              <a:rPr lang="en-US" dirty="0">
                <a:latin typeface="Proxima Nova Rg"/>
              </a:rPr>
              <a:t>  </a:t>
            </a:r>
            <a:r>
              <a:rPr lang="en-US" b="1" dirty="0">
                <a:latin typeface="Proxima Nova Rg"/>
              </a:rPr>
              <a:t>career exploration programs</a:t>
            </a:r>
            <a:r>
              <a:rPr lang="en-US" dirty="0">
                <a:latin typeface="Proxima Nova Rg"/>
              </a:rPr>
              <a:t>, or </a:t>
            </a:r>
            <a:r>
              <a:rPr lang="en-US" b="1" dirty="0">
                <a:latin typeface="Proxima Nova Rg"/>
              </a:rPr>
              <a:t>employment </a:t>
            </a:r>
            <a:r>
              <a:rPr lang="en-US" dirty="0">
                <a:latin typeface="Proxima Nova Rg"/>
              </a:rPr>
              <a:t>(Summer 2025)  </a:t>
            </a:r>
          </a:p>
          <a:p>
            <a:r>
              <a:rPr lang="en-US" b="1" dirty="0">
                <a:latin typeface="Proxima Nova Rg"/>
              </a:rPr>
              <a:t>Partnership Growth</a:t>
            </a:r>
          </a:p>
          <a:p>
            <a:pPr lvl="1" indent="-457200">
              <a:buFont typeface="Courier New" pitchFamily="34" charset="0"/>
              <a:buChar char="o"/>
            </a:pPr>
            <a:r>
              <a:rPr lang="en-US" b="1" dirty="0">
                <a:latin typeface="Proxima Nova Rg"/>
              </a:rPr>
              <a:t>Advisory board</a:t>
            </a:r>
            <a:r>
              <a:rPr lang="en-US" dirty="0">
                <a:latin typeface="Proxima Nova Rg"/>
              </a:rPr>
              <a:t> development, expanding partners</a:t>
            </a:r>
          </a:p>
          <a:p>
            <a:pPr lvl="1" indent="-457200">
              <a:buFont typeface="Courier New" pitchFamily="34" charset="0"/>
              <a:buChar char="o"/>
            </a:pPr>
            <a:r>
              <a:rPr lang="en-US" b="1" dirty="0">
                <a:latin typeface="Proxima Nova Rg"/>
              </a:rPr>
              <a:t>4 medical school pathways, </a:t>
            </a:r>
            <a:r>
              <a:rPr lang="en-US" dirty="0">
                <a:latin typeface="Proxima Nova Rg"/>
              </a:rPr>
              <a:t>additional 2 in beginning stages</a:t>
            </a:r>
            <a:endParaRPr lang="en-US" b="1" dirty="0">
              <a:latin typeface="Proxima Nova Rg"/>
            </a:endParaRPr>
          </a:p>
        </p:txBody>
      </p:sp>
      <p:pic>
        <p:nvPicPr>
          <p:cNvPr id="5" name="Picture 4" descr="A group of women standing around a poster&#10;&#10;AI-generated content may be incorrect.">
            <a:extLst>
              <a:ext uri="{FF2B5EF4-FFF2-40B4-BE49-F238E27FC236}">
                <a16:creationId xmlns:a16="http://schemas.microsoft.com/office/drawing/2014/main" id="{3022B3AA-23FF-1CA0-F0B2-963386EC69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082" r="18670" b="5209"/>
          <a:stretch>
            <a:fillRect/>
          </a:stretch>
        </p:blipFill>
        <p:spPr>
          <a:xfrm>
            <a:off x="11847219" y="2482552"/>
            <a:ext cx="5362092" cy="5920715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9CD86D-1325-25BC-56CE-6DDF816456B6}"/>
              </a:ext>
            </a:extLst>
          </p:cNvPr>
          <p:cNvSpPr txBox="1"/>
          <p:nvPr/>
        </p:nvSpPr>
        <p:spPr>
          <a:xfrm>
            <a:off x="11516590" y="8605149"/>
            <a:ext cx="602335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cs typeface="Arial"/>
              </a:rPr>
              <a:t>MPP Student Poster Presentation at</a:t>
            </a:r>
          </a:p>
          <a:p>
            <a:pPr algn="ctr"/>
            <a:r>
              <a:rPr lang="en-US" dirty="0">
                <a:cs typeface="Arial"/>
              </a:rPr>
              <a:t>BC CSUB Summer Research Symposium</a:t>
            </a:r>
          </a:p>
        </p:txBody>
      </p:sp>
    </p:spTree>
    <p:extLst>
      <p:ext uri="{BB962C8B-B14F-4D97-AF65-F5344CB8AC3E}">
        <p14:creationId xmlns:p14="http://schemas.microsoft.com/office/powerpoint/2010/main" val="8714482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akersfield Colleg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B10B2C"/>
      </a:accent1>
      <a:accent2>
        <a:srgbClr val="F38F09"/>
      </a:accent2>
      <a:accent3>
        <a:srgbClr val="008E00"/>
      </a:accent3>
      <a:accent4>
        <a:srgbClr val="009192"/>
      </a:accent4>
      <a:accent5>
        <a:srgbClr val="942092"/>
      </a:accent5>
      <a:accent6>
        <a:srgbClr val="F2EF11"/>
      </a:accent6>
      <a:hlink>
        <a:srgbClr val="B10B2C"/>
      </a:hlink>
      <a:folHlink>
        <a:srgbClr val="B10B2C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C Powerpoint Template" id="{0FA9C4F6-565D-E947-8511-25DC22008B7A}" vid="{B3E5F971-7EBA-6C44-B1D9-A3B9B4D0AEC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BC-Powerpoint-Template (1)</Template>
  <TotalTime>112</TotalTime>
  <Words>1237</Words>
  <Application>Microsoft Office PowerPoint</Application>
  <PresentationFormat>Custom</PresentationFormat>
  <Paragraphs>179</Paragraphs>
  <Slides>19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Courier New,monospace</vt:lpstr>
      <vt:lpstr>Wingdings</vt:lpstr>
      <vt:lpstr>Courier New</vt:lpstr>
      <vt:lpstr>Aptos</vt:lpstr>
      <vt:lpstr>Proxima Nova Rg</vt:lpstr>
      <vt:lpstr>Arial</vt:lpstr>
      <vt:lpstr>Office Theme</vt:lpstr>
      <vt:lpstr>Medical Professionals Program</vt:lpstr>
      <vt:lpstr>Overview</vt:lpstr>
      <vt:lpstr>Kern Regional K-16 Education Collaborative</vt:lpstr>
      <vt:lpstr>Equity and Workforce Pathways</vt:lpstr>
      <vt:lpstr>Medical Professionals Program (MPP)</vt:lpstr>
      <vt:lpstr>Target Students</vt:lpstr>
      <vt:lpstr>Student Participation Requirements</vt:lpstr>
      <vt:lpstr>MPP Services &amp; Support</vt:lpstr>
      <vt:lpstr>Program Impact</vt:lpstr>
      <vt:lpstr>Program Sustainability</vt:lpstr>
      <vt:lpstr>Alignment with Rural Health Needs</vt:lpstr>
      <vt:lpstr>Direct Pathways to Medical School: Western University of Health Sciences – College of Osteopathic Medicine (WesternU COMP)</vt:lpstr>
      <vt:lpstr>WesternU COMP Expectations</vt:lpstr>
      <vt:lpstr>Direct Pathways to Medical School: Western University of Health Sciences – Master’s of Science in Medical Sciences (WesternU MSMS)</vt:lpstr>
      <vt:lpstr>WesternU MSMS Requirements</vt:lpstr>
      <vt:lpstr>PowerPoint Presentation</vt:lpstr>
      <vt:lpstr>CHSU-COM Guaranteed Interview Requirements</vt:lpstr>
      <vt:lpstr>Opportunities to Partner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Medical Professionals Program</dc:title>
  <dc:creator>Bianca Garibay</dc:creator>
  <cp:lastModifiedBy>Catherine Guerrero</cp:lastModifiedBy>
  <cp:revision>935</cp:revision>
  <dcterms:created xsi:type="dcterms:W3CDTF">2025-09-11T23:25:58Z</dcterms:created>
  <dcterms:modified xsi:type="dcterms:W3CDTF">2026-03-09T19:05:39Z</dcterms:modified>
  <dc:identifier>DAGbqKxqK6c</dc:identifier>
</cp:coreProperties>
</file>