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39" r:id="rId2"/>
    <p:sldId id="346" r:id="rId3"/>
    <p:sldId id="341" r:id="rId4"/>
    <p:sldId id="34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1C6B5-575F-44E6-B0C2-B41B9AE156C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06093-C7C3-47DA-88AC-40285A39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7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[Start</a:t>
            </a:r>
            <a:r>
              <a:rPr lang="en-US" baseline="0" dirty="0"/>
              <a:t> Ebony]: Good morning and welcome to BC. I am Ebony Williams, the Technology Support Services Director. We are formerly known as IT! We support more than just computers.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77E4E-4FFB-437B-9736-E89E3055A7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7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E2941-A2C2-3153-55D6-DD683732B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EE75B-B63C-8CD6-8CAB-548F582F1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9CF06-51A7-EFDD-EBC6-8E966CB01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0844D-DC58-B6FE-35C7-032DCAE03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77E4E-4FFB-437B-9736-E89E3055A7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79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two managers besides myself who support the team and daily operations. When you need support, please allow my team to assist. We are always available from an escalation's standpoint.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06093-C7C3-47DA-88AC-40285A397D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8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is available on your smartphone a computer. You do not have to download the app, but can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06093-C7C3-47DA-88AC-40285A397D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6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19572FB3-D615-0F0A-D756-403263B6AFC2}"/>
              </a:ext>
            </a:extLst>
          </p:cNvPr>
          <p:cNvSpPr/>
          <p:nvPr/>
        </p:nvSpPr>
        <p:spPr>
          <a:xfrm>
            <a:off x="1539903" y="2006601"/>
            <a:ext cx="9112195" cy="2413719"/>
          </a:xfrm>
          <a:custGeom>
            <a:avLst/>
            <a:gdLst/>
            <a:ahLst/>
            <a:cxnLst/>
            <a:rect l="l" t="t" r="r" b="b"/>
            <a:pathLst>
              <a:path w="13668292" h="3620579">
                <a:moveTo>
                  <a:pt x="0" y="0"/>
                </a:moveTo>
                <a:lnTo>
                  <a:pt x="13668292" y="0"/>
                </a:lnTo>
                <a:lnTo>
                  <a:pt x="13668292" y="3620579"/>
                </a:lnTo>
                <a:lnTo>
                  <a:pt x="0" y="362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25EF7-CD80-D850-A300-200567B7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440" y="4421039"/>
            <a:ext cx="6486497" cy="609600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rgbClr val="B00B2D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233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1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(No 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179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3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19572FB3-D615-0F0A-D756-403263B6AFC2}"/>
              </a:ext>
            </a:extLst>
          </p:cNvPr>
          <p:cNvSpPr/>
          <p:nvPr/>
        </p:nvSpPr>
        <p:spPr>
          <a:xfrm>
            <a:off x="1539903" y="2222141"/>
            <a:ext cx="9112195" cy="2413719"/>
          </a:xfrm>
          <a:custGeom>
            <a:avLst/>
            <a:gdLst/>
            <a:ahLst/>
            <a:cxnLst/>
            <a:rect l="l" t="t" r="r" b="b"/>
            <a:pathLst>
              <a:path w="13668292" h="3620579">
                <a:moveTo>
                  <a:pt x="0" y="0"/>
                </a:moveTo>
                <a:lnTo>
                  <a:pt x="13668292" y="0"/>
                </a:lnTo>
                <a:lnTo>
                  <a:pt x="13668292" y="3620579"/>
                </a:lnTo>
                <a:lnTo>
                  <a:pt x="0" y="362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069626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Small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36C9B18-C513-C907-66A1-0EB610AB164A}"/>
              </a:ext>
            </a:extLst>
          </p:cNvPr>
          <p:cNvSpPr/>
          <p:nvPr/>
        </p:nvSpPr>
        <p:spPr>
          <a:xfrm>
            <a:off x="1016000" y="698140"/>
            <a:ext cx="3788985" cy="1003660"/>
          </a:xfrm>
          <a:custGeom>
            <a:avLst/>
            <a:gdLst/>
            <a:ahLst/>
            <a:cxnLst/>
            <a:rect l="l" t="t" r="r" b="b"/>
            <a:pathLst>
              <a:path w="13668292" h="3620579">
                <a:moveTo>
                  <a:pt x="0" y="0"/>
                </a:moveTo>
                <a:lnTo>
                  <a:pt x="13668292" y="0"/>
                </a:lnTo>
                <a:lnTo>
                  <a:pt x="13668292" y="3620579"/>
                </a:lnTo>
                <a:lnTo>
                  <a:pt x="0" y="362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56CC55-549A-D720-27B7-CCD63F87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006600"/>
            <a:ext cx="7416800" cy="19812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6400" b="1"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66BCDB-7991-FB73-6BDD-E642EB240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4394200"/>
            <a:ext cx="7416800" cy="7112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9313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278" y="905791"/>
            <a:ext cx="5282922" cy="609599"/>
          </a:xfrm>
          <a:prstGeom prst="rect">
            <a:avLst/>
          </a:prstGeom>
        </p:spPr>
        <p:txBody>
          <a:bodyPr lIns="0"/>
          <a:lstStyle>
            <a:lvl1pPr>
              <a:defRPr b="1"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278" y="1701800"/>
            <a:ext cx="5282922" cy="4250409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  <a:lvl2pPr>
              <a:defRPr>
                <a:latin typeface="Proxima Nova Rg" panose="02000506030000020004" pitchFamily="2" charset="77"/>
              </a:defRPr>
            </a:lvl2pPr>
            <a:lvl3pPr>
              <a:defRPr>
                <a:latin typeface="Proxima Nova Rg" panose="02000506030000020004" pitchFamily="2" charset="77"/>
              </a:defRPr>
            </a:lvl3pPr>
            <a:lvl4pPr>
              <a:defRPr>
                <a:latin typeface="Proxima Nova Rg" panose="02000506030000020004" pitchFamily="2" charset="77"/>
              </a:defRPr>
            </a:lvl4pPr>
            <a:lvl5pPr>
              <a:defRPr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740F95D-2639-2826-C99D-955E57B4419F}"/>
              </a:ext>
            </a:extLst>
          </p:cNvPr>
          <p:cNvSpPr/>
          <p:nvPr/>
        </p:nvSpPr>
        <p:spPr>
          <a:xfrm>
            <a:off x="1778278" y="1580407"/>
            <a:ext cx="2438400" cy="0"/>
          </a:xfrm>
          <a:prstGeom prst="line">
            <a:avLst/>
          </a:prstGeom>
          <a:ln w="76200" cap="flat">
            <a:solidFill>
              <a:srgbClr val="B10B2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05087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278" y="905790"/>
            <a:ext cx="5282922" cy="609600"/>
          </a:xfrm>
          <a:prstGeom prst="rect">
            <a:avLst/>
          </a:prstGeom>
        </p:spPr>
        <p:txBody>
          <a:bodyPr lIns="0"/>
          <a:lstStyle>
            <a:lvl1pPr>
              <a:defRPr b="1"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278" y="1701800"/>
            <a:ext cx="5282922" cy="425041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  <a:lvl2pPr>
              <a:defRPr>
                <a:latin typeface="Proxima Nova Rg" panose="02000506030000020004" pitchFamily="2" charset="77"/>
              </a:defRPr>
            </a:lvl2pPr>
            <a:lvl3pPr>
              <a:defRPr>
                <a:latin typeface="Proxima Nova Rg" panose="02000506030000020004" pitchFamily="2" charset="77"/>
              </a:defRPr>
            </a:lvl3pPr>
            <a:lvl4pPr>
              <a:defRPr>
                <a:latin typeface="Proxima Nova Rg" panose="02000506030000020004" pitchFamily="2" charset="77"/>
              </a:defRPr>
            </a:lvl4pPr>
            <a:lvl5pPr>
              <a:defRPr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298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C30EBE-B6B8-A09D-8A71-315FB912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278" y="905790"/>
            <a:ext cx="5282922" cy="60960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D93C9B0B-6447-9329-E244-D6A2E5286328}"/>
              </a:ext>
            </a:extLst>
          </p:cNvPr>
          <p:cNvSpPr/>
          <p:nvPr/>
        </p:nvSpPr>
        <p:spPr>
          <a:xfrm>
            <a:off x="1778278" y="1580407"/>
            <a:ext cx="2438400" cy="0"/>
          </a:xfrm>
          <a:prstGeom prst="line">
            <a:avLst/>
          </a:prstGeom>
          <a:ln w="76200" cap="flat">
            <a:solidFill>
              <a:srgbClr val="B10B2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5608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C30EBE-B6B8-A09D-8A71-315FB912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278" y="905790"/>
            <a:ext cx="5282922" cy="60960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04249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5877CF06-9E7D-6565-C1CF-A5798DED66F9}"/>
              </a:ext>
            </a:extLst>
          </p:cNvPr>
          <p:cNvSpPr/>
          <p:nvPr/>
        </p:nvSpPr>
        <p:spPr>
          <a:xfrm>
            <a:off x="1778278" y="1580407"/>
            <a:ext cx="2438400" cy="0"/>
          </a:xfrm>
          <a:prstGeom prst="line">
            <a:avLst/>
          </a:prstGeom>
          <a:ln w="76200" cap="flat">
            <a:solidFill>
              <a:srgbClr val="B10B2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75768A9-16EA-4027-ECAF-DBC0D01B5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13600" y="905791"/>
            <a:ext cx="4114800" cy="5046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DD1263-07A8-B146-D2B1-BE9632C1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278" y="905790"/>
            <a:ext cx="5282922" cy="60960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DEC4EE-8E46-098B-DD78-0E6F7AC425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78000" y="1701800"/>
            <a:ext cx="5282922" cy="425041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  <a:lvl2pPr>
              <a:defRPr>
                <a:latin typeface="Proxima Nova Rg" panose="02000506030000020004" pitchFamily="2" charset="77"/>
              </a:defRPr>
            </a:lvl2pPr>
            <a:lvl3pPr>
              <a:defRPr>
                <a:latin typeface="Proxima Nova Rg" panose="02000506030000020004" pitchFamily="2" charset="77"/>
              </a:defRPr>
            </a:lvl3pPr>
            <a:lvl4pPr>
              <a:defRPr>
                <a:latin typeface="Proxima Nova Rg" panose="02000506030000020004" pitchFamily="2" charset="77"/>
              </a:defRPr>
            </a:lvl4pPr>
            <a:lvl5pPr>
              <a:defRPr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4481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(No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8E1A504-6CBB-343D-2F1F-1B0378916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13600" y="905791"/>
            <a:ext cx="4114800" cy="5046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D4526-0AF4-1B9F-C7D6-2FB2EF4D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278" y="905790"/>
            <a:ext cx="5282922" cy="60960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F547F6-9D3D-83A3-213C-4FF55F6338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78000" y="1701800"/>
            <a:ext cx="5283200" cy="4250410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Proxima Nova Rg" panose="02000506030000020004" pitchFamily="2" charset="77"/>
              </a:defRPr>
            </a:lvl1pPr>
            <a:lvl2pPr>
              <a:defRPr>
                <a:latin typeface="Proxima Nova Rg" panose="02000506030000020004" pitchFamily="2" charset="77"/>
              </a:defRPr>
            </a:lvl2pPr>
            <a:lvl3pPr>
              <a:defRPr>
                <a:latin typeface="Proxima Nova Rg" panose="02000506030000020004" pitchFamily="2" charset="77"/>
              </a:defRPr>
            </a:lvl3pPr>
            <a:lvl4pPr>
              <a:defRPr>
                <a:latin typeface="Proxima Nova Rg" panose="02000506030000020004" pitchFamily="2" charset="77"/>
              </a:defRPr>
            </a:lvl4pPr>
            <a:lvl5pPr>
              <a:defRPr>
                <a:latin typeface="Proxima Nova Rg" panose="02000506030000020004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42476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8278" y="906093"/>
            <a:ext cx="5282922" cy="6096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278" y="1702995"/>
            <a:ext cx="5282922" cy="42489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8278" y="637540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31C725-67AB-43CA-A2DE-1E27E3A900ED}" type="datetime1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0800" y="637540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KCCD District Wide Orientation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37540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0C8430-87EA-42F1-BEB0-BD8CA5E8F0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2CDDF-B4C3-04C6-7185-3BE2EE244DB5}"/>
              </a:ext>
            </a:extLst>
          </p:cNvPr>
          <p:cNvSpPr/>
          <p:nvPr/>
        </p:nvSpPr>
        <p:spPr>
          <a:xfrm>
            <a:off x="0" y="1"/>
            <a:ext cx="978034" cy="6857999"/>
          </a:xfrm>
          <a:prstGeom prst="rect">
            <a:avLst/>
          </a:prstGeom>
          <a:solidFill>
            <a:srgbClr val="B00B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9" name="Picture 8" descr="A black and white shield with a letter b and c&#10;&#10;Description automatically generated">
            <a:extLst>
              <a:ext uri="{FF2B5EF4-FFF2-40B4-BE49-F238E27FC236}">
                <a16:creationId xmlns:a16="http://schemas.microsoft.com/office/drawing/2014/main" id="{DDFFBC39-E387-6BEE-DFB1-D789F19467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7" y="467705"/>
            <a:ext cx="487680" cy="545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79A70E-B2AC-6611-629B-428A34694EA4}"/>
              </a:ext>
            </a:extLst>
          </p:cNvPr>
          <p:cNvSpPr txBox="1"/>
          <p:nvPr/>
        </p:nvSpPr>
        <p:spPr>
          <a:xfrm>
            <a:off x="6350000" y="129627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5977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hdr="0" dt="0"/>
  <p:txStyles>
    <p:titleStyle>
      <a:lvl1pPr algn="l" defTabSz="609630" rtl="0" eaLnBrk="1" latinLnBrk="0" hangingPunct="1">
        <a:spcBef>
          <a:spcPct val="0"/>
        </a:spcBef>
        <a:buNone/>
        <a:defRPr sz="2933" b="1" kern="1200">
          <a:solidFill>
            <a:schemeClr val="tx1"/>
          </a:solidFill>
          <a:latin typeface="Proxima Nova Rg" panose="02000506030000020004" pitchFamily="2" charset="77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Proxima Nova Rg" panose="02000506030000020004" pitchFamily="2" charset="77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kccd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626823"/>
            <a:ext cx="9842258" cy="849296"/>
          </a:xfrm>
        </p:spPr>
        <p:txBody>
          <a:bodyPr anchor="b">
            <a:normAutofit/>
          </a:bodyPr>
          <a:lstStyle/>
          <a:p>
            <a:r>
              <a:rPr lang="en-US" sz="3600" cap="all" dirty="0"/>
              <a:t>Dell Equipment Quote Request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38250" y="3742267"/>
            <a:ext cx="9842258" cy="1639614"/>
          </a:xfrm>
        </p:spPr>
        <p:txBody>
          <a:bodyPr anchor="t"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BC Technology Services Support Department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Ebony Williams</a:t>
            </a:r>
          </a:p>
        </p:txBody>
      </p:sp>
    </p:spTree>
    <p:extLst>
      <p:ext uri="{BB962C8B-B14F-4D97-AF65-F5344CB8AC3E}">
        <p14:creationId xmlns:p14="http://schemas.microsoft.com/office/powerpoint/2010/main" val="297871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E3CA3-586F-F087-D1E1-4FE4BC51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314F-DF42-A949-C72E-4BC3CE56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626823"/>
            <a:ext cx="9842258" cy="84929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600" cap="all" dirty="0"/>
              <a:t>Market Pricing Update and Immediate 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9EC48-5A1C-5DA9-7B37-93CE48A5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250" y="1476118"/>
            <a:ext cx="9842258" cy="4935567"/>
          </a:xfrm>
        </p:spPr>
        <p:txBody>
          <a:bodyPr anchor="t">
            <a:normAutofit/>
          </a:bodyPr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Costs are increasing across the technology industry due to strong demand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Why?: </a:t>
            </a:r>
            <a:r>
              <a:rPr lang="en-US" dirty="0">
                <a:solidFill>
                  <a:schemeClr val="tx1"/>
                </a:solidFill>
              </a:rPr>
              <a:t>Demand for AI-related products is growing faster than supply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Impacts: </a:t>
            </a:r>
            <a:r>
              <a:rPr lang="en-US" dirty="0">
                <a:solidFill>
                  <a:schemeClr val="tx1"/>
                </a:solidFill>
              </a:rPr>
              <a:t>These increases affect a wide range of products, from everyday computers to large systems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Industry reports confirm prices are continuing to rise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Dell has made immediate changes in response to market conditions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2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905791"/>
            <a:ext cx="8280400" cy="609599"/>
          </a:xfrm>
        </p:spPr>
        <p:txBody>
          <a:bodyPr>
            <a:noAutofit/>
          </a:bodyPr>
          <a:lstStyle/>
          <a:p>
            <a:r>
              <a:rPr lang="en-US" sz="3600" cap="all" dirty="0"/>
              <a:t>What does this mean for BC?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167" y="1695785"/>
            <a:ext cx="8280400" cy="2076116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Dell has reduced the validity of their quotes from 30 days to 14 days.</a:t>
            </a:r>
          </a:p>
          <a:p>
            <a:r>
              <a:rPr lang="en-US" sz="1600" dirty="0"/>
              <a:t>How will IT fulfill quote requests for Dell equipment?</a:t>
            </a:r>
          </a:p>
          <a:p>
            <a:pPr lvl="1"/>
            <a:r>
              <a:rPr lang="en-US" sz="1600" dirty="0"/>
              <a:t>IT will provide a budgetary screenshot quote. See screenshot below. </a:t>
            </a:r>
          </a:p>
          <a:p>
            <a:pPr lvl="2"/>
            <a:r>
              <a:rPr lang="en-US" b="1" dirty="0"/>
              <a:t>NOTE: </a:t>
            </a:r>
            <a:r>
              <a:rPr lang="en-US" dirty="0"/>
              <a:t>As part of the PO include eco-fee as separate line item.</a:t>
            </a:r>
          </a:p>
          <a:p>
            <a:pPr lvl="1"/>
            <a:r>
              <a:rPr lang="en-US" sz="1600" b="1" dirty="0"/>
              <a:t>Finalizing the Purchase</a:t>
            </a:r>
          </a:p>
          <a:p>
            <a:pPr lvl="2"/>
            <a:r>
              <a:rPr lang="en-US" dirty="0"/>
              <a:t>Upon IT will generate a final quote when the PO is finalized and fully approved. </a:t>
            </a:r>
          </a:p>
          <a:p>
            <a:pPr lvl="2"/>
            <a:r>
              <a:rPr lang="en-US" b="1" dirty="0"/>
              <a:t>NOTE: </a:t>
            </a:r>
            <a:r>
              <a:rPr lang="en-US" dirty="0"/>
              <a:t>The quote number will no longer be in the DOC text field in the PO.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102C5-1FF4-592F-5133-E4AFA3BA2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780" y="3680707"/>
            <a:ext cx="5656846" cy="31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4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278" y="905790"/>
            <a:ext cx="5282922" cy="609600"/>
          </a:xfrm>
        </p:spPr>
        <p:txBody>
          <a:bodyPr anchor="ctr">
            <a:normAutofit/>
          </a:bodyPr>
          <a:lstStyle/>
          <a:p>
            <a:r>
              <a:rPr lang="en-US" cap="all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34597" y="1938421"/>
            <a:ext cx="4532277" cy="4250410"/>
          </a:xfrm>
        </p:spPr>
        <p:txBody>
          <a:bodyPr>
            <a:normAutofit/>
          </a:bodyPr>
          <a:lstStyle/>
          <a:p>
            <a:r>
              <a:rPr lang="en-US" dirty="0"/>
              <a:t>Need a quote? Please submit a ticket using our </a:t>
            </a:r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 Portal</a:t>
            </a:r>
            <a:r>
              <a:rPr 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882EB-D520-227F-A7A0-D248FB6F2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574" y="378994"/>
            <a:ext cx="6609898" cy="37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4003"/>
      </p:ext>
    </p:extLst>
  </p:cSld>
  <p:clrMapOvr>
    <a:masterClrMapping/>
  </p:clrMapOvr>
</p:sld>
</file>

<file path=ppt/theme/theme1.xml><?xml version="1.0" encoding="utf-8"?>
<a:theme xmlns:a="http://schemas.openxmlformats.org/drawingml/2006/main" name="BC New Logo Template ">
  <a:themeElements>
    <a:clrScheme name="Bakersfield Colleg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B2C"/>
      </a:accent1>
      <a:accent2>
        <a:srgbClr val="F38F09"/>
      </a:accent2>
      <a:accent3>
        <a:srgbClr val="008E00"/>
      </a:accent3>
      <a:accent4>
        <a:srgbClr val="009192"/>
      </a:accent4>
      <a:accent5>
        <a:srgbClr val="942092"/>
      </a:accent5>
      <a:accent6>
        <a:srgbClr val="F2EF11"/>
      </a:accent6>
      <a:hlink>
        <a:srgbClr val="B10B2C"/>
      </a:hlink>
      <a:folHlink>
        <a:srgbClr val="B10B2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 New Logo Template " id="{300A212A-CBD0-457A-B60D-79249577FA2E}" vid="{83A45639-EC92-4053-865F-875FD2FB77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15659</TotalTime>
  <Words>281</Words>
  <Application>Microsoft Office PowerPoint</Application>
  <PresentationFormat>Widescreen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Proxima Nova Rg</vt:lpstr>
      <vt:lpstr>BC New Logo Template </vt:lpstr>
      <vt:lpstr>Dell Equipment Quote Request</vt:lpstr>
      <vt:lpstr>Market Pricing Update and Immediate Actions</vt:lpstr>
      <vt:lpstr>What does this mean for BC?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Ebony Williams</dc:creator>
  <cp:lastModifiedBy>Ebony Williams</cp:lastModifiedBy>
  <cp:revision>10</cp:revision>
  <dcterms:created xsi:type="dcterms:W3CDTF">2025-04-30T17:40:27Z</dcterms:created>
  <dcterms:modified xsi:type="dcterms:W3CDTF">2026-01-12T21:58:16Z</dcterms:modified>
</cp:coreProperties>
</file>