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70" r:id="rId2"/>
    <p:sldId id="275" r:id="rId3"/>
    <p:sldId id="268" r:id="rId4"/>
    <p:sldId id="271" r:id="rId5"/>
    <p:sldId id="276" r:id="rId6"/>
    <p:sldId id="277" r:id="rId7"/>
    <p:sldId id="273" r:id="rId8"/>
    <p:sldId id="274" r:id="rId9"/>
  </p:sldIdLst>
  <p:sldSz cx="18288000" cy="10287000"/>
  <p:notesSz cx="6858000" cy="9144000"/>
  <p:embeddedFontLst>
    <p:embeddedFont>
      <p:font typeface="Proxima Nova Rg" panose="02000506030000020004" charset="0"/>
      <p:regular r:id="rId1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00B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65359" autoAdjust="0"/>
  </p:normalViewPr>
  <p:slideViewPr>
    <p:cSldViewPr>
      <p:cViewPr varScale="1">
        <p:scale>
          <a:sx n="36" d="100"/>
          <a:sy n="36" d="100"/>
        </p:scale>
        <p:origin x="1790" y="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97" d="100"/>
          <a:sy n="97" d="100"/>
        </p:scale>
        <p:origin x="3976" y="20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FF63799-AB1A-24C4-AB87-942D9873846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08FCA96-E43E-791D-C5EF-40A9E083055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9C9B4C-5464-0647-A2EF-3692E625DD0B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A4CC01-0036-A95A-E9C5-50F9216E5B9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31F464-E069-F359-F2A3-E8C1B795181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7F4F34-8419-EF44-97E7-E84C3C990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3274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2FBFA5-5D9B-9842-A238-04756EE137DE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05AF03-8E8D-504D-A0A9-96CAA868E3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0169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05AF03-8E8D-504D-A0A9-96CAA868E3E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9186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en-US" dirty="0"/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05AF03-8E8D-504D-A0A9-96CAA868E3E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8057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05AF03-8E8D-504D-A0A9-96CAA868E3E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3242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05AF03-8E8D-504D-A0A9-96CAA868E3E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4394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2">
            <a:extLst>
              <a:ext uri="{FF2B5EF4-FFF2-40B4-BE49-F238E27FC236}">
                <a16:creationId xmlns:a16="http://schemas.microsoft.com/office/drawing/2014/main" id="{19572FB3-D615-0F0A-D756-403263B6AFC2}"/>
              </a:ext>
            </a:extLst>
          </p:cNvPr>
          <p:cNvSpPr/>
          <p:nvPr userDrawn="1"/>
        </p:nvSpPr>
        <p:spPr>
          <a:xfrm>
            <a:off x="2309854" y="3009900"/>
            <a:ext cx="13668292" cy="3620579"/>
          </a:xfrm>
          <a:custGeom>
            <a:avLst/>
            <a:gdLst/>
            <a:ahLst/>
            <a:cxnLst/>
            <a:rect l="l" t="t" r="r" b="b"/>
            <a:pathLst>
              <a:path w="13668292" h="3620579">
                <a:moveTo>
                  <a:pt x="0" y="0"/>
                </a:moveTo>
                <a:lnTo>
                  <a:pt x="13668292" y="0"/>
                </a:lnTo>
                <a:lnTo>
                  <a:pt x="13668292" y="3620579"/>
                </a:lnTo>
                <a:lnTo>
                  <a:pt x="0" y="362057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FE625EF7-CD80-D850-A300-200567B789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3160" y="6631558"/>
            <a:ext cx="9729746" cy="914400"/>
          </a:xfrm>
          <a:prstGeom prst="rect">
            <a:avLst/>
          </a:prstGeom>
        </p:spPr>
        <p:txBody>
          <a:bodyPr lIns="0"/>
          <a:lstStyle>
            <a:lvl1pPr>
              <a:defRPr b="1">
                <a:solidFill>
                  <a:srgbClr val="B00B2D"/>
                </a:solidFill>
                <a:latin typeface="Proxima Nova Rg" panose="02000506030000020004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 (No Re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355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(No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2">
            <a:extLst>
              <a:ext uri="{FF2B5EF4-FFF2-40B4-BE49-F238E27FC236}">
                <a16:creationId xmlns:a16="http://schemas.microsoft.com/office/drawing/2014/main" id="{19572FB3-D615-0F0A-D756-403263B6AFC2}"/>
              </a:ext>
            </a:extLst>
          </p:cNvPr>
          <p:cNvSpPr/>
          <p:nvPr userDrawn="1"/>
        </p:nvSpPr>
        <p:spPr>
          <a:xfrm>
            <a:off x="2309854" y="3333210"/>
            <a:ext cx="13668292" cy="3620579"/>
          </a:xfrm>
          <a:custGeom>
            <a:avLst/>
            <a:gdLst/>
            <a:ahLst/>
            <a:cxnLst/>
            <a:rect l="l" t="t" r="r" b="b"/>
            <a:pathLst>
              <a:path w="13668292" h="3620579">
                <a:moveTo>
                  <a:pt x="0" y="0"/>
                </a:moveTo>
                <a:lnTo>
                  <a:pt x="13668292" y="0"/>
                </a:lnTo>
                <a:lnTo>
                  <a:pt x="13668292" y="3620579"/>
                </a:lnTo>
                <a:lnTo>
                  <a:pt x="0" y="362057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150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(Small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2">
            <a:extLst>
              <a:ext uri="{FF2B5EF4-FFF2-40B4-BE49-F238E27FC236}">
                <a16:creationId xmlns:a16="http://schemas.microsoft.com/office/drawing/2014/main" id="{B36C9B18-C513-C907-66A1-0EB610AB164A}"/>
              </a:ext>
            </a:extLst>
          </p:cNvPr>
          <p:cNvSpPr/>
          <p:nvPr userDrawn="1"/>
        </p:nvSpPr>
        <p:spPr>
          <a:xfrm>
            <a:off x="1524000" y="1047210"/>
            <a:ext cx="5683477" cy="1505490"/>
          </a:xfrm>
          <a:custGeom>
            <a:avLst/>
            <a:gdLst/>
            <a:ahLst/>
            <a:cxnLst/>
            <a:rect l="l" t="t" r="r" b="b"/>
            <a:pathLst>
              <a:path w="13668292" h="3620579">
                <a:moveTo>
                  <a:pt x="0" y="0"/>
                </a:moveTo>
                <a:lnTo>
                  <a:pt x="13668292" y="0"/>
                </a:lnTo>
                <a:lnTo>
                  <a:pt x="13668292" y="3620579"/>
                </a:lnTo>
                <a:lnTo>
                  <a:pt x="0" y="362057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3E56CC55-549A-D720-27B7-CCD63F87D0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3009900"/>
            <a:ext cx="11125200" cy="2971800"/>
          </a:xfrm>
          <a:prstGeom prst="rect">
            <a:avLst/>
          </a:prstGeom>
        </p:spPr>
        <p:txBody>
          <a:bodyPr lIns="0">
            <a:noAutofit/>
          </a:bodyPr>
          <a:lstStyle>
            <a:lvl1pPr>
              <a:defRPr sz="9600" b="1">
                <a:latin typeface="Proxima Nova Rg" panose="02000506030000020004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2466BCDB-7991-FB73-6BDD-E642EB240E0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600200" y="6591300"/>
            <a:ext cx="11125200" cy="1066800"/>
          </a:xfrm>
          <a:prstGeom prst="rect">
            <a:avLst/>
          </a:prstGeom>
        </p:spPr>
        <p:txBody>
          <a:bodyPr lIns="0">
            <a:normAutofit/>
          </a:bodyPr>
          <a:lstStyle>
            <a:lvl1pPr marL="0" indent="0">
              <a:buNone/>
              <a:defRPr sz="48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999595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417" y="1358685"/>
            <a:ext cx="7924383" cy="914399"/>
          </a:xfrm>
          <a:prstGeom prst="rect">
            <a:avLst/>
          </a:prstGeom>
        </p:spPr>
        <p:txBody>
          <a:bodyPr lIns="0"/>
          <a:lstStyle>
            <a:lvl1pPr>
              <a:defRPr b="1">
                <a:latin typeface="Proxima Nova Rg" panose="02000506030000020004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7417" y="2552700"/>
            <a:ext cx="7924383" cy="6375614"/>
          </a:xfrm>
          <a:prstGeom prst="rect">
            <a:avLst/>
          </a:prstGeom>
        </p:spPr>
        <p:txBody>
          <a:bodyPr lIns="0"/>
          <a:lstStyle>
            <a:lvl1pPr>
              <a:defRPr>
                <a:latin typeface="Proxima Nova Rg" panose="02000506030000020004" pitchFamily="2" charset="77"/>
              </a:defRPr>
            </a:lvl1pPr>
            <a:lvl2pPr>
              <a:defRPr>
                <a:latin typeface="Proxima Nova Rg" panose="02000506030000020004" pitchFamily="2" charset="77"/>
              </a:defRPr>
            </a:lvl2pPr>
            <a:lvl3pPr>
              <a:defRPr>
                <a:latin typeface="Proxima Nova Rg" panose="02000506030000020004" pitchFamily="2" charset="77"/>
              </a:defRPr>
            </a:lvl3pPr>
            <a:lvl4pPr>
              <a:defRPr>
                <a:latin typeface="Proxima Nova Rg" panose="02000506030000020004" pitchFamily="2" charset="77"/>
              </a:defRPr>
            </a:lvl4pPr>
            <a:lvl5pPr>
              <a:defRPr>
                <a:latin typeface="Proxima Nova Rg" panose="02000506030000020004" pitchFamily="2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AutoShape 4">
            <a:extLst>
              <a:ext uri="{FF2B5EF4-FFF2-40B4-BE49-F238E27FC236}">
                <a16:creationId xmlns:a16="http://schemas.microsoft.com/office/drawing/2014/main" id="{6740F95D-2639-2826-C99D-955E57B4419F}"/>
              </a:ext>
            </a:extLst>
          </p:cNvPr>
          <p:cNvSpPr/>
          <p:nvPr userDrawn="1"/>
        </p:nvSpPr>
        <p:spPr>
          <a:xfrm>
            <a:off x="2667417" y="2370611"/>
            <a:ext cx="3657600" cy="0"/>
          </a:xfrm>
          <a:prstGeom prst="line">
            <a:avLst/>
          </a:prstGeom>
          <a:ln w="76200" cap="flat">
            <a:solidFill>
              <a:srgbClr val="B10B2D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No Lin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417" y="1358685"/>
            <a:ext cx="7924383" cy="914400"/>
          </a:xfrm>
          <a:prstGeom prst="rect">
            <a:avLst/>
          </a:prstGeom>
        </p:spPr>
        <p:txBody>
          <a:bodyPr lIns="0"/>
          <a:lstStyle>
            <a:lvl1pPr>
              <a:defRPr b="1">
                <a:latin typeface="Proxima Nova Rg" panose="02000506030000020004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7417" y="2552699"/>
            <a:ext cx="7924383" cy="6375615"/>
          </a:xfrm>
          <a:prstGeom prst="rect">
            <a:avLst/>
          </a:prstGeom>
        </p:spPr>
        <p:txBody>
          <a:bodyPr lIns="0"/>
          <a:lstStyle>
            <a:lvl1pPr>
              <a:defRPr>
                <a:latin typeface="Proxima Nova Rg" panose="02000506030000020004" pitchFamily="2" charset="77"/>
              </a:defRPr>
            </a:lvl1pPr>
            <a:lvl2pPr>
              <a:defRPr>
                <a:latin typeface="Proxima Nova Rg" panose="02000506030000020004" pitchFamily="2" charset="77"/>
              </a:defRPr>
            </a:lvl2pPr>
            <a:lvl3pPr>
              <a:defRPr>
                <a:latin typeface="Proxima Nova Rg" panose="02000506030000020004" pitchFamily="2" charset="77"/>
              </a:defRPr>
            </a:lvl3pPr>
            <a:lvl4pPr>
              <a:defRPr>
                <a:latin typeface="Proxima Nova Rg" panose="02000506030000020004" pitchFamily="2" charset="77"/>
              </a:defRPr>
            </a:lvl4pPr>
            <a:lvl5pPr>
              <a:defRPr>
                <a:latin typeface="Proxima Nova Rg" panose="02000506030000020004" pitchFamily="2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8522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CAC30EBE-B6B8-A09D-8A71-315FB912B4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417" y="1358685"/>
            <a:ext cx="7924383" cy="914400"/>
          </a:xfrm>
          <a:prstGeom prst="rect">
            <a:avLst/>
          </a:prstGeom>
        </p:spPr>
        <p:txBody>
          <a:bodyPr lIns="0"/>
          <a:lstStyle>
            <a:lvl1pPr>
              <a:defRPr>
                <a:latin typeface="Proxima Nova Rg" panose="02000506030000020004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AutoShape 4">
            <a:extLst>
              <a:ext uri="{FF2B5EF4-FFF2-40B4-BE49-F238E27FC236}">
                <a16:creationId xmlns:a16="http://schemas.microsoft.com/office/drawing/2014/main" id="{D93C9B0B-6447-9329-E244-D6A2E5286328}"/>
              </a:ext>
            </a:extLst>
          </p:cNvPr>
          <p:cNvSpPr/>
          <p:nvPr userDrawn="1"/>
        </p:nvSpPr>
        <p:spPr>
          <a:xfrm>
            <a:off x="2667417" y="2370611"/>
            <a:ext cx="3657600" cy="0"/>
          </a:xfrm>
          <a:prstGeom prst="line">
            <a:avLst/>
          </a:prstGeom>
          <a:ln w="76200" cap="flat">
            <a:solidFill>
              <a:srgbClr val="B10B2D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(No Lin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CAC30EBE-B6B8-A09D-8A71-315FB912B4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417" y="1358685"/>
            <a:ext cx="7924383" cy="914400"/>
          </a:xfrm>
          <a:prstGeom prst="rect">
            <a:avLst/>
          </a:prstGeom>
        </p:spPr>
        <p:txBody>
          <a:bodyPr lIns="0"/>
          <a:lstStyle>
            <a:lvl1pPr>
              <a:defRPr>
                <a:latin typeface="Proxima Nova Rg" panose="02000506030000020004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4653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AutoShape 4">
            <a:extLst>
              <a:ext uri="{FF2B5EF4-FFF2-40B4-BE49-F238E27FC236}">
                <a16:creationId xmlns:a16="http://schemas.microsoft.com/office/drawing/2014/main" id="{5877CF06-9E7D-6565-C1CF-A5798DED66F9}"/>
              </a:ext>
            </a:extLst>
          </p:cNvPr>
          <p:cNvSpPr/>
          <p:nvPr userDrawn="1"/>
        </p:nvSpPr>
        <p:spPr>
          <a:xfrm>
            <a:off x="2667417" y="2370611"/>
            <a:ext cx="3657600" cy="0"/>
          </a:xfrm>
          <a:prstGeom prst="line">
            <a:avLst/>
          </a:prstGeom>
          <a:ln w="76200" cap="flat">
            <a:solidFill>
              <a:srgbClr val="B10B2D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4" name="Picture Placeholder 2">
            <a:extLst>
              <a:ext uri="{FF2B5EF4-FFF2-40B4-BE49-F238E27FC236}">
                <a16:creationId xmlns:a16="http://schemas.microsoft.com/office/drawing/2014/main" id="{975768A9-16EA-4027-ECAF-DBC0D01B57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0820400" y="1358685"/>
            <a:ext cx="6172200" cy="756962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4DD1263-07A8-B146-D2B1-BE9632C1A0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417" y="1358685"/>
            <a:ext cx="7924383" cy="914400"/>
          </a:xfrm>
          <a:prstGeom prst="rect">
            <a:avLst/>
          </a:prstGeom>
        </p:spPr>
        <p:txBody>
          <a:bodyPr lIns="0"/>
          <a:lstStyle>
            <a:lvl1pPr>
              <a:defRPr>
                <a:latin typeface="Proxima Nova Rg" panose="02000506030000020004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37DEC4EE-8E46-098B-DD78-0E6F7AC4258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2667000" y="2552699"/>
            <a:ext cx="7924383" cy="6375615"/>
          </a:xfrm>
          <a:prstGeom prst="rect">
            <a:avLst/>
          </a:prstGeom>
        </p:spPr>
        <p:txBody>
          <a:bodyPr lIns="0"/>
          <a:lstStyle>
            <a:lvl1pPr>
              <a:defRPr>
                <a:latin typeface="Proxima Nova Rg" panose="02000506030000020004" pitchFamily="2" charset="77"/>
              </a:defRPr>
            </a:lvl1pPr>
            <a:lvl2pPr>
              <a:defRPr>
                <a:latin typeface="Proxima Nova Rg" panose="02000506030000020004" pitchFamily="2" charset="77"/>
              </a:defRPr>
            </a:lvl2pPr>
            <a:lvl3pPr>
              <a:defRPr>
                <a:latin typeface="Proxima Nova Rg" panose="02000506030000020004" pitchFamily="2" charset="77"/>
              </a:defRPr>
            </a:lvl3pPr>
            <a:lvl4pPr>
              <a:defRPr>
                <a:latin typeface="Proxima Nova Rg" panose="02000506030000020004" pitchFamily="2" charset="77"/>
              </a:defRPr>
            </a:lvl4pPr>
            <a:lvl5pPr>
              <a:defRPr>
                <a:latin typeface="Proxima Nova Rg" panose="02000506030000020004" pitchFamily="2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 (No Lin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88E1A504-6CBB-343D-2F1F-1B0378916A8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0820400" y="1358685"/>
            <a:ext cx="6172200" cy="756962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D85D4526-0AF4-1B9F-C7D6-2FB2EF4DA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417" y="1358685"/>
            <a:ext cx="7924383" cy="914400"/>
          </a:xfrm>
          <a:prstGeom prst="rect">
            <a:avLst/>
          </a:prstGeom>
        </p:spPr>
        <p:txBody>
          <a:bodyPr lIns="0"/>
          <a:lstStyle>
            <a:lvl1pPr>
              <a:defRPr>
                <a:latin typeface="Proxima Nova Rg" panose="02000506030000020004" pitchFamily="2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93F547F6-9D3D-83A3-213C-4FF55F633847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2667000" y="2552699"/>
            <a:ext cx="7924800" cy="6375615"/>
          </a:xfrm>
          <a:prstGeom prst="rect">
            <a:avLst/>
          </a:prstGeom>
        </p:spPr>
        <p:txBody>
          <a:bodyPr lIns="0"/>
          <a:lstStyle>
            <a:lvl1pPr>
              <a:defRPr>
                <a:latin typeface="Proxima Nova Rg" panose="02000506030000020004" pitchFamily="2" charset="77"/>
              </a:defRPr>
            </a:lvl1pPr>
            <a:lvl2pPr>
              <a:defRPr>
                <a:latin typeface="Proxima Nova Rg" panose="02000506030000020004" pitchFamily="2" charset="77"/>
              </a:defRPr>
            </a:lvl2pPr>
            <a:lvl3pPr>
              <a:defRPr>
                <a:latin typeface="Proxima Nova Rg" panose="02000506030000020004" pitchFamily="2" charset="77"/>
              </a:defRPr>
            </a:lvl3pPr>
            <a:lvl4pPr>
              <a:defRPr>
                <a:latin typeface="Proxima Nova Rg" panose="02000506030000020004" pitchFamily="2" charset="77"/>
              </a:defRPr>
            </a:lvl4pPr>
            <a:lvl5pPr>
              <a:defRPr>
                <a:latin typeface="Proxima Nova Rg" panose="02000506030000020004" pitchFamily="2" charset="77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0054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67417" y="1359140"/>
            <a:ext cx="7924383" cy="914400"/>
          </a:xfrm>
          <a:prstGeom prst="rect">
            <a:avLst/>
          </a:prstGeom>
        </p:spPr>
        <p:txBody>
          <a:bodyPr vert="horz" lIns="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67416" y="2554492"/>
            <a:ext cx="7924383" cy="6373368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67417" y="95631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96200" y="95631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4859000" y="95631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792CDDF-B4C3-04C6-7185-3BE2EE244DB5}"/>
              </a:ext>
            </a:extLst>
          </p:cNvPr>
          <p:cNvSpPr/>
          <p:nvPr userDrawn="1"/>
        </p:nvSpPr>
        <p:spPr>
          <a:xfrm>
            <a:off x="0" y="0"/>
            <a:ext cx="1467051" cy="10286999"/>
          </a:xfrm>
          <a:prstGeom prst="rect">
            <a:avLst/>
          </a:prstGeom>
          <a:solidFill>
            <a:srgbClr val="B00B2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A black and white shield with a letter b and c&#10;&#10;Description automatically generated">
            <a:extLst>
              <a:ext uri="{FF2B5EF4-FFF2-40B4-BE49-F238E27FC236}">
                <a16:creationId xmlns:a16="http://schemas.microsoft.com/office/drawing/2014/main" id="{DDFFBC39-E387-6BEE-DFB1-D789F19467D1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765" y="701558"/>
            <a:ext cx="731520" cy="81792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8279A70E-B2AC-6611-629B-428A34694EA4}"/>
              </a:ext>
            </a:extLst>
          </p:cNvPr>
          <p:cNvSpPr txBox="1"/>
          <p:nvPr userDrawn="1"/>
        </p:nvSpPr>
        <p:spPr>
          <a:xfrm>
            <a:off x="9525000" y="194441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2" r:id="rId2"/>
    <p:sldLayoutId id="2147483663" r:id="rId3"/>
    <p:sldLayoutId id="2147483650" r:id="rId4"/>
    <p:sldLayoutId id="2147483659" r:id="rId5"/>
    <p:sldLayoutId id="2147483654" r:id="rId6"/>
    <p:sldLayoutId id="2147483660" r:id="rId7"/>
    <p:sldLayoutId id="2147483657" r:id="rId8"/>
    <p:sldLayoutId id="2147483658" r:id="rId9"/>
    <p:sldLayoutId id="2147483655" r:id="rId10"/>
    <p:sldLayoutId id="214748366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Proxima Nova Rg" panose="02000506030000020004" pitchFamily="2" charset="77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Proxima Nova Rg" panose="02000506030000020004" pitchFamily="2" charset="77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Proxima Nova Rg" panose="02000506030000020004" pitchFamily="2" charset="77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Proxima Nova Rg" panose="02000506030000020004" pitchFamily="2" charset="77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Proxima Nova Rg" panose="02000506030000020004" pitchFamily="2" charset="77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Proxima Nova Rg" panose="02000506030000020004" pitchFamily="2" charset="77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33035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D64D1C-4376-3BB2-960C-D684AF8882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417" y="1358685"/>
            <a:ext cx="9753183" cy="914399"/>
          </a:xfrm>
        </p:spPr>
        <p:txBody>
          <a:bodyPr>
            <a:normAutofit fontScale="90000"/>
          </a:bodyPr>
          <a:lstStyle/>
          <a:p>
            <a:r>
              <a:rPr lang="en-US" dirty="0"/>
              <a:t>Fixed Assets – District Process 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43B364-9ED4-CBEA-6514-8A427CEDC1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7417" y="2552700"/>
            <a:ext cx="11353383" cy="6375614"/>
          </a:xfrm>
        </p:spPr>
        <p:txBody>
          <a:bodyPr/>
          <a:lstStyle/>
          <a:p>
            <a:r>
              <a:rPr lang="en-US" dirty="0"/>
              <a:t>2 CFR 200.439 effective October 1, 2024, was updated to increase capital assets to $10K.</a:t>
            </a:r>
          </a:p>
          <a:p>
            <a:pPr lvl="1"/>
            <a:r>
              <a:rPr lang="en-US" dirty="0"/>
              <a:t>KCCD will be following this guideline moving forward for all assets.</a:t>
            </a:r>
          </a:p>
          <a:p>
            <a:pPr lvl="1"/>
            <a:r>
              <a:rPr lang="en-US" dirty="0"/>
              <a:t>Federal grants – pre-approval is required to purchase capital assets.</a:t>
            </a:r>
          </a:p>
          <a:p>
            <a:pPr lvl="1"/>
            <a:r>
              <a:rPr lang="en-US" dirty="0"/>
              <a:t>Useful life of one-year </a:t>
            </a:r>
          </a:p>
          <a:p>
            <a:pPr lvl="1"/>
            <a:r>
              <a:rPr lang="en-US" dirty="0"/>
              <a:t>Defined as Land, buildings (facilities), equipment, and intellectual property (including software) – See 2 CFR 200.1 Definitions </a:t>
            </a:r>
          </a:p>
          <a:p>
            <a:r>
              <a:rPr lang="en-US" dirty="0"/>
              <a:t>Purchase Order (PO) Summary Guidelines have not been updated to reflect this update. </a:t>
            </a:r>
          </a:p>
        </p:txBody>
      </p:sp>
    </p:spTree>
    <p:extLst>
      <p:ext uri="{BB962C8B-B14F-4D97-AF65-F5344CB8AC3E}">
        <p14:creationId xmlns:p14="http://schemas.microsoft.com/office/powerpoint/2010/main" val="2392341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8D211E-9DAC-A985-F467-CB084B084C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417" y="1358685"/>
            <a:ext cx="10438983" cy="1194014"/>
          </a:xfrm>
        </p:spPr>
        <p:txBody>
          <a:bodyPr>
            <a:normAutofit fontScale="90000"/>
          </a:bodyPr>
          <a:lstStyle/>
          <a:p>
            <a:r>
              <a:rPr lang="en-US" dirty="0"/>
              <a:t>Purchase Orders – District Process 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CDD882-8F4F-AEDA-1D37-0348741FD1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7417" y="2552699"/>
            <a:ext cx="13029783" cy="6375615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Purchase Orders </a:t>
            </a:r>
          </a:p>
          <a:p>
            <a:pPr lvl="1"/>
            <a:r>
              <a:rPr lang="en-US" dirty="0"/>
              <a:t>Increase in unapproved purchases using personal funds followed by reimbursement requests.</a:t>
            </a:r>
          </a:p>
          <a:p>
            <a:pPr lvl="1"/>
            <a:r>
              <a:rPr lang="en-US" dirty="0"/>
              <a:t>A Purchase order is required for all purchases and reimbursement – must be pre-approved. </a:t>
            </a:r>
          </a:p>
          <a:p>
            <a:pPr lvl="2"/>
            <a:r>
              <a:rPr lang="en-US" sz="2800" dirty="0"/>
              <a:t>Written pre-approval or authorization supporting a purchase.</a:t>
            </a:r>
          </a:p>
          <a:p>
            <a:pPr lvl="2"/>
            <a:r>
              <a:rPr lang="en-US" sz="2800" dirty="0"/>
              <a:t>All Exceptions must be approved VP of FAS </a:t>
            </a:r>
          </a:p>
          <a:p>
            <a:pPr lvl="3"/>
            <a:r>
              <a:rPr lang="en-US" sz="2800" dirty="0"/>
              <a:t>Only be granted  in an emergency or creates risk and exposure to the college.</a:t>
            </a:r>
          </a:p>
          <a:p>
            <a:pPr lvl="3"/>
            <a:r>
              <a:rPr lang="en-US" sz="2800" dirty="0"/>
              <a:t>Written clear justification for why standard procurement procedures cannot be followed.</a:t>
            </a:r>
          </a:p>
          <a:p>
            <a:pPr lvl="3"/>
            <a:r>
              <a:rPr lang="en-US" sz="2800" dirty="0"/>
              <a:t>An explanation of the business purpose and alignment with operational needs.</a:t>
            </a:r>
          </a:p>
          <a:p>
            <a:pPr lvl="3"/>
            <a:r>
              <a:rPr lang="en-US" sz="2800" dirty="0"/>
              <a:t>Must be signed by the departmental or org code manager and include FOAPAL.</a:t>
            </a:r>
          </a:p>
          <a:p>
            <a:pPr lvl="3"/>
            <a:r>
              <a:rPr lang="en-US" sz="2800" dirty="0"/>
              <a:t>Must be signed by Dean or respective director.</a:t>
            </a:r>
          </a:p>
          <a:p>
            <a:pPr lvl="3"/>
            <a:r>
              <a:rPr lang="en-US" sz="2800" dirty="0"/>
              <a:t>Must be signed by the divisional Vice President.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64646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DA08D3-23A3-776E-F663-344AA1DC69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417" y="1358685"/>
            <a:ext cx="11277183" cy="914400"/>
          </a:xfrm>
        </p:spPr>
        <p:txBody>
          <a:bodyPr>
            <a:normAutofit fontScale="90000"/>
          </a:bodyPr>
          <a:lstStyle/>
          <a:p>
            <a:r>
              <a:rPr lang="en-US" dirty="0"/>
              <a:t>Finance and Administrative Services Update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FC3F61-9452-4064-9D7F-3964945AC8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7417" y="2552699"/>
            <a:ext cx="14020383" cy="6375615"/>
          </a:xfrm>
        </p:spPr>
        <p:txBody>
          <a:bodyPr/>
          <a:lstStyle/>
          <a:p>
            <a:pPr lvl="1"/>
            <a:r>
              <a:rPr lang="en-US" dirty="0"/>
              <a:t>Significant increase document errors </a:t>
            </a:r>
          </a:p>
          <a:p>
            <a:pPr lvl="1"/>
            <a:r>
              <a:rPr lang="en-US" dirty="0"/>
              <a:t>Location Codes: Southwest, Arvin, Weill, and Delano</a:t>
            </a:r>
          </a:p>
          <a:p>
            <a:pPr lvl="1"/>
            <a:r>
              <a:rPr lang="en-US" dirty="0"/>
              <a:t>Overtime (BTL001): Frequent payroll corrections </a:t>
            </a:r>
          </a:p>
          <a:p>
            <a:pPr lvl="1"/>
            <a:r>
              <a:rPr lang="en-US" dirty="0"/>
              <a:t>ICAs – After-the- Fact  - No longer will be approved by KCCD CFO</a:t>
            </a:r>
          </a:p>
          <a:p>
            <a:pPr lvl="1"/>
            <a:r>
              <a:rPr lang="en-US" dirty="0"/>
              <a:t>Upcoming deadlines – 12/19/25 - Cutoff date for FY26 expenses requests (expenditure transfers, FOAPAL Change Forms, </a:t>
            </a:r>
            <a:r>
              <a:rPr lang="en-US" dirty="0" err="1"/>
              <a:t>etc</a:t>
            </a:r>
            <a:r>
              <a:rPr lang="en-US" dirty="0"/>
              <a:t>) for postings from July 1 through September 30, 2025</a:t>
            </a:r>
          </a:p>
          <a:p>
            <a:pPr lvl="1"/>
            <a:r>
              <a:rPr lang="en-US" dirty="0"/>
              <a:t> Upcoming Training </a:t>
            </a:r>
          </a:p>
          <a:p>
            <a:pPr lvl="2"/>
            <a:r>
              <a:rPr lang="en-US" dirty="0"/>
              <a:t>Flex Week – Budget Office </a:t>
            </a:r>
          </a:p>
          <a:p>
            <a:pPr lvl="2"/>
            <a:r>
              <a:rPr lang="en-US" dirty="0"/>
              <a:t>Business Services and Contracts </a:t>
            </a:r>
          </a:p>
          <a:p>
            <a:pPr marL="914400" lvl="2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50440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08053-C561-374C-71DF-59E97950F6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417" y="1358685"/>
            <a:ext cx="10438983" cy="914399"/>
          </a:xfrm>
        </p:spPr>
        <p:txBody>
          <a:bodyPr>
            <a:normAutofit/>
          </a:bodyPr>
          <a:lstStyle/>
          <a:p>
            <a:r>
              <a:rPr lang="en-US" sz="4000" dirty="0"/>
              <a:t>Key Procedures – January 2026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E5A7AE-D499-34EE-10EF-269C21737B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7417" y="2552700"/>
            <a:ext cx="12039183" cy="6375614"/>
          </a:xfrm>
        </p:spPr>
        <p:txBody>
          <a:bodyPr>
            <a:normAutofit fontScale="77500" lnSpcReduction="20000"/>
          </a:bodyPr>
          <a:lstStyle/>
          <a:p>
            <a:r>
              <a:rPr lang="en-US" sz="4500" dirty="0"/>
              <a:t>Implementing Spring 2026 – January 5</a:t>
            </a:r>
            <a:r>
              <a:rPr lang="en-US" sz="4500" baseline="30000" dirty="0"/>
              <a:t>th</a:t>
            </a:r>
            <a:endParaRPr lang="en-US" sz="4500" dirty="0"/>
          </a:p>
          <a:p>
            <a:pPr lvl="1"/>
            <a:r>
              <a:rPr lang="en-US" sz="4000" dirty="0"/>
              <a:t>Key request form will be required to request keys.</a:t>
            </a:r>
          </a:p>
          <a:p>
            <a:pPr lvl="1"/>
            <a:r>
              <a:rPr lang="en-US" sz="4000" dirty="0"/>
              <a:t>Workorder system will no longer be used.</a:t>
            </a:r>
          </a:p>
          <a:p>
            <a:pPr lvl="1"/>
            <a:r>
              <a:rPr lang="en-US" sz="4000" dirty="0"/>
              <a:t>Key issuance and inventory maintenance – responsibility of College Safety.</a:t>
            </a:r>
          </a:p>
          <a:p>
            <a:pPr lvl="1"/>
            <a:r>
              <a:rPr lang="en-US" sz="4000" dirty="0"/>
              <a:t>Submitted at a minimum of two weeks.</a:t>
            </a:r>
          </a:p>
          <a:p>
            <a:pPr lvl="1"/>
            <a:r>
              <a:rPr lang="en-US" sz="4000" dirty="0"/>
              <a:t>Keys are not issued to students or student employees/workers or non-Bakersfield College employees (e.g., contractors) shall be authorized only by the Bakersfield College </a:t>
            </a:r>
          </a:p>
          <a:p>
            <a:pPr lvl="1"/>
            <a:r>
              <a:rPr lang="en-US" sz="4000" dirty="0"/>
              <a:t>Approval process: approved by the employee’s immediate supervisor, divisional Vice President, and the Vice President, Finance and Administrative Services or Bakersfield College President</a:t>
            </a:r>
          </a:p>
          <a:p>
            <a:pPr marL="0" indent="0">
              <a:buNone/>
            </a:pPr>
            <a:r>
              <a:rPr lang="en-US" sz="4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78831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7B0DE4-49C7-16A5-2C24-25760A6BC2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Key Procedures – January 2026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4BEA64-6F90-40DD-A9B6-5975388652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7417" y="2552700"/>
            <a:ext cx="13410783" cy="6375614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 Replacement keys and any necessary duplication will incur a charge, which will be billed to the respective budget to recover costs. </a:t>
            </a:r>
          </a:p>
          <a:p>
            <a:r>
              <a:rPr lang="en-US" dirty="0"/>
              <a:t>All employees are required to return their keys when their employment with Bakersfield College ends or if a key is no longer needed (e.g., due to a change in assignment, resignation, termination, etc.) and obtain a sign-off receipt from College Safety.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24804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8748E0A-0DF7-7139-4DB8-1FA2F829FF4E}"/>
              </a:ext>
            </a:extLst>
          </p:cNvPr>
          <p:cNvSpPr txBox="1"/>
          <p:nvPr/>
        </p:nvSpPr>
        <p:spPr>
          <a:xfrm>
            <a:off x="2667000" y="668009"/>
            <a:ext cx="12496800" cy="84946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dirty="0"/>
              <a:t>Winter Projects - 2025</a:t>
            </a:r>
          </a:p>
          <a:p>
            <a:r>
              <a:rPr lang="en-US" sz="3200" dirty="0"/>
              <a:t>BC Baseball Dugout Replacement – Project completion scheduled for December 17, 2025</a:t>
            </a:r>
          </a:p>
          <a:p>
            <a:r>
              <a:rPr lang="en-US" sz="3200" dirty="0"/>
              <a:t>Allied Health Chiller Installation</a:t>
            </a:r>
          </a:p>
          <a:p>
            <a:r>
              <a:rPr lang="en-US" sz="3200" dirty="0"/>
              <a:t>Forum Air Handler Replacement</a:t>
            </a:r>
          </a:p>
          <a:p>
            <a:r>
              <a:rPr lang="en-US" sz="3200" dirty="0"/>
              <a:t>Artificial Turf Installation</a:t>
            </a:r>
          </a:p>
          <a:p>
            <a:r>
              <a:rPr lang="en-US" sz="3200" dirty="0"/>
              <a:t>Concrete Replacement- Multiple Locations</a:t>
            </a:r>
          </a:p>
          <a:p>
            <a:r>
              <a:rPr lang="en-US" sz="3200" dirty="0"/>
              <a:t>Pool Equipment Building and Demo</a:t>
            </a:r>
          </a:p>
          <a:p>
            <a:r>
              <a:rPr lang="en-US" sz="3200" dirty="0"/>
              <a:t>Delano Campus Monument Sign/Sidewalk and Landscape- Phase II</a:t>
            </a:r>
          </a:p>
          <a:p>
            <a:r>
              <a:rPr lang="en-US" sz="3200" dirty="0"/>
              <a:t>Delano Science and Technology HVAC</a:t>
            </a:r>
          </a:p>
          <a:p>
            <a:r>
              <a:rPr lang="en-US" sz="3200" dirty="0"/>
              <a:t>Mass Communications</a:t>
            </a:r>
          </a:p>
          <a:p>
            <a:r>
              <a:rPr lang="en-US" sz="3200" dirty="0"/>
              <a:t>Campus Lighting</a:t>
            </a:r>
          </a:p>
          <a:p>
            <a:endParaRPr lang="en-US" sz="3200" dirty="0"/>
          </a:p>
          <a:p>
            <a:r>
              <a:rPr lang="en-US" sz="4000" b="1" dirty="0"/>
              <a:t>Spring Projects – 2026</a:t>
            </a:r>
          </a:p>
          <a:p>
            <a:r>
              <a:rPr lang="en-US" sz="3200" dirty="0"/>
              <a:t>Security Bollards </a:t>
            </a:r>
          </a:p>
          <a:p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89661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FB17388-DCBC-B671-1805-8235A4289FA1}"/>
              </a:ext>
            </a:extLst>
          </p:cNvPr>
          <p:cNvSpPr txBox="1"/>
          <p:nvPr/>
        </p:nvSpPr>
        <p:spPr>
          <a:xfrm>
            <a:off x="3886200" y="1028700"/>
            <a:ext cx="9144000" cy="78483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dirty="0"/>
              <a:t>Summer Projects - 2026</a:t>
            </a:r>
          </a:p>
          <a:p>
            <a:r>
              <a:rPr lang="en-US" sz="3200" dirty="0"/>
              <a:t>Language Arts restroom upgrade (Summer 2026 – still planning due to some instructional needs)</a:t>
            </a:r>
          </a:p>
          <a:p>
            <a:r>
              <a:rPr lang="en-US" sz="3200" dirty="0"/>
              <a:t>Restroom Upgrade FACE – Phase II </a:t>
            </a:r>
          </a:p>
          <a:p>
            <a:r>
              <a:rPr lang="en-US" sz="3200" dirty="0"/>
              <a:t>Delano Welding Lab Expansion</a:t>
            </a:r>
          </a:p>
          <a:p>
            <a:r>
              <a:rPr lang="en-US" sz="3200" dirty="0"/>
              <a:t>Delano Agrivoltaics Farm (late summer)</a:t>
            </a:r>
          </a:p>
          <a:p>
            <a:r>
              <a:rPr lang="en-US" sz="3200" dirty="0"/>
              <a:t>Concrete Replacement- Final Phase </a:t>
            </a:r>
          </a:p>
          <a:p>
            <a:r>
              <a:rPr lang="en-US" sz="3200" dirty="0"/>
              <a:t>Library Phase II </a:t>
            </a:r>
          </a:p>
          <a:p>
            <a:endParaRPr lang="en-US" sz="4000" b="1" dirty="0"/>
          </a:p>
          <a:p>
            <a:r>
              <a:rPr lang="en-US" sz="4000" b="1" dirty="0"/>
              <a:t>Ongoing </a:t>
            </a:r>
          </a:p>
          <a:p>
            <a:r>
              <a:rPr lang="en-US" sz="3200" dirty="0"/>
              <a:t>ADA projects</a:t>
            </a:r>
          </a:p>
          <a:p>
            <a:r>
              <a:rPr lang="en-US" sz="3200" dirty="0"/>
              <a:t>Infrastructure – college-wide rekeying</a:t>
            </a:r>
          </a:p>
          <a:p>
            <a:r>
              <a:rPr lang="en-US" sz="3200" dirty="0"/>
              <a:t>Infrastructure – solar inverter repairs</a:t>
            </a:r>
          </a:p>
          <a:p>
            <a:r>
              <a:rPr lang="en-US" sz="3200" dirty="0"/>
              <a:t>Restroom Modular Purchase</a:t>
            </a:r>
          </a:p>
          <a:p>
            <a:r>
              <a:rPr lang="en-US" sz="3200" dirty="0"/>
              <a:t>Pool Administration Building </a:t>
            </a:r>
          </a:p>
        </p:txBody>
      </p:sp>
    </p:spTree>
    <p:extLst>
      <p:ext uri="{BB962C8B-B14F-4D97-AF65-F5344CB8AC3E}">
        <p14:creationId xmlns:p14="http://schemas.microsoft.com/office/powerpoint/2010/main" val="39648857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akersfield Colleg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B10B2C"/>
      </a:accent1>
      <a:accent2>
        <a:srgbClr val="F38F09"/>
      </a:accent2>
      <a:accent3>
        <a:srgbClr val="008E00"/>
      </a:accent3>
      <a:accent4>
        <a:srgbClr val="009192"/>
      </a:accent4>
      <a:accent5>
        <a:srgbClr val="942092"/>
      </a:accent5>
      <a:accent6>
        <a:srgbClr val="F2EF11"/>
      </a:accent6>
      <a:hlink>
        <a:srgbClr val="B10B2C"/>
      </a:hlink>
      <a:folHlink>
        <a:srgbClr val="B10B2C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C Powerpoint Template" id="{0FA9C4F6-565D-E947-8511-25DC22008B7A}" vid="{B3E5F971-7EBA-6C44-B1D9-A3B9B4D0AEC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BC-Powerpoint-Template</Template>
  <TotalTime>106</TotalTime>
  <Words>609</Words>
  <Application>Microsoft Office PowerPoint</Application>
  <PresentationFormat>Custom</PresentationFormat>
  <Paragraphs>74</Paragraphs>
  <Slides>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Proxima Nova Rg</vt:lpstr>
      <vt:lpstr>Arial</vt:lpstr>
      <vt:lpstr>Aptos</vt:lpstr>
      <vt:lpstr>Office Theme</vt:lpstr>
      <vt:lpstr>PowerPoint Presentation</vt:lpstr>
      <vt:lpstr>Fixed Assets – District Process Update</vt:lpstr>
      <vt:lpstr>Purchase Orders – District Process update</vt:lpstr>
      <vt:lpstr>Finance and Administrative Services Update </vt:lpstr>
      <vt:lpstr>Key Procedures – January 2026</vt:lpstr>
      <vt:lpstr>Key Procedures – January 2026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Queen King</dc:creator>
  <cp:lastModifiedBy>Queen King</cp:lastModifiedBy>
  <cp:revision>3</cp:revision>
  <dcterms:created xsi:type="dcterms:W3CDTF">2025-12-08T03:47:16Z</dcterms:created>
  <dcterms:modified xsi:type="dcterms:W3CDTF">2025-12-08T05:33:48Z</dcterms:modified>
  <dc:identifier>DAGbqKxqK6c</dc:identifier>
</cp:coreProperties>
</file>