
<file path=[Content_Types].xml><?xml version="1.0" encoding="utf-8"?>
<Types xmlns="http://schemas.openxmlformats.org/package/2006/content-types">
  <Default Extension="emf" ContentType="image/x-emf"/>
  <Default Extension="fntdata" ContentType="application/x-fontdata"/>
  <Default Extension="jpeg" ContentType="image/jpeg"/>
  <Default Extension="png" ContentType="image/png"/>
  <Default Extension="pptx" ContentType="application/vnd.openxmlformats-officedocument.presentationml.presentation"/>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4"/>
  </p:sldMasterIdLst>
  <p:notesMasterIdLst>
    <p:notesMasterId r:id="rId31"/>
  </p:notesMasterIdLst>
  <p:handoutMasterIdLst>
    <p:handoutMasterId r:id="rId32"/>
  </p:handoutMasterIdLst>
  <p:sldIdLst>
    <p:sldId id="270" r:id="rId5"/>
    <p:sldId id="297" r:id="rId6"/>
    <p:sldId id="298" r:id="rId7"/>
    <p:sldId id="299" r:id="rId8"/>
    <p:sldId id="300" r:id="rId9"/>
    <p:sldId id="301" r:id="rId10"/>
    <p:sldId id="302" r:id="rId11"/>
    <p:sldId id="303" r:id="rId12"/>
    <p:sldId id="304" r:id="rId13"/>
    <p:sldId id="268" r:id="rId14"/>
    <p:sldId id="271" r:id="rId15"/>
    <p:sldId id="272" r:id="rId16"/>
    <p:sldId id="273" r:id="rId17"/>
    <p:sldId id="274" r:id="rId18"/>
    <p:sldId id="275" r:id="rId19"/>
    <p:sldId id="276" r:id="rId20"/>
    <p:sldId id="290" r:id="rId21"/>
    <p:sldId id="277" r:id="rId22"/>
    <p:sldId id="291" r:id="rId23"/>
    <p:sldId id="281" r:id="rId24"/>
    <p:sldId id="279" r:id="rId25"/>
    <p:sldId id="282" r:id="rId26"/>
    <p:sldId id="293" r:id="rId27"/>
    <p:sldId id="294" r:id="rId28"/>
    <p:sldId id="296" r:id="rId29"/>
    <p:sldId id="295" r:id="rId30"/>
  </p:sldIdLst>
  <p:sldSz cx="18288000" cy="10287000"/>
  <p:notesSz cx="6858000" cy="9144000"/>
  <p:embeddedFontLst>
    <p:embeddedFont>
      <p:font typeface="Open Sans Light" panose="020B0306030504020204" pitchFamily="34" charset="0"/>
      <p:regular r:id="rId33"/>
      <p:italic r:id="rId34"/>
    </p:embeddedFont>
    <p:embeddedFont>
      <p:font typeface="Proxima Nova Rg" panose="02000506030000020004" charset="0"/>
      <p:regular r:id="rId35"/>
    </p:embeddedFont>
    <p:embeddedFont>
      <p:font typeface="Trebuchet MS" panose="020B0603020202020204" pitchFamily="34" charset="0"/>
      <p:regular r:id="rId36"/>
      <p:bold r:id="rId37"/>
      <p:italic r:id="rId38"/>
      <p:boldItalic r:id="rId3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D62D902F-8F34-4D1E-9E08-A8060D2CE6B0}">
          <p14:sldIdLst>
            <p14:sldId id="270"/>
            <p14:sldId id="297"/>
            <p14:sldId id="298"/>
            <p14:sldId id="299"/>
            <p14:sldId id="300"/>
            <p14:sldId id="301"/>
            <p14:sldId id="302"/>
            <p14:sldId id="303"/>
            <p14:sldId id="304"/>
            <p14:sldId id="268"/>
            <p14:sldId id="271"/>
            <p14:sldId id="272"/>
            <p14:sldId id="273"/>
            <p14:sldId id="274"/>
            <p14:sldId id="275"/>
            <p14:sldId id="276"/>
            <p14:sldId id="290"/>
            <p14:sldId id="277"/>
            <p14:sldId id="291"/>
            <p14:sldId id="281"/>
            <p14:sldId id="279"/>
            <p14:sldId id="282"/>
            <p14:sldId id="293"/>
            <p14:sldId id="294"/>
            <p14:sldId id="296"/>
            <p14:sldId id="295"/>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00B2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19201F6-C558-EE58-8D3C-AE89EF4630EA}" v="15" dt="2025-02-10T16:10:56.362"/>
    <p1510:client id="{96BB82E0-2FF1-FE09-9B02-EE4EE6EC6DD5}" v="534" vWet="539" dt="2025-02-10T21:10:43.46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guide orient="horz" pos="2160"/>
        <p:guide pos="2880"/>
      </p:guideLst>
    </p:cSldViewPr>
  </p:slide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font" Target="fonts/font7.fntdata"/><Relationship Id="rId21" Type="http://schemas.openxmlformats.org/officeDocument/2006/relationships/slide" Target="slides/slide17.xml"/><Relationship Id="rId34" Type="http://schemas.openxmlformats.org/officeDocument/2006/relationships/font" Target="fonts/font2.fntdata"/><Relationship Id="rId42"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handoutMaster" Target="handoutMasters/handoutMaster1.xml"/><Relationship Id="rId37" Type="http://schemas.openxmlformats.org/officeDocument/2006/relationships/font" Target="fonts/font5.fntdata"/><Relationship Id="rId40"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font" Target="fonts/font4.fntdata"/><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notesMaster" Target="notesMasters/notesMaster1.xml"/><Relationship Id="rId44"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font" Target="fonts/font3.fntdata"/><Relationship Id="rId43" Type="http://schemas.openxmlformats.org/officeDocument/2006/relationships/tableStyles" Target="tableStyle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font" Target="fonts/font1.fntdata"/><Relationship Id="rId38" Type="http://schemas.openxmlformats.org/officeDocument/2006/relationships/font" Target="fonts/font6.fntdata"/></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FF63799-AB1A-24C4-AB87-942D98738462}"/>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708FCA96-E43E-791D-C5EF-40A9E083055B}"/>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D29C9B4C-5464-0647-A2EF-3692E625DD0B}" type="datetimeFigureOut">
              <a:rPr lang="en-US" smtClean="0"/>
              <a:t>2/10/2025</a:t>
            </a:fld>
            <a:endParaRPr lang="en-US"/>
          </a:p>
        </p:txBody>
      </p:sp>
      <p:sp>
        <p:nvSpPr>
          <p:cNvPr id="4" name="Footer Placeholder 3">
            <a:extLst>
              <a:ext uri="{FF2B5EF4-FFF2-40B4-BE49-F238E27FC236}">
                <a16:creationId xmlns:a16="http://schemas.microsoft.com/office/drawing/2014/main" id="{3EA4CC01-0036-A95A-E9C5-50F9216E5B9C}"/>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A231F464-E069-F359-F2A3-E8C1B7951817}"/>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A87F4F34-8419-EF44-97E7-E84C3C990ACD}" type="slidenum">
              <a:rPr lang="en-US" smtClean="0"/>
              <a:t>‹#›</a:t>
            </a:fld>
            <a:endParaRPr lang="en-US"/>
          </a:p>
        </p:txBody>
      </p:sp>
    </p:spTree>
    <p:extLst>
      <p:ext uri="{BB962C8B-B14F-4D97-AF65-F5344CB8AC3E}">
        <p14:creationId xmlns:p14="http://schemas.microsoft.com/office/powerpoint/2010/main" val="243332749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52FBFA5-5D9B-9842-A238-04756EE137DE}" type="datetimeFigureOut">
              <a:rPr lang="en-US" smtClean="0"/>
              <a:t>2/10/2025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D05AF03-8E8D-504D-A0A9-96CAA868E3EE}" type="slidenum">
              <a:rPr lang="en-US" smtClean="0"/>
              <a:t>‹#›</a:t>
            </a:fld>
            <a:endParaRPr lang="en-US"/>
          </a:p>
        </p:txBody>
      </p:sp>
    </p:spTree>
    <p:extLst>
      <p:ext uri="{BB962C8B-B14F-4D97-AF65-F5344CB8AC3E}">
        <p14:creationId xmlns:p14="http://schemas.microsoft.com/office/powerpoint/2010/main" val="4860169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D05AF03-8E8D-504D-A0A9-96CAA868E3EE}" type="slidenum">
              <a:rPr lang="en-US" smtClean="0"/>
              <a:t>18</a:t>
            </a:fld>
            <a:endParaRPr lang="en-US"/>
          </a:p>
        </p:txBody>
      </p:sp>
    </p:spTree>
    <p:extLst>
      <p:ext uri="{BB962C8B-B14F-4D97-AF65-F5344CB8AC3E}">
        <p14:creationId xmlns:p14="http://schemas.microsoft.com/office/powerpoint/2010/main" val="396946355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11" name="Freeform 2">
            <a:extLst>
              <a:ext uri="{FF2B5EF4-FFF2-40B4-BE49-F238E27FC236}">
                <a16:creationId xmlns:a16="http://schemas.microsoft.com/office/drawing/2014/main" id="{19572FB3-D615-0F0A-D756-403263B6AFC2}"/>
              </a:ext>
            </a:extLst>
          </p:cNvPr>
          <p:cNvSpPr/>
          <p:nvPr userDrawn="1"/>
        </p:nvSpPr>
        <p:spPr>
          <a:xfrm>
            <a:off x="2309854" y="3009900"/>
            <a:ext cx="13668292" cy="3620579"/>
          </a:xfrm>
          <a:custGeom>
            <a:avLst/>
            <a:gdLst/>
            <a:ahLst/>
            <a:cxnLst/>
            <a:rect l="l" t="t" r="r" b="b"/>
            <a:pathLst>
              <a:path w="13668292" h="3620579">
                <a:moveTo>
                  <a:pt x="0" y="0"/>
                </a:moveTo>
                <a:lnTo>
                  <a:pt x="13668292" y="0"/>
                </a:lnTo>
                <a:lnTo>
                  <a:pt x="13668292" y="3620579"/>
                </a:lnTo>
                <a:lnTo>
                  <a:pt x="0" y="3620579"/>
                </a:lnTo>
                <a:lnTo>
                  <a:pt x="0" y="0"/>
                </a:lnTo>
                <a:close/>
              </a:path>
            </a:pathLst>
          </a:custGeom>
          <a:blipFill>
            <a:blip r:embed="rId2"/>
            <a:stretch>
              <a:fillRect/>
            </a:stretch>
          </a:blipFill>
        </p:spPr>
        <p:txBody>
          <a:bodyPr/>
          <a:lstStyle/>
          <a:p>
            <a:endParaRPr lang="en-US"/>
          </a:p>
        </p:txBody>
      </p:sp>
      <p:sp>
        <p:nvSpPr>
          <p:cNvPr id="10" name="Title 1">
            <a:extLst>
              <a:ext uri="{FF2B5EF4-FFF2-40B4-BE49-F238E27FC236}">
                <a16:creationId xmlns:a16="http://schemas.microsoft.com/office/drawing/2014/main" id="{FE625EF7-CD80-D850-A300-200567B789E9}"/>
              </a:ext>
            </a:extLst>
          </p:cNvPr>
          <p:cNvSpPr>
            <a:spLocks noGrp="1"/>
          </p:cNvSpPr>
          <p:nvPr>
            <p:ph type="title"/>
          </p:nvPr>
        </p:nvSpPr>
        <p:spPr>
          <a:xfrm>
            <a:off x="6233160" y="6631558"/>
            <a:ext cx="9729746" cy="914400"/>
          </a:xfrm>
          <a:prstGeom prst="rect">
            <a:avLst/>
          </a:prstGeom>
        </p:spPr>
        <p:txBody>
          <a:bodyPr lIns="0"/>
          <a:lstStyle>
            <a:lvl1pPr>
              <a:defRPr b="1">
                <a:solidFill>
                  <a:srgbClr val="B00B2D"/>
                </a:solidFill>
                <a:latin typeface="Proxima Nova Rg" panose="02000506030000020004" pitchFamily="2" charset="77"/>
              </a:defRPr>
            </a:lvl1pPr>
          </a:lstStyle>
          <a:p>
            <a:r>
              <a:rPr lang="en-US"/>
              <a:t>Click to edit Master title style</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2/10/2025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blank" preserve="1">
  <p:cSld name="Blank (No Re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2/10/2025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67835571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013618" y="3241475"/>
            <a:ext cx="6278435" cy="864393"/>
          </a:xfrm>
        </p:spPr>
        <p:txBody>
          <a:bodyPr anchor="b">
            <a:noAutofit/>
          </a:bodyPr>
          <a:lstStyle>
            <a:lvl1pPr marL="0" indent="0">
              <a:buNone/>
              <a:defRPr sz="3600" b="0"/>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p:cNvSpPr>
            <a:spLocks noGrp="1"/>
          </p:cNvSpPr>
          <p:nvPr>
            <p:ph sz="half" idx="2"/>
          </p:nvPr>
        </p:nvSpPr>
        <p:spPr>
          <a:xfrm>
            <a:off x="1013618" y="4105868"/>
            <a:ext cx="6278435" cy="4956176"/>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7632575" y="3241475"/>
            <a:ext cx="6278427" cy="864393"/>
          </a:xfrm>
        </p:spPr>
        <p:txBody>
          <a:bodyPr anchor="b">
            <a:noAutofit/>
          </a:bodyPr>
          <a:lstStyle>
            <a:lvl1pPr marL="0" indent="0">
              <a:buNone/>
              <a:defRPr sz="3600" b="0"/>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p:cNvSpPr>
            <a:spLocks noGrp="1"/>
          </p:cNvSpPr>
          <p:nvPr>
            <p:ph sz="quarter" idx="4"/>
          </p:nvPr>
        </p:nvSpPr>
        <p:spPr>
          <a:xfrm>
            <a:off x="7632577" y="4105868"/>
            <a:ext cx="6278426" cy="4956176"/>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C534F22-6A77-421B-83A3-9D31F0DF4B37}" type="datetimeFigureOut">
              <a:rPr lang="en-US" smtClean="0"/>
              <a:t>2/10/2025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E94B48B-99A7-450F-9C58-AFEC8AC5A0A5}" type="slidenum">
              <a:rPr lang="en-US" smtClean="0"/>
              <a:t>‹#›</a:t>
            </a:fld>
            <a:endParaRPr lang="en-US"/>
          </a:p>
        </p:txBody>
      </p:sp>
    </p:spTree>
    <p:extLst>
      <p:ext uri="{BB962C8B-B14F-4D97-AF65-F5344CB8AC3E}">
        <p14:creationId xmlns:p14="http://schemas.microsoft.com/office/powerpoint/2010/main" val="334347866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16002" y="3240884"/>
            <a:ext cx="6276053" cy="582115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7634955" y="3240884"/>
            <a:ext cx="6276051" cy="58211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C534F22-6A77-421B-83A3-9D31F0DF4B37}" type="datetimeFigureOut">
              <a:rPr lang="en-US" smtClean="0"/>
              <a:t>2/10/2025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E94B48B-99A7-450F-9C58-AFEC8AC5A0A5}" type="slidenum">
              <a:rPr lang="en-US" smtClean="0"/>
              <a:t>‹#›</a:t>
            </a:fld>
            <a:endParaRPr lang="en-US"/>
          </a:p>
        </p:txBody>
      </p:sp>
    </p:spTree>
    <p:extLst>
      <p:ext uri="{BB962C8B-B14F-4D97-AF65-F5344CB8AC3E}">
        <p14:creationId xmlns:p14="http://schemas.microsoft.com/office/powerpoint/2010/main" val="7807551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Slide (No Title)">
    <p:spTree>
      <p:nvGrpSpPr>
        <p:cNvPr id="1" name=""/>
        <p:cNvGrpSpPr/>
        <p:nvPr/>
      </p:nvGrpSpPr>
      <p:grpSpPr>
        <a:xfrm>
          <a:off x="0" y="0"/>
          <a:ext cx="0" cy="0"/>
          <a:chOff x="0" y="0"/>
          <a:chExt cx="0" cy="0"/>
        </a:xfrm>
      </p:grpSpPr>
      <p:sp>
        <p:nvSpPr>
          <p:cNvPr id="11" name="Freeform 2">
            <a:extLst>
              <a:ext uri="{FF2B5EF4-FFF2-40B4-BE49-F238E27FC236}">
                <a16:creationId xmlns:a16="http://schemas.microsoft.com/office/drawing/2014/main" id="{19572FB3-D615-0F0A-D756-403263B6AFC2}"/>
              </a:ext>
            </a:extLst>
          </p:cNvPr>
          <p:cNvSpPr/>
          <p:nvPr userDrawn="1"/>
        </p:nvSpPr>
        <p:spPr>
          <a:xfrm>
            <a:off x="2309854" y="3333210"/>
            <a:ext cx="13668292" cy="3620579"/>
          </a:xfrm>
          <a:custGeom>
            <a:avLst/>
            <a:gdLst/>
            <a:ahLst/>
            <a:cxnLst/>
            <a:rect l="l" t="t" r="r" b="b"/>
            <a:pathLst>
              <a:path w="13668292" h="3620579">
                <a:moveTo>
                  <a:pt x="0" y="0"/>
                </a:moveTo>
                <a:lnTo>
                  <a:pt x="13668292" y="0"/>
                </a:lnTo>
                <a:lnTo>
                  <a:pt x="13668292" y="3620579"/>
                </a:lnTo>
                <a:lnTo>
                  <a:pt x="0" y="3620579"/>
                </a:lnTo>
                <a:lnTo>
                  <a:pt x="0" y="0"/>
                </a:lnTo>
                <a:close/>
              </a:path>
            </a:pathLst>
          </a:custGeom>
          <a:blipFill>
            <a:blip r:embed="rId2"/>
            <a:stretch>
              <a:fillRect/>
            </a:stretch>
          </a:blipFill>
        </p:spPr>
        <p:txBody>
          <a:bodyPr/>
          <a:lstStyle/>
          <a:p>
            <a:endParaRPr lang="en-US"/>
          </a:p>
        </p:txBody>
      </p:sp>
    </p:spTree>
    <p:extLst>
      <p:ext uri="{BB962C8B-B14F-4D97-AF65-F5344CB8AC3E}">
        <p14:creationId xmlns:p14="http://schemas.microsoft.com/office/powerpoint/2010/main" val="16291508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le Slide (Small Title)">
    <p:spTree>
      <p:nvGrpSpPr>
        <p:cNvPr id="1" name=""/>
        <p:cNvGrpSpPr/>
        <p:nvPr/>
      </p:nvGrpSpPr>
      <p:grpSpPr>
        <a:xfrm>
          <a:off x="0" y="0"/>
          <a:ext cx="0" cy="0"/>
          <a:chOff x="0" y="0"/>
          <a:chExt cx="0" cy="0"/>
        </a:xfrm>
      </p:grpSpPr>
      <p:sp>
        <p:nvSpPr>
          <p:cNvPr id="7" name="Freeform 2">
            <a:extLst>
              <a:ext uri="{FF2B5EF4-FFF2-40B4-BE49-F238E27FC236}">
                <a16:creationId xmlns:a16="http://schemas.microsoft.com/office/drawing/2014/main" id="{B36C9B18-C513-C907-66A1-0EB610AB164A}"/>
              </a:ext>
            </a:extLst>
          </p:cNvPr>
          <p:cNvSpPr/>
          <p:nvPr userDrawn="1"/>
        </p:nvSpPr>
        <p:spPr>
          <a:xfrm>
            <a:off x="1524000" y="1047210"/>
            <a:ext cx="5683477" cy="1505490"/>
          </a:xfrm>
          <a:custGeom>
            <a:avLst/>
            <a:gdLst/>
            <a:ahLst/>
            <a:cxnLst/>
            <a:rect l="l" t="t" r="r" b="b"/>
            <a:pathLst>
              <a:path w="13668292" h="3620579">
                <a:moveTo>
                  <a:pt x="0" y="0"/>
                </a:moveTo>
                <a:lnTo>
                  <a:pt x="13668292" y="0"/>
                </a:lnTo>
                <a:lnTo>
                  <a:pt x="13668292" y="3620579"/>
                </a:lnTo>
                <a:lnTo>
                  <a:pt x="0" y="3620579"/>
                </a:lnTo>
                <a:lnTo>
                  <a:pt x="0" y="0"/>
                </a:lnTo>
                <a:close/>
              </a:path>
            </a:pathLst>
          </a:custGeom>
          <a:blipFill>
            <a:blip r:embed="rId2"/>
            <a:stretch>
              <a:fillRect/>
            </a:stretch>
          </a:blipFill>
        </p:spPr>
        <p:txBody>
          <a:bodyPr/>
          <a:lstStyle/>
          <a:p>
            <a:endParaRPr lang="en-US"/>
          </a:p>
        </p:txBody>
      </p:sp>
      <p:sp>
        <p:nvSpPr>
          <p:cNvPr id="8" name="Title 1">
            <a:extLst>
              <a:ext uri="{FF2B5EF4-FFF2-40B4-BE49-F238E27FC236}">
                <a16:creationId xmlns:a16="http://schemas.microsoft.com/office/drawing/2014/main" id="{3E56CC55-549A-D720-27B7-CCD63F87D06B}"/>
              </a:ext>
            </a:extLst>
          </p:cNvPr>
          <p:cNvSpPr>
            <a:spLocks noGrp="1"/>
          </p:cNvSpPr>
          <p:nvPr>
            <p:ph type="title"/>
          </p:nvPr>
        </p:nvSpPr>
        <p:spPr>
          <a:xfrm>
            <a:off x="1524000" y="3009900"/>
            <a:ext cx="11125200" cy="2971800"/>
          </a:xfrm>
          <a:prstGeom prst="rect">
            <a:avLst/>
          </a:prstGeom>
        </p:spPr>
        <p:txBody>
          <a:bodyPr lIns="0">
            <a:noAutofit/>
          </a:bodyPr>
          <a:lstStyle>
            <a:lvl1pPr>
              <a:defRPr sz="9600" b="1">
                <a:latin typeface="Proxima Nova Rg" panose="02000506030000020004" pitchFamily="2" charset="77"/>
              </a:defRPr>
            </a:lvl1pPr>
          </a:lstStyle>
          <a:p>
            <a:r>
              <a:rPr lang="en-US"/>
              <a:t>Click to edit Master title style</a:t>
            </a:r>
          </a:p>
        </p:txBody>
      </p:sp>
      <p:sp>
        <p:nvSpPr>
          <p:cNvPr id="14" name="Text Placeholder 13">
            <a:extLst>
              <a:ext uri="{FF2B5EF4-FFF2-40B4-BE49-F238E27FC236}">
                <a16:creationId xmlns:a16="http://schemas.microsoft.com/office/drawing/2014/main" id="{2466BCDB-7991-FB73-6BDD-E642EB240E0D}"/>
              </a:ext>
            </a:extLst>
          </p:cNvPr>
          <p:cNvSpPr>
            <a:spLocks noGrp="1"/>
          </p:cNvSpPr>
          <p:nvPr>
            <p:ph type="body" sz="quarter" idx="10"/>
          </p:nvPr>
        </p:nvSpPr>
        <p:spPr>
          <a:xfrm>
            <a:off x="1600200" y="6591300"/>
            <a:ext cx="11125200" cy="1066800"/>
          </a:xfrm>
          <a:prstGeom prst="rect">
            <a:avLst/>
          </a:prstGeom>
        </p:spPr>
        <p:txBody>
          <a:bodyPr lIns="0">
            <a:normAutofit/>
          </a:bodyPr>
          <a:lstStyle>
            <a:lvl1pPr marL="0" indent="0">
              <a:buNone/>
              <a:defRPr sz="4800" b="1"/>
            </a:lvl1pPr>
          </a:lstStyle>
          <a:p>
            <a:pPr lvl="0"/>
            <a:r>
              <a:rPr lang="en-US"/>
              <a:t>Click to edit Master text styles</a:t>
            </a:r>
          </a:p>
        </p:txBody>
      </p:sp>
    </p:spTree>
    <p:extLst>
      <p:ext uri="{BB962C8B-B14F-4D97-AF65-F5344CB8AC3E}">
        <p14:creationId xmlns:p14="http://schemas.microsoft.com/office/powerpoint/2010/main" val="28999595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667417" y="1358685"/>
            <a:ext cx="7924383" cy="914399"/>
          </a:xfrm>
          <a:prstGeom prst="rect">
            <a:avLst/>
          </a:prstGeom>
        </p:spPr>
        <p:txBody>
          <a:bodyPr lIns="0"/>
          <a:lstStyle>
            <a:lvl1pPr>
              <a:defRPr b="1">
                <a:latin typeface="Proxima Nova Rg" panose="02000506030000020004" pitchFamily="2" charset="77"/>
              </a:defRPr>
            </a:lvl1pPr>
          </a:lstStyle>
          <a:p>
            <a:r>
              <a:rPr lang="en-US"/>
              <a:t>Click to edit Master title style</a:t>
            </a:r>
          </a:p>
        </p:txBody>
      </p:sp>
      <p:sp>
        <p:nvSpPr>
          <p:cNvPr id="3" name="Content Placeholder 2"/>
          <p:cNvSpPr>
            <a:spLocks noGrp="1"/>
          </p:cNvSpPr>
          <p:nvPr>
            <p:ph idx="1"/>
          </p:nvPr>
        </p:nvSpPr>
        <p:spPr>
          <a:xfrm>
            <a:off x="2667417" y="2552700"/>
            <a:ext cx="7924383" cy="6375614"/>
          </a:xfrm>
          <a:prstGeom prst="rect">
            <a:avLst/>
          </a:prstGeom>
        </p:spPr>
        <p:txBody>
          <a:bodyPr lIns="0"/>
          <a:lstStyle>
            <a:lvl1pPr>
              <a:defRPr>
                <a:latin typeface="Proxima Nova Rg" panose="02000506030000020004" pitchFamily="2" charset="77"/>
              </a:defRPr>
            </a:lvl1pPr>
            <a:lvl2pPr>
              <a:defRPr>
                <a:latin typeface="Proxima Nova Rg" panose="02000506030000020004" pitchFamily="2" charset="77"/>
              </a:defRPr>
            </a:lvl2pPr>
            <a:lvl3pPr>
              <a:defRPr>
                <a:latin typeface="Proxima Nova Rg" panose="02000506030000020004" pitchFamily="2" charset="77"/>
              </a:defRPr>
            </a:lvl3pPr>
            <a:lvl4pPr>
              <a:defRPr>
                <a:latin typeface="Proxima Nova Rg" panose="02000506030000020004" pitchFamily="2" charset="77"/>
              </a:defRPr>
            </a:lvl4pPr>
            <a:lvl5pPr>
              <a:defRPr>
                <a:latin typeface="Proxima Nova Rg" panose="02000506030000020004"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
        <p:nvSpPr>
          <p:cNvPr id="7" name="AutoShape 4">
            <a:extLst>
              <a:ext uri="{FF2B5EF4-FFF2-40B4-BE49-F238E27FC236}">
                <a16:creationId xmlns:a16="http://schemas.microsoft.com/office/drawing/2014/main" id="{6740F95D-2639-2826-C99D-955E57B4419F}"/>
              </a:ext>
            </a:extLst>
          </p:cNvPr>
          <p:cNvSpPr/>
          <p:nvPr userDrawn="1"/>
        </p:nvSpPr>
        <p:spPr>
          <a:xfrm>
            <a:off x="2667417" y="2370611"/>
            <a:ext cx="3657600" cy="0"/>
          </a:xfrm>
          <a:prstGeom prst="line">
            <a:avLst/>
          </a:prstGeom>
          <a:ln w="76200" cap="flat">
            <a:solidFill>
              <a:srgbClr val="B10B2D"/>
            </a:solidFill>
            <a:prstDash val="solid"/>
            <a:headEnd type="none" w="sm" len="sm"/>
            <a:tailEnd type="none" w="sm" len="sm"/>
          </a:ln>
        </p:spPr>
        <p:txBody>
          <a:bodyPr/>
          <a:lstStyle/>
          <a:p>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No Line)">
    <p:spTree>
      <p:nvGrpSpPr>
        <p:cNvPr id="1" name=""/>
        <p:cNvGrpSpPr/>
        <p:nvPr/>
      </p:nvGrpSpPr>
      <p:grpSpPr>
        <a:xfrm>
          <a:off x="0" y="0"/>
          <a:ext cx="0" cy="0"/>
          <a:chOff x="0" y="0"/>
          <a:chExt cx="0" cy="0"/>
        </a:xfrm>
      </p:grpSpPr>
      <p:sp>
        <p:nvSpPr>
          <p:cNvPr id="2" name="Title 1"/>
          <p:cNvSpPr>
            <a:spLocks noGrp="1"/>
          </p:cNvSpPr>
          <p:nvPr>
            <p:ph type="title"/>
          </p:nvPr>
        </p:nvSpPr>
        <p:spPr>
          <a:xfrm>
            <a:off x="2667417" y="1358685"/>
            <a:ext cx="7924383" cy="914400"/>
          </a:xfrm>
          <a:prstGeom prst="rect">
            <a:avLst/>
          </a:prstGeom>
        </p:spPr>
        <p:txBody>
          <a:bodyPr lIns="0"/>
          <a:lstStyle>
            <a:lvl1pPr>
              <a:defRPr b="1">
                <a:latin typeface="Proxima Nova Rg" panose="02000506030000020004" pitchFamily="2" charset="77"/>
              </a:defRPr>
            </a:lvl1pPr>
          </a:lstStyle>
          <a:p>
            <a:r>
              <a:rPr lang="en-US"/>
              <a:t>Click to edit Master title style</a:t>
            </a:r>
          </a:p>
        </p:txBody>
      </p:sp>
      <p:sp>
        <p:nvSpPr>
          <p:cNvPr id="3" name="Content Placeholder 2"/>
          <p:cNvSpPr>
            <a:spLocks noGrp="1"/>
          </p:cNvSpPr>
          <p:nvPr>
            <p:ph idx="1"/>
          </p:nvPr>
        </p:nvSpPr>
        <p:spPr>
          <a:xfrm>
            <a:off x="2667417" y="2552699"/>
            <a:ext cx="7924383" cy="6375615"/>
          </a:xfrm>
          <a:prstGeom prst="rect">
            <a:avLst/>
          </a:prstGeom>
        </p:spPr>
        <p:txBody>
          <a:bodyPr lIns="0"/>
          <a:lstStyle>
            <a:lvl1pPr>
              <a:defRPr>
                <a:latin typeface="Proxima Nova Rg" panose="02000506030000020004" pitchFamily="2" charset="77"/>
              </a:defRPr>
            </a:lvl1pPr>
            <a:lvl2pPr>
              <a:defRPr>
                <a:latin typeface="Proxima Nova Rg" panose="02000506030000020004" pitchFamily="2" charset="77"/>
              </a:defRPr>
            </a:lvl2pPr>
            <a:lvl3pPr>
              <a:defRPr>
                <a:latin typeface="Proxima Nova Rg" panose="02000506030000020004" pitchFamily="2" charset="77"/>
              </a:defRPr>
            </a:lvl3pPr>
            <a:lvl4pPr>
              <a:defRPr>
                <a:latin typeface="Proxima Nova Rg" panose="02000506030000020004" pitchFamily="2" charset="77"/>
              </a:defRPr>
            </a:lvl4pPr>
            <a:lvl5pPr>
              <a:defRPr>
                <a:latin typeface="Proxima Nova Rg" panose="02000506030000020004"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518522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1D8BD707-D9CF-40AE-B4C6-C98DA3205C09}" type="datetimeFigureOut">
              <a:rPr lang="en-US" smtClean="0"/>
              <a:pPr/>
              <a:t>2/10/2025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
        <p:nvSpPr>
          <p:cNvPr id="7" name="Title 1">
            <a:extLst>
              <a:ext uri="{FF2B5EF4-FFF2-40B4-BE49-F238E27FC236}">
                <a16:creationId xmlns:a16="http://schemas.microsoft.com/office/drawing/2014/main" id="{CAC30EBE-B6B8-A09D-8A71-315FB912B46D}"/>
              </a:ext>
            </a:extLst>
          </p:cNvPr>
          <p:cNvSpPr>
            <a:spLocks noGrp="1"/>
          </p:cNvSpPr>
          <p:nvPr>
            <p:ph type="title"/>
          </p:nvPr>
        </p:nvSpPr>
        <p:spPr>
          <a:xfrm>
            <a:off x="2667417" y="1358685"/>
            <a:ext cx="7924383" cy="914400"/>
          </a:xfrm>
          <a:prstGeom prst="rect">
            <a:avLst/>
          </a:prstGeom>
        </p:spPr>
        <p:txBody>
          <a:bodyPr lIns="0"/>
          <a:lstStyle>
            <a:lvl1pPr>
              <a:defRPr>
                <a:latin typeface="Proxima Nova Rg" panose="02000506030000020004" pitchFamily="2" charset="77"/>
              </a:defRPr>
            </a:lvl1pPr>
          </a:lstStyle>
          <a:p>
            <a:r>
              <a:rPr lang="en-US"/>
              <a:t>Click to edit Master title style</a:t>
            </a:r>
          </a:p>
        </p:txBody>
      </p:sp>
      <p:sp>
        <p:nvSpPr>
          <p:cNvPr id="6" name="AutoShape 4">
            <a:extLst>
              <a:ext uri="{FF2B5EF4-FFF2-40B4-BE49-F238E27FC236}">
                <a16:creationId xmlns:a16="http://schemas.microsoft.com/office/drawing/2014/main" id="{D93C9B0B-6447-9329-E244-D6A2E5286328}"/>
              </a:ext>
            </a:extLst>
          </p:cNvPr>
          <p:cNvSpPr/>
          <p:nvPr userDrawn="1"/>
        </p:nvSpPr>
        <p:spPr>
          <a:xfrm>
            <a:off x="2667417" y="2370611"/>
            <a:ext cx="3657600" cy="0"/>
          </a:xfrm>
          <a:prstGeom prst="line">
            <a:avLst/>
          </a:prstGeom>
          <a:ln w="76200" cap="flat">
            <a:solidFill>
              <a:srgbClr val="B10B2D"/>
            </a:solidFill>
            <a:prstDash val="solid"/>
            <a:headEnd type="none" w="sm" len="sm"/>
            <a:tailEnd type="none" w="sm" len="sm"/>
          </a:ln>
        </p:spPr>
        <p:txBody>
          <a:bodyPr/>
          <a:lstStyle/>
          <a:p>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Only (No Line)">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1D8BD707-D9CF-40AE-B4C6-C98DA3205C09}" type="datetimeFigureOut">
              <a:rPr lang="en-US" smtClean="0"/>
              <a:pPr/>
              <a:t>2/10/2025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
        <p:nvSpPr>
          <p:cNvPr id="7" name="Title 1">
            <a:extLst>
              <a:ext uri="{FF2B5EF4-FFF2-40B4-BE49-F238E27FC236}">
                <a16:creationId xmlns:a16="http://schemas.microsoft.com/office/drawing/2014/main" id="{CAC30EBE-B6B8-A09D-8A71-315FB912B46D}"/>
              </a:ext>
            </a:extLst>
          </p:cNvPr>
          <p:cNvSpPr>
            <a:spLocks noGrp="1"/>
          </p:cNvSpPr>
          <p:nvPr>
            <p:ph type="title"/>
          </p:nvPr>
        </p:nvSpPr>
        <p:spPr>
          <a:xfrm>
            <a:off x="2667417" y="1358685"/>
            <a:ext cx="7924383" cy="914400"/>
          </a:xfrm>
          <a:prstGeom prst="rect">
            <a:avLst/>
          </a:prstGeom>
        </p:spPr>
        <p:txBody>
          <a:bodyPr lIns="0"/>
          <a:lstStyle>
            <a:lvl1pPr>
              <a:defRPr>
                <a:latin typeface="Proxima Nova Rg" panose="02000506030000020004" pitchFamily="2" charset="77"/>
              </a:defRPr>
            </a:lvl1pPr>
          </a:lstStyle>
          <a:p>
            <a:r>
              <a:rPr lang="en-US"/>
              <a:t>Click to edit Master title style</a:t>
            </a:r>
          </a:p>
        </p:txBody>
      </p:sp>
    </p:spTree>
    <p:extLst>
      <p:ext uri="{BB962C8B-B14F-4D97-AF65-F5344CB8AC3E}">
        <p14:creationId xmlns:p14="http://schemas.microsoft.com/office/powerpoint/2010/main" val="25746539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1D8BD707-D9CF-40AE-B4C6-C98DA3205C09}" type="datetimeFigureOut">
              <a:rPr lang="en-US" smtClean="0"/>
              <a:pPr/>
              <a:t>2/10/2025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
        <p:nvSpPr>
          <p:cNvPr id="2" name="AutoShape 4">
            <a:extLst>
              <a:ext uri="{FF2B5EF4-FFF2-40B4-BE49-F238E27FC236}">
                <a16:creationId xmlns:a16="http://schemas.microsoft.com/office/drawing/2014/main" id="{5877CF06-9E7D-6565-C1CF-A5798DED66F9}"/>
              </a:ext>
            </a:extLst>
          </p:cNvPr>
          <p:cNvSpPr/>
          <p:nvPr userDrawn="1"/>
        </p:nvSpPr>
        <p:spPr>
          <a:xfrm>
            <a:off x="2667417" y="2370611"/>
            <a:ext cx="3657600" cy="0"/>
          </a:xfrm>
          <a:prstGeom prst="line">
            <a:avLst/>
          </a:prstGeom>
          <a:ln w="76200" cap="flat">
            <a:solidFill>
              <a:srgbClr val="B10B2D"/>
            </a:solidFill>
            <a:prstDash val="solid"/>
            <a:headEnd type="none" w="sm" len="sm"/>
            <a:tailEnd type="none" w="sm" len="sm"/>
          </a:ln>
        </p:spPr>
        <p:txBody>
          <a:bodyPr/>
          <a:lstStyle/>
          <a:p>
            <a:endParaRPr lang="en-US"/>
          </a:p>
        </p:txBody>
      </p:sp>
      <p:sp>
        <p:nvSpPr>
          <p:cNvPr id="4" name="Picture Placeholder 2">
            <a:extLst>
              <a:ext uri="{FF2B5EF4-FFF2-40B4-BE49-F238E27FC236}">
                <a16:creationId xmlns:a16="http://schemas.microsoft.com/office/drawing/2014/main" id="{975768A9-16EA-4027-ECAF-DBC0D01B57FD}"/>
              </a:ext>
            </a:extLst>
          </p:cNvPr>
          <p:cNvSpPr>
            <a:spLocks noGrp="1"/>
          </p:cNvSpPr>
          <p:nvPr>
            <p:ph type="pic" idx="1"/>
          </p:nvPr>
        </p:nvSpPr>
        <p:spPr>
          <a:xfrm>
            <a:off x="10820400" y="1358685"/>
            <a:ext cx="6172200" cy="7569629"/>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8" name="Title 1">
            <a:extLst>
              <a:ext uri="{FF2B5EF4-FFF2-40B4-BE49-F238E27FC236}">
                <a16:creationId xmlns:a16="http://schemas.microsoft.com/office/drawing/2014/main" id="{A4DD1263-07A8-B146-D2B1-BE9632C1A0A8}"/>
              </a:ext>
            </a:extLst>
          </p:cNvPr>
          <p:cNvSpPr>
            <a:spLocks noGrp="1"/>
          </p:cNvSpPr>
          <p:nvPr>
            <p:ph type="title"/>
          </p:nvPr>
        </p:nvSpPr>
        <p:spPr>
          <a:xfrm>
            <a:off x="2667417" y="1358685"/>
            <a:ext cx="7924383" cy="914400"/>
          </a:xfrm>
          <a:prstGeom prst="rect">
            <a:avLst/>
          </a:prstGeom>
        </p:spPr>
        <p:txBody>
          <a:bodyPr lIns="0"/>
          <a:lstStyle>
            <a:lvl1pPr>
              <a:defRPr>
                <a:latin typeface="Proxima Nova Rg" panose="02000506030000020004" pitchFamily="2" charset="77"/>
              </a:defRPr>
            </a:lvl1pPr>
          </a:lstStyle>
          <a:p>
            <a:r>
              <a:rPr lang="en-US"/>
              <a:t>Click to edit Master title style</a:t>
            </a:r>
          </a:p>
        </p:txBody>
      </p:sp>
      <p:sp>
        <p:nvSpPr>
          <p:cNvPr id="9" name="Content Placeholder 2">
            <a:extLst>
              <a:ext uri="{FF2B5EF4-FFF2-40B4-BE49-F238E27FC236}">
                <a16:creationId xmlns:a16="http://schemas.microsoft.com/office/drawing/2014/main" id="{37DEC4EE-8E46-098B-DD78-0E6F7AC42589}"/>
              </a:ext>
            </a:extLst>
          </p:cNvPr>
          <p:cNvSpPr>
            <a:spLocks noGrp="1"/>
          </p:cNvSpPr>
          <p:nvPr>
            <p:ph idx="13"/>
          </p:nvPr>
        </p:nvSpPr>
        <p:spPr>
          <a:xfrm>
            <a:off x="2667000" y="2552699"/>
            <a:ext cx="7924383" cy="6375615"/>
          </a:xfrm>
          <a:prstGeom prst="rect">
            <a:avLst/>
          </a:prstGeom>
        </p:spPr>
        <p:txBody>
          <a:bodyPr lIns="0"/>
          <a:lstStyle>
            <a:lvl1pPr>
              <a:defRPr>
                <a:latin typeface="Proxima Nova Rg" panose="02000506030000020004" pitchFamily="2" charset="77"/>
              </a:defRPr>
            </a:lvl1pPr>
            <a:lvl2pPr>
              <a:defRPr>
                <a:latin typeface="Proxima Nova Rg" panose="02000506030000020004" pitchFamily="2" charset="77"/>
              </a:defRPr>
            </a:lvl2pPr>
            <a:lvl3pPr>
              <a:defRPr>
                <a:latin typeface="Proxima Nova Rg" panose="02000506030000020004" pitchFamily="2" charset="77"/>
              </a:defRPr>
            </a:lvl3pPr>
            <a:lvl4pPr>
              <a:defRPr>
                <a:latin typeface="Proxima Nova Rg" panose="02000506030000020004" pitchFamily="2" charset="77"/>
              </a:defRPr>
            </a:lvl4pPr>
            <a:lvl5pPr>
              <a:defRPr>
                <a:latin typeface="Proxima Nova Rg" panose="02000506030000020004"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icture with Caption (No Line)">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1D8BD707-D9CF-40AE-B4C6-C98DA3205C09}" type="datetimeFigureOut">
              <a:rPr lang="en-US" smtClean="0"/>
              <a:pPr/>
              <a:t>2/10/2025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
        <p:nvSpPr>
          <p:cNvPr id="2" name="Picture Placeholder 2">
            <a:extLst>
              <a:ext uri="{FF2B5EF4-FFF2-40B4-BE49-F238E27FC236}">
                <a16:creationId xmlns:a16="http://schemas.microsoft.com/office/drawing/2014/main" id="{88E1A504-6CBB-343D-2F1F-1B0378916A88}"/>
              </a:ext>
            </a:extLst>
          </p:cNvPr>
          <p:cNvSpPr>
            <a:spLocks noGrp="1"/>
          </p:cNvSpPr>
          <p:nvPr>
            <p:ph type="pic" idx="1"/>
          </p:nvPr>
        </p:nvSpPr>
        <p:spPr>
          <a:xfrm>
            <a:off x="10820400" y="1358685"/>
            <a:ext cx="6172200" cy="7569629"/>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10" name="Title 1">
            <a:extLst>
              <a:ext uri="{FF2B5EF4-FFF2-40B4-BE49-F238E27FC236}">
                <a16:creationId xmlns:a16="http://schemas.microsoft.com/office/drawing/2014/main" id="{D85D4526-0AF4-1B9F-C7D6-2FB2EF4DA547}"/>
              </a:ext>
            </a:extLst>
          </p:cNvPr>
          <p:cNvSpPr>
            <a:spLocks noGrp="1"/>
          </p:cNvSpPr>
          <p:nvPr>
            <p:ph type="title"/>
          </p:nvPr>
        </p:nvSpPr>
        <p:spPr>
          <a:xfrm>
            <a:off x="2667417" y="1358685"/>
            <a:ext cx="7924383" cy="914400"/>
          </a:xfrm>
          <a:prstGeom prst="rect">
            <a:avLst/>
          </a:prstGeom>
        </p:spPr>
        <p:txBody>
          <a:bodyPr lIns="0"/>
          <a:lstStyle>
            <a:lvl1pPr>
              <a:defRPr>
                <a:latin typeface="Proxima Nova Rg" panose="02000506030000020004" pitchFamily="2" charset="77"/>
              </a:defRPr>
            </a:lvl1pPr>
          </a:lstStyle>
          <a:p>
            <a:r>
              <a:rPr lang="en-US"/>
              <a:t>Click to edit Master title style</a:t>
            </a:r>
          </a:p>
        </p:txBody>
      </p:sp>
      <p:sp>
        <p:nvSpPr>
          <p:cNvPr id="11" name="Content Placeholder 2">
            <a:extLst>
              <a:ext uri="{FF2B5EF4-FFF2-40B4-BE49-F238E27FC236}">
                <a16:creationId xmlns:a16="http://schemas.microsoft.com/office/drawing/2014/main" id="{93F547F6-9D3D-83A3-213C-4FF55F633847}"/>
              </a:ext>
            </a:extLst>
          </p:cNvPr>
          <p:cNvSpPr>
            <a:spLocks noGrp="1"/>
          </p:cNvSpPr>
          <p:nvPr>
            <p:ph idx="13"/>
          </p:nvPr>
        </p:nvSpPr>
        <p:spPr>
          <a:xfrm>
            <a:off x="2667000" y="2552699"/>
            <a:ext cx="7924800" cy="6375615"/>
          </a:xfrm>
          <a:prstGeom prst="rect">
            <a:avLst/>
          </a:prstGeom>
        </p:spPr>
        <p:txBody>
          <a:bodyPr lIns="0"/>
          <a:lstStyle>
            <a:lvl1pPr>
              <a:defRPr>
                <a:latin typeface="Proxima Nova Rg" panose="02000506030000020004" pitchFamily="2" charset="77"/>
              </a:defRPr>
            </a:lvl1pPr>
            <a:lvl2pPr>
              <a:defRPr>
                <a:latin typeface="Proxima Nova Rg" panose="02000506030000020004" pitchFamily="2" charset="77"/>
              </a:defRPr>
            </a:lvl2pPr>
            <a:lvl3pPr>
              <a:defRPr>
                <a:latin typeface="Proxima Nova Rg" panose="02000506030000020004" pitchFamily="2" charset="77"/>
              </a:defRPr>
            </a:lvl3pPr>
            <a:lvl4pPr>
              <a:defRPr>
                <a:latin typeface="Proxima Nova Rg" panose="02000506030000020004" pitchFamily="2" charset="77"/>
              </a:defRPr>
            </a:lvl4pPr>
            <a:lvl5pPr>
              <a:defRPr>
                <a:latin typeface="Proxima Nova Rg" panose="02000506030000020004"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600540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667417" y="1359140"/>
            <a:ext cx="7924383" cy="914400"/>
          </a:xfrm>
          <a:prstGeom prst="rect">
            <a:avLst/>
          </a:prstGeom>
        </p:spPr>
        <p:txBody>
          <a:bodyPr vert="horz" lIns="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2667416" y="2554492"/>
            <a:ext cx="7924383" cy="6373368"/>
          </a:xfrm>
          <a:prstGeom prst="rect">
            <a:avLst/>
          </a:prstGeom>
        </p:spPr>
        <p:txBody>
          <a:bodyPr vert="horz" lIns="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2667417" y="956310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2/10/2025</a:t>
            </a:fld>
            <a:endParaRPr lang="en-US"/>
          </a:p>
        </p:txBody>
      </p:sp>
      <p:sp>
        <p:nvSpPr>
          <p:cNvPr id="5" name="Footer Placeholder 4"/>
          <p:cNvSpPr>
            <a:spLocks noGrp="1"/>
          </p:cNvSpPr>
          <p:nvPr>
            <p:ph type="ftr" sz="quarter" idx="3"/>
          </p:nvPr>
        </p:nvSpPr>
        <p:spPr>
          <a:xfrm>
            <a:off x="7696200" y="956310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14859000" y="956310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
        <p:nvSpPr>
          <p:cNvPr id="7" name="Rectangle 6">
            <a:extLst>
              <a:ext uri="{FF2B5EF4-FFF2-40B4-BE49-F238E27FC236}">
                <a16:creationId xmlns:a16="http://schemas.microsoft.com/office/drawing/2014/main" id="{B792CDDF-B4C3-04C6-7185-3BE2EE244DB5}"/>
              </a:ext>
            </a:extLst>
          </p:cNvPr>
          <p:cNvSpPr/>
          <p:nvPr userDrawn="1"/>
        </p:nvSpPr>
        <p:spPr>
          <a:xfrm>
            <a:off x="0" y="0"/>
            <a:ext cx="1467051" cy="10286999"/>
          </a:xfrm>
          <a:prstGeom prst="rect">
            <a:avLst/>
          </a:prstGeom>
          <a:solidFill>
            <a:srgbClr val="B00B2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black and white shield with a letter b and c&#10;&#10;Description automatically generated">
            <a:extLst>
              <a:ext uri="{FF2B5EF4-FFF2-40B4-BE49-F238E27FC236}">
                <a16:creationId xmlns:a16="http://schemas.microsoft.com/office/drawing/2014/main" id="{DDFFBC39-E387-6BEE-DFB1-D789F19467D1}"/>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367765" y="701558"/>
            <a:ext cx="731520" cy="817920"/>
          </a:xfrm>
          <a:prstGeom prst="rect">
            <a:avLst/>
          </a:prstGeom>
        </p:spPr>
      </p:pic>
      <p:sp>
        <p:nvSpPr>
          <p:cNvPr id="10" name="TextBox 9">
            <a:extLst>
              <a:ext uri="{FF2B5EF4-FFF2-40B4-BE49-F238E27FC236}">
                <a16:creationId xmlns:a16="http://schemas.microsoft.com/office/drawing/2014/main" id="{8279A70E-B2AC-6611-629B-428A34694EA4}"/>
              </a:ext>
            </a:extLst>
          </p:cNvPr>
          <p:cNvSpPr txBox="1"/>
          <p:nvPr userDrawn="1"/>
        </p:nvSpPr>
        <p:spPr>
          <a:xfrm>
            <a:off x="9525000" y="1944412"/>
            <a:ext cx="184731" cy="369332"/>
          </a:xfrm>
          <a:prstGeom prst="rect">
            <a:avLst/>
          </a:prstGeom>
          <a:noFill/>
        </p:spPr>
        <p:txBody>
          <a:bodyPr wrap="none" rtlCol="0">
            <a:spAutoFit/>
          </a:bodyPr>
          <a:lstStyle/>
          <a:p>
            <a:endParaRPr lang="en-US"/>
          </a:p>
        </p:txBody>
      </p:sp>
    </p:spTree>
  </p:cSld>
  <p:clrMap bg1="lt1" tx1="dk1" bg2="lt2" tx2="dk2" accent1="accent1" accent2="accent2" accent3="accent3" accent4="accent4" accent5="accent5" accent6="accent6" hlink="hlink" folHlink="folHlink"/>
  <p:sldLayoutIdLst>
    <p:sldLayoutId id="2147483649" r:id="rId1"/>
    <p:sldLayoutId id="2147483662" r:id="rId2"/>
    <p:sldLayoutId id="2147483663" r:id="rId3"/>
    <p:sldLayoutId id="2147483650" r:id="rId4"/>
    <p:sldLayoutId id="2147483659" r:id="rId5"/>
    <p:sldLayoutId id="2147483654" r:id="rId6"/>
    <p:sldLayoutId id="2147483660" r:id="rId7"/>
    <p:sldLayoutId id="2147483657" r:id="rId8"/>
    <p:sldLayoutId id="2147483658" r:id="rId9"/>
    <p:sldLayoutId id="2147483655" r:id="rId10"/>
    <p:sldLayoutId id="2147483661" r:id="rId11"/>
    <p:sldLayoutId id="2147483664" r:id="rId12"/>
    <p:sldLayoutId id="2147483665" r:id="rId13"/>
  </p:sldLayoutIdLst>
  <p:txStyles>
    <p:titleStyle>
      <a:lvl1pPr algn="l" defTabSz="914400" rtl="0" eaLnBrk="1" latinLnBrk="0" hangingPunct="1">
        <a:spcBef>
          <a:spcPct val="0"/>
        </a:spcBef>
        <a:buNone/>
        <a:defRPr sz="4400" b="1" kern="1200">
          <a:solidFill>
            <a:schemeClr val="tx1"/>
          </a:solidFill>
          <a:latin typeface="Proxima Nova Rg" panose="02000506030000020004" pitchFamily="2" charset="77"/>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Proxima Nova Rg" panose="02000506030000020004" pitchFamily="2" charset="77"/>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Proxima Nova Rg" panose="02000506030000020004" pitchFamily="2" charset="77"/>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Proxima Nova Rg" panose="02000506030000020004" pitchFamily="2" charset="77"/>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Proxima Nova Rg" panose="02000506030000020004" pitchFamily="2" charset="77"/>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Proxima Nova Rg" panose="02000506030000020004" pitchFamily="2" charset="77"/>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xml"/><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8.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package" Target="../embeddings/Microsoft_PowerPoint_Presentation_7F8214EA.pptx"/><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eg"/><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png"/><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1.png"/><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6330355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599394E8-B476-3665-18DB-5D9B693FCBD9}"/>
              </a:ext>
            </a:extLst>
          </p:cNvPr>
          <p:cNvSpPr>
            <a:spLocks noGrp="1"/>
          </p:cNvSpPr>
          <p:nvPr>
            <p:ph idx="13"/>
          </p:nvPr>
        </p:nvSpPr>
        <p:spPr/>
        <p:txBody>
          <a:bodyPr>
            <a:normAutofit/>
          </a:bodyPr>
          <a:lstStyle/>
          <a:p>
            <a:pPr marL="0" indent="0">
              <a:buNone/>
            </a:pPr>
            <a:r>
              <a:rPr lang="en-US" sz="8800" b="1" i="0" u="none" strike="noStrike" cap="all">
                <a:solidFill>
                  <a:srgbClr val="000000"/>
                </a:solidFill>
                <a:effectLst/>
                <a:latin typeface="Trebuchet MS" panose="020B0603020202020204" pitchFamily="34" charset="0"/>
              </a:rPr>
              <a:t>RESEARCH LABORATORY TECHNOLOGY</a:t>
            </a:r>
            <a:r>
              <a:rPr lang="en-US" sz="8800" b="0" i="0">
                <a:solidFill>
                  <a:srgbClr val="000000"/>
                </a:solidFill>
                <a:effectLst/>
                <a:latin typeface="Trebuchet MS" panose="020B0603020202020204" pitchFamily="34" charset="0"/>
              </a:rPr>
              <a:t>​</a:t>
            </a:r>
            <a:endParaRPr lang="en-US" sz="8800"/>
          </a:p>
        </p:txBody>
      </p:sp>
      <p:pic>
        <p:nvPicPr>
          <p:cNvPr id="1026" name="Picture 2" descr="Science &amp; Engineering Building | RFD - Research Facilities Design">
            <a:extLst>
              <a:ext uri="{FF2B5EF4-FFF2-40B4-BE49-F238E27FC236}">
                <a16:creationId xmlns:a16="http://schemas.microsoft.com/office/drawing/2014/main" id="{CC6BB065-A7DF-260E-2BAB-7227E633872F}"/>
              </a:ext>
            </a:extLst>
          </p:cNvPr>
          <p:cNvPicPr>
            <a:picLocks noGrp="1" noChangeAspect="1" noChangeArrowheads="1"/>
          </p:cNvPicPr>
          <p:nvPr>
            <p:ph type="pic" idx="1"/>
          </p:nvPr>
        </p:nvPicPr>
        <p:blipFill>
          <a:blip r:embed="rId2">
            <a:extLst>
              <a:ext uri="{28A0092B-C50C-407E-A947-70E740481C1C}">
                <a14:useLocalDpi xmlns:a14="http://schemas.microsoft.com/office/drawing/2010/main" val="0"/>
              </a:ext>
            </a:extLst>
          </a:blip>
          <a:srcRect l="22812" r="22812"/>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8646465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32C5AF4-D506-E46C-5DED-1E729EB9AE24}"/>
              </a:ext>
            </a:extLst>
          </p:cNvPr>
          <p:cNvSpPr>
            <a:spLocks noGrp="1"/>
          </p:cNvSpPr>
          <p:nvPr>
            <p:ph type="title"/>
          </p:nvPr>
        </p:nvSpPr>
        <p:spPr>
          <a:xfrm>
            <a:off x="2667417" y="1358685"/>
            <a:ext cx="12649200" cy="914399"/>
          </a:xfrm>
        </p:spPr>
        <p:txBody>
          <a:bodyPr>
            <a:normAutofit/>
          </a:bodyPr>
          <a:lstStyle/>
          <a:p>
            <a:r>
              <a:rPr lang="en-US">
                <a:latin typeface="Calibri" panose="020F0502020204030204" pitchFamily="34" charset="0"/>
                <a:cs typeface="Calibri" panose="020F0502020204030204" pitchFamily="34" charset="0"/>
              </a:rPr>
              <a:t>Program Pathway Opportunities</a:t>
            </a:r>
          </a:p>
        </p:txBody>
      </p:sp>
      <p:pic>
        <p:nvPicPr>
          <p:cNvPr id="2050" name="Picture 2">
            <a:extLst>
              <a:ext uri="{FF2B5EF4-FFF2-40B4-BE49-F238E27FC236}">
                <a16:creationId xmlns:a16="http://schemas.microsoft.com/office/drawing/2014/main" id="{422374B9-460A-BFE0-412A-865F25C53898}"/>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819400" y="2768600"/>
            <a:ext cx="12649200" cy="7518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5777130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670D5314-02AB-CDBA-9DD2-541AF2DE1563}"/>
              </a:ext>
            </a:extLst>
          </p:cNvPr>
          <p:cNvSpPr>
            <a:spLocks noGrp="1"/>
          </p:cNvSpPr>
          <p:nvPr>
            <p:ph type="pic" idx="1"/>
          </p:nvPr>
        </p:nvSpPr>
        <p:spPr/>
        <p:txBody>
          <a:bodyPr/>
          <a:lstStyle/>
          <a:p>
            <a:pPr marL="571500" indent="-571500" algn="l" rtl="0" fontAlgn="base">
              <a:lnSpc>
                <a:spcPts val="3525"/>
              </a:lnSpc>
              <a:buFont typeface="Arial" panose="020B0604020202020204" pitchFamily="34" charset="0"/>
              <a:buChar char="•"/>
            </a:pPr>
            <a:r>
              <a:rPr lang="en-US" sz="4000" b="1" i="0" u="none" strike="noStrike">
                <a:solidFill>
                  <a:srgbClr val="C00000"/>
                </a:solidFill>
                <a:effectLst/>
                <a:latin typeface="Calibri" panose="020F0502020204030204" pitchFamily="34" charset="0"/>
              </a:rPr>
              <a:t>Associate of Science</a:t>
            </a:r>
          </a:p>
          <a:p>
            <a:pPr algn="l" rtl="0" fontAlgn="base">
              <a:lnSpc>
                <a:spcPts val="3525"/>
              </a:lnSpc>
            </a:pPr>
            <a:endParaRPr lang="en-US" sz="4000" b="1" i="0" u="none" strike="noStrike">
              <a:solidFill>
                <a:srgbClr val="C00000"/>
              </a:solidFill>
              <a:effectLst/>
              <a:latin typeface="Calibri" panose="020F0502020204030204" pitchFamily="34" charset="0"/>
            </a:endParaRPr>
          </a:p>
          <a:p>
            <a:pPr marL="571500" indent="-571500" algn="l" rtl="0" fontAlgn="base">
              <a:lnSpc>
                <a:spcPts val="3525"/>
              </a:lnSpc>
              <a:buFont typeface="Arial" panose="020B0604020202020204" pitchFamily="34" charset="0"/>
              <a:buChar char="•"/>
            </a:pPr>
            <a:r>
              <a:rPr lang="en-US" sz="3600" b="0" i="0" u="none" strike="noStrike">
                <a:solidFill>
                  <a:srgbClr val="404040"/>
                </a:solidFill>
                <a:effectLst/>
                <a:latin typeface="Calibri" panose="020F0502020204030204" pitchFamily="34" charset="0"/>
              </a:rPr>
              <a:t>Bakersfield College offers an Associate Degree in Research Laboratory Technology (RTEC)</a:t>
            </a:r>
          </a:p>
          <a:p>
            <a:pPr algn="l" rtl="0" fontAlgn="base">
              <a:lnSpc>
                <a:spcPts val="3525"/>
              </a:lnSpc>
            </a:pPr>
            <a:endParaRPr lang="en-US" sz="3600" b="0" i="0" u="none" strike="noStrike">
              <a:solidFill>
                <a:srgbClr val="404040"/>
              </a:solidFill>
              <a:effectLst/>
              <a:latin typeface="Calibri" panose="020F0502020204030204" pitchFamily="34" charset="0"/>
            </a:endParaRPr>
          </a:p>
          <a:p>
            <a:pPr marL="571500" indent="-571500" algn="l" rtl="0" fontAlgn="base">
              <a:lnSpc>
                <a:spcPts val="3525"/>
              </a:lnSpc>
              <a:buFont typeface="Arial" panose="020B0604020202020204" pitchFamily="34" charset="0"/>
              <a:buChar char="•"/>
            </a:pPr>
            <a:r>
              <a:rPr lang="en-US" sz="3600" b="0" i="0" u="none" strike="noStrike">
                <a:solidFill>
                  <a:srgbClr val="404040"/>
                </a:solidFill>
                <a:effectLst/>
                <a:latin typeface="Calibri" panose="020F0502020204030204" pitchFamily="34" charset="0"/>
              </a:rPr>
              <a:t>Or! Transition into the RTEC program with an Associate Degree in Chemistry or Biology.</a:t>
            </a:r>
            <a:endParaRPr lang="en-US" sz="3600" b="0" i="0">
              <a:solidFill>
                <a:srgbClr val="000000"/>
              </a:solidFill>
              <a:effectLst/>
              <a:latin typeface="Calibri" panose="020F0502020204030204" pitchFamily="34" charset="0"/>
              <a:cs typeface="Calibri" panose="020F0502020204030204" pitchFamily="34" charset="0"/>
            </a:endParaRPr>
          </a:p>
          <a:p>
            <a:endParaRPr lang="en-US"/>
          </a:p>
        </p:txBody>
      </p:sp>
      <p:sp>
        <p:nvSpPr>
          <p:cNvPr id="3079" name="Title 1">
            <a:extLst>
              <a:ext uri="{FF2B5EF4-FFF2-40B4-BE49-F238E27FC236}">
                <a16:creationId xmlns:a16="http://schemas.microsoft.com/office/drawing/2014/main" id="{73F4CAB0-F93E-7919-E676-E40A7A35C4B8}"/>
              </a:ext>
            </a:extLst>
          </p:cNvPr>
          <p:cNvSpPr>
            <a:spLocks noGrp="1"/>
          </p:cNvSpPr>
          <p:nvPr>
            <p:ph type="title"/>
          </p:nvPr>
        </p:nvSpPr>
        <p:spPr>
          <a:xfrm>
            <a:off x="2667417" y="1257300"/>
            <a:ext cx="8152983" cy="914400"/>
          </a:xfrm>
        </p:spPr>
        <p:txBody>
          <a:bodyPr>
            <a:noAutofit/>
          </a:bodyPr>
          <a:lstStyle/>
          <a:p>
            <a:r>
              <a:rPr lang="en-US" b="1" i="0" u="none" strike="noStrike">
                <a:solidFill>
                  <a:srgbClr val="000000"/>
                </a:solidFill>
                <a:effectLst/>
                <a:latin typeface="Calibri" panose="020F0502020204030204" pitchFamily="34" charset="0"/>
              </a:rPr>
              <a:t>Earn your Associate of Science and Bachelor of Science degrees at BC!</a:t>
            </a:r>
            <a:endParaRPr lang="en-US"/>
          </a:p>
        </p:txBody>
      </p:sp>
      <p:pic>
        <p:nvPicPr>
          <p:cNvPr id="3074" name="Picture 2" descr="A banner of a science laboratory&#10;&#10;Description automatically generated with medium confidence">
            <a:extLst>
              <a:ext uri="{FF2B5EF4-FFF2-40B4-BE49-F238E27FC236}">
                <a16:creationId xmlns:a16="http://schemas.microsoft.com/office/drawing/2014/main" id="{F81E2DA0-4788-7704-ADF5-FDC3BEF8AA0E}"/>
              </a:ext>
            </a:extLst>
          </p:cNvPr>
          <p:cNvPicPr>
            <a:picLocks noGrp="1" noChangeAspect="1" noChangeArrowheads="1"/>
          </p:cNvPicPr>
          <p:nvPr>
            <p:ph idx="13"/>
          </p:nvPr>
        </p:nvPicPr>
        <p:blipFill>
          <a:blip r:embed="rId2">
            <a:extLst>
              <a:ext uri="{28A0092B-C50C-407E-A947-70E740481C1C}">
                <a14:useLocalDpi xmlns:a14="http://schemas.microsoft.com/office/drawing/2010/main" val="0"/>
              </a:ext>
            </a:extLst>
          </a:blip>
          <a:stretch>
            <a:fillRect/>
          </a:stretch>
        </p:blipFill>
        <p:spPr bwMode="auto">
          <a:xfrm>
            <a:off x="2515017" y="2620962"/>
            <a:ext cx="7924383" cy="6238875"/>
          </a:xfrm>
          <a:prstGeom prst="rect">
            <a:avLst/>
          </a:prstGeom>
          <a:solidFill>
            <a:srgbClr val="FFFFFF"/>
          </a:solidFill>
        </p:spPr>
      </p:pic>
    </p:spTree>
    <p:extLst>
      <p:ext uri="{BB962C8B-B14F-4D97-AF65-F5344CB8AC3E}">
        <p14:creationId xmlns:p14="http://schemas.microsoft.com/office/powerpoint/2010/main" val="227479989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D483C5-8683-6437-889F-4794F0C57E9A}"/>
            </a:ext>
          </a:extLst>
        </p:cNvPr>
        <p:cNvGrpSpPr/>
        <p:nvPr/>
      </p:nvGrpSpPr>
      <p:grpSpPr>
        <a:xfrm>
          <a:off x="0" y="0"/>
          <a:ext cx="0" cy="0"/>
          <a:chOff x="0" y="0"/>
          <a:chExt cx="0" cy="0"/>
        </a:xfrm>
      </p:grpSpPr>
      <p:sp>
        <p:nvSpPr>
          <p:cNvPr id="7" name="Picture Placeholder 6">
            <a:extLst>
              <a:ext uri="{FF2B5EF4-FFF2-40B4-BE49-F238E27FC236}">
                <a16:creationId xmlns:a16="http://schemas.microsoft.com/office/drawing/2014/main" id="{F9E01FD9-B070-ACE1-84B8-37013220CFF1}"/>
              </a:ext>
            </a:extLst>
          </p:cNvPr>
          <p:cNvSpPr>
            <a:spLocks noGrp="1"/>
          </p:cNvSpPr>
          <p:nvPr>
            <p:ph type="pic" idx="1"/>
          </p:nvPr>
        </p:nvSpPr>
        <p:spPr>
          <a:xfrm>
            <a:off x="10820400" y="1358685"/>
            <a:ext cx="6172200" cy="8928315"/>
          </a:xfrm>
        </p:spPr>
        <p:txBody>
          <a:bodyPr>
            <a:normAutofit/>
          </a:bodyPr>
          <a:lstStyle/>
          <a:p>
            <a:pPr marL="571500" indent="-571500" algn="l" rtl="0" fontAlgn="base">
              <a:lnSpc>
                <a:spcPts val="3525"/>
              </a:lnSpc>
              <a:buFont typeface="Arial" panose="020B0604020202020204" pitchFamily="34" charset="0"/>
              <a:buChar char="•"/>
            </a:pPr>
            <a:r>
              <a:rPr lang="en-US" sz="4000" b="1">
                <a:solidFill>
                  <a:srgbClr val="C00000"/>
                </a:solidFill>
                <a:latin typeface="Calibri" panose="020F0502020204030204" pitchFamily="34" charset="0"/>
              </a:rPr>
              <a:t>Bachelor</a:t>
            </a:r>
            <a:r>
              <a:rPr lang="en-US" sz="4000" b="1" i="0" u="none" strike="noStrike">
                <a:solidFill>
                  <a:srgbClr val="C00000"/>
                </a:solidFill>
                <a:effectLst/>
                <a:latin typeface="Calibri" panose="020F0502020204030204" pitchFamily="34" charset="0"/>
              </a:rPr>
              <a:t> of Science</a:t>
            </a:r>
          </a:p>
          <a:p>
            <a:pPr algn="l" rtl="0" fontAlgn="base">
              <a:lnSpc>
                <a:spcPts val="3525"/>
              </a:lnSpc>
            </a:pPr>
            <a:endParaRPr lang="en-US" sz="4000" b="1" i="0" u="none" strike="noStrike">
              <a:solidFill>
                <a:srgbClr val="C00000"/>
              </a:solidFill>
              <a:effectLst/>
              <a:latin typeface="Calibri" panose="020F0502020204030204" pitchFamily="34" charset="0"/>
            </a:endParaRPr>
          </a:p>
          <a:p>
            <a:pPr marL="571500" indent="-571500" algn="l" rtl="0" fontAlgn="base">
              <a:lnSpc>
                <a:spcPts val="3525"/>
              </a:lnSpc>
              <a:buFont typeface="Arial" panose="020B0604020202020204" pitchFamily="34" charset="0"/>
              <a:buChar char="•"/>
            </a:pPr>
            <a:r>
              <a:rPr lang="en-US" sz="3600" b="0" i="0" u="none" strike="noStrike">
                <a:solidFill>
                  <a:srgbClr val="404040"/>
                </a:solidFill>
                <a:effectLst/>
                <a:latin typeface="Calibri" panose="020F0502020204030204" pitchFamily="34" charset="0"/>
              </a:rPr>
              <a:t>Modern instrumentation for qualitative and quantitative sample analyses.</a:t>
            </a:r>
          </a:p>
          <a:p>
            <a:pPr algn="l" rtl="0" fontAlgn="base">
              <a:lnSpc>
                <a:spcPts val="3525"/>
              </a:lnSpc>
            </a:pPr>
            <a:endParaRPr lang="en-US" sz="3600" b="0" i="0" u="none" strike="noStrike">
              <a:solidFill>
                <a:srgbClr val="404040"/>
              </a:solidFill>
              <a:effectLst/>
              <a:latin typeface="Calibri" panose="020F0502020204030204" pitchFamily="34" charset="0"/>
            </a:endParaRPr>
          </a:p>
          <a:p>
            <a:pPr marL="571500" indent="-571500" algn="l" rtl="0" fontAlgn="base">
              <a:lnSpc>
                <a:spcPts val="3525"/>
              </a:lnSpc>
              <a:buFont typeface="Arial" panose="020B0604020202020204" pitchFamily="34" charset="0"/>
              <a:buChar char="•"/>
            </a:pPr>
            <a:r>
              <a:rPr lang="en-US" sz="3600" b="0" i="0" u="none" strike="noStrike">
                <a:solidFill>
                  <a:srgbClr val="404040"/>
                </a:solidFill>
                <a:effectLst/>
                <a:latin typeface="Calibri" panose="020F0502020204030204" pitchFamily="34" charset="0"/>
              </a:rPr>
              <a:t>“Good lab practice” cleaning and laboratory maintenance.</a:t>
            </a:r>
          </a:p>
          <a:p>
            <a:pPr algn="l" rtl="0" fontAlgn="base">
              <a:lnSpc>
                <a:spcPts val="3525"/>
              </a:lnSpc>
            </a:pPr>
            <a:endParaRPr lang="en-US" sz="3600" b="0" i="0" u="none" strike="noStrike">
              <a:solidFill>
                <a:srgbClr val="404040"/>
              </a:solidFill>
              <a:effectLst/>
              <a:latin typeface="Calibri" panose="020F0502020204030204" pitchFamily="34" charset="0"/>
            </a:endParaRPr>
          </a:p>
          <a:p>
            <a:pPr marL="571500" indent="-571500" algn="l" rtl="0" fontAlgn="base">
              <a:lnSpc>
                <a:spcPts val="3525"/>
              </a:lnSpc>
              <a:buFont typeface="Arial" panose="020B0604020202020204" pitchFamily="34" charset="0"/>
              <a:buChar char="•"/>
            </a:pPr>
            <a:r>
              <a:rPr lang="en-US" sz="3600">
                <a:latin typeface="Calibri" panose="020F0502020204030204" pitchFamily="34" charset="0"/>
                <a:cs typeface="Calibri" panose="020F0502020204030204" pitchFamily="34" charset="0"/>
              </a:rPr>
              <a:t>Documentation skills for OSHA and other laboratory regulations and standards.​</a:t>
            </a:r>
          </a:p>
          <a:p>
            <a:pPr algn="l" rtl="0" fontAlgn="base">
              <a:lnSpc>
                <a:spcPts val="3525"/>
              </a:lnSpc>
            </a:pPr>
            <a:endParaRPr lang="en-US" sz="3600">
              <a:latin typeface="Calibri" panose="020F0502020204030204" pitchFamily="34" charset="0"/>
              <a:cs typeface="Calibri" panose="020F0502020204030204" pitchFamily="34" charset="0"/>
            </a:endParaRPr>
          </a:p>
          <a:p>
            <a:pPr marL="571500" indent="-571500" algn="l" rtl="0" fontAlgn="base">
              <a:lnSpc>
                <a:spcPts val="3525"/>
              </a:lnSpc>
              <a:buFont typeface="Arial" panose="020B0604020202020204" pitchFamily="34" charset="0"/>
              <a:buChar char="•"/>
            </a:pPr>
            <a:r>
              <a:rPr lang="en-US" sz="3600" b="0" i="0" u="none" strike="noStrike">
                <a:solidFill>
                  <a:srgbClr val="404040"/>
                </a:solidFill>
                <a:effectLst/>
                <a:latin typeface="Calibri" panose="020F0502020204030204" pitchFamily="34" charset="0"/>
              </a:rPr>
              <a:t>Computer systems for program management and reporting</a:t>
            </a:r>
            <a:endParaRPr lang="en-US" sz="3600">
              <a:latin typeface="Calibri" panose="020F0502020204030204" pitchFamily="34" charset="0"/>
              <a:cs typeface="Calibri" panose="020F0502020204030204" pitchFamily="34" charset="0"/>
            </a:endParaRPr>
          </a:p>
        </p:txBody>
      </p:sp>
      <p:sp>
        <p:nvSpPr>
          <p:cNvPr id="3079" name="Title 1">
            <a:extLst>
              <a:ext uri="{FF2B5EF4-FFF2-40B4-BE49-F238E27FC236}">
                <a16:creationId xmlns:a16="http://schemas.microsoft.com/office/drawing/2014/main" id="{0E36423E-9E83-C956-8F7C-3FB0D28AC3F0}"/>
              </a:ext>
            </a:extLst>
          </p:cNvPr>
          <p:cNvSpPr>
            <a:spLocks noGrp="1"/>
          </p:cNvSpPr>
          <p:nvPr>
            <p:ph type="title"/>
          </p:nvPr>
        </p:nvSpPr>
        <p:spPr>
          <a:xfrm>
            <a:off x="2667417" y="1332323"/>
            <a:ext cx="8152983" cy="914400"/>
          </a:xfrm>
        </p:spPr>
        <p:txBody>
          <a:bodyPr>
            <a:noAutofit/>
          </a:bodyPr>
          <a:lstStyle/>
          <a:p>
            <a:r>
              <a:rPr lang="en-US" b="1" i="0" u="none" strike="noStrike">
                <a:solidFill>
                  <a:srgbClr val="000000"/>
                </a:solidFill>
                <a:effectLst/>
                <a:latin typeface="Calibri" panose="020F0502020204030204" pitchFamily="34" charset="0"/>
              </a:rPr>
              <a:t>Earn your Associate of Science and Bachelor of Science degrees at BC!</a:t>
            </a:r>
            <a:endParaRPr lang="en-US"/>
          </a:p>
        </p:txBody>
      </p:sp>
      <p:pic>
        <p:nvPicPr>
          <p:cNvPr id="4098" name="Picture 2">
            <a:extLst>
              <a:ext uri="{FF2B5EF4-FFF2-40B4-BE49-F238E27FC236}">
                <a16:creationId xmlns:a16="http://schemas.microsoft.com/office/drawing/2014/main" id="{72B7D981-4A04-36EC-C5D7-1658F1256150}"/>
              </a:ext>
            </a:extLst>
          </p:cNvPr>
          <p:cNvPicPr>
            <a:picLocks noGrp="1" noChangeAspect="1" noChangeArrowheads="1"/>
          </p:cNvPicPr>
          <p:nvPr>
            <p:ph idx="13"/>
          </p:nvPr>
        </p:nvPicPr>
        <p:blipFill>
          <a:blip r:embed="rId2">
            <a:extLst>
              <a:ext uri="{28A0092B-C50C-407E-A947-70E740481C1C}">
                <a14:useLocalDpi xmlns:a14="http://schemas.microsoft.com/office/drawing/2010/main" val="0"/>
              </a:ext>
            </a:extLst>
          </a:blip>
          <a:srcRect/>
          <a:stretch>
            <a:fillRect/>
          </a:stretch>
        </p:blipFill>
        <p:spPr bwMode="auto">
          <a:xfrm>
            <a:off x="2667000" y="2628900"/>
            <a:ext cx="7772400" cy="609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6811691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AA35EC-A692-1E61-A599-D2AE8D368B5D}"/>
              </a:ext>
            </a:extLst>
          </p:cNvPr>
          <p:cNvSpPr>
            <a:spLocks noGrp="1"/>
          </p:cNvSpPr>
          <p:nvPr>
            <p:ph type="title"/>
          </p:nvPr>
        </p:nvSpPr>
        <p:spPr/>
        <p:txBody>
          <a:bodyPr>
            <a:normAutofit/>
          </a:bodyPr>
          <a:lstStyle/>
          <a:p>
            <a:r>
              <a:rPr lang="en-US">
                <a:latin typeface="Calibri" panose="020F0502020204030204" pitchFamily="34" charset="0"/>
                <a:cs typeface="Calibri" panose="020F0502020204030204" pitchFamily="34" charset="0"/>
              </a:rPr>
              <a:t>Large Labor Market</a:t>
            </a:r>
          </a:p>
        </p:txBody>
      </p:sp>
      <p:sp>
        <p:nvSpPr>
          <p:cNvPr id="3" name="Content Placeholder 2">
            <a:extLst>
              <a:ext uri="{FF2B5EF4-FFF2-40B4-BE49-F238E27FC236}">
                <a16:creationId xmlns:a16="http://schemas.microsoft.com/office/drawing/2014/main" id="{85C3220C-6976-3035-EB99-EA276AA2F374}"/>
              </a:ext>
            </a:extLst>
          </p:cNvPr>
          <p:cNvSpPr>
            <a:spLocks noGrp="1"/>
          </p:cNvSpPr>
          <p:nvPr>
            <p:ph idx="1"/>
          </p:nvPr>
        </p:nvSpPr>
        <p:spPr>
          <a:xfrm>
            <a:off x="1524000" y="2738437"/>
            <a:ext cx="15506700" cy="7304198"/>
          </a:xfrm>
        </p:spPr>
        <p:txBody>
          <a:bodyPr>
            <a:normAutofit/>
          </a:bodyPr>
          <a:lstStyle/>
          <a:p>
            <a:r>
              <a:rPr lang="en-US" sz="3600" b="1">
                <a:latin typeface="Calibri" panose="020F0502020204030204" pitchFamily="34" charset="0"/>
                <a:cs typeface="Calibri" panose="020F0502020204030204" pitchFamily="34" charset="0"/>
              </a:rPr>
              <a:t>Research Lab Tech related new positions per year</a:t>
            </a:r>
          </a:p>
          <a:p>
            <a:pPr marL="0" indent="0">
              <a:buNone/>
            </a:pPr>
            <a:r>
              <a:rPr lang="en-US" sz="3600">
                <a:latin typeface="Calibri" panose="020F0502020204030204" pitchFamily="34" charset="0"/>
                <a:cs typeface="Calibri" panose="020F0502020204030204" pitchFamily="34" charset="0"/>
              </a:rPr>
              <a:t>	Kern County &gt;50 per year</a:t>
            </a:r>
          </a:p>
          <a:p>
            <a:pPr marL="0" indent="0">
              <a:buNone/>
            </a:pPr>
            <a:r>
              <a:rPr lang="en-US" sz="3600">
                <a:latin typeface="Calibri" panose="020F0502020204030204" pitchFamily="34" charset="0"/>
                <a:cs typeface="Calibri" panose="020F0502020204030204" pitchFamily="34" charset="0"/>
              </a:rPr>
              <a:t>	California &gt; 3,000 per year</a:t>
            </a:r>
          </a:p>
          <a:p>
            <a:pPr marL="0" indent="0">
              <a:buNone/>
            </a:pPr>
            <a:endParaRPr lang="en-US" sz="3600">
              <a:latin typeface="Calibri" panose="020F0502020204030204" pitchFamily="34" charset="0"/>
              <a:cs typeface="Calibri" panose="020F0502020204030204" pitchFamily="34" charset="0"/>
            </a:endParaRPr>
          </a:p>
          <a:p>
            <a:r>
              <a:rPr lang="en-US" sz="3600" b="1">
                <a:latin typeface="Calibri" panose="020F0502020204030204" pitchFamily="34" charset="0"/>
                <a:cs typeface="Calibri" panose="020F0502020204030204" pitchFamily="34" charset="0"/>
              </a:rPr>
              <a:t>Issues for Kern Employers</a:t>
            </a:r>
          </a:p>
          <a:p>
            <a:pPr marL="0" indent="0">
              <a:buNone/>
            </a:pPr>
            <a:r>
              <a:rPr lang="en-US" sz="3600">
                <a:latin typeface="Calibri" panose="020F0502020204030204" pitchFamily="34" charset="0"/>
                <a:cs typeface="Calibri" panose="020F0502020204030204" pitchFamily="34" charset="0"/>
              </a:rPr>
              <a:t>	Need to hire university BS STEM students and train ($)</a:t>
            </a:r>
          </a:p>
          <a:p>
            <a:pPr marL="0" indent="0">
              <a:buNone/>
            </a:pPr>
            <a:r>
              <a:rPr lang="en-US" sz="3600">
                <a:latin typeface="Calibri" panose="020F0502020204030204" pitchFamily="34" charset="0"/>
                <a:cs typeface="Calibri" panose="020F0502020204030204" pitchFamily="34" charset="0"/>
              </a:rPr>
              <a:t>	New employees leave Kern County quickly</a:t>
            </a:r>
          </a:p>
          <a:p>
            <a:pPr marL="0" indent="0">
              <a:buNone/>
            </a:pPr>
            <a:endParaRPr lang="en-US" sz="3600">
              <a:latin typeface="Calibri" panose="020F0502020204030204" pitchFamily="34" charset="0"/>
              <a:cs typeface="Calibri" panose="020F0502020204030204" pitchFamily="34" charset="0"/>
            </a:endParaRPr>
          </a:p>
          <a:p>
            <a:pPr marL="0" indent="0">
              <a:buNone/>
            </a:pPr>
            <a:r>
              <a:rPr lang="en-US" sz="3600">
                <a:latin typeface="Calibri" panose="020F0502020204030204" pitchFamily="34" charset="0"/>
                <a:cs typeface="Calibri" panose="020F0502020204030204" pitchFamily="34" charset="0"/>
              </a:rPr>
              <a:t>Data from </a:t>
            </a:r>
            <a:r>
              <a:rPr lang="en-US" sz="3600">
                <a:latin typeface="Calibri" panose="020F0502020204030204" pitchFamily="34" charset="0"/>
                <a:ea typeface="Cambria" panose="02040503050406030204" pitchFamily="18" charset="0"/>
                <a:cs typeface="Calibri" panose="020F0502020204030204" pitchFamily="34" charset="0"/>
              </a:rPr>
              <a:t>Centers of Excellence for Labor Market Research</a:t>
            </a:r>
            <a:endParaRPr lang="en-US" sz="3600">
              <a:latin typeface="Calibri" panose="020F0502020204030204" pitchFamily="34" charset="0"/>
              <a:cs typeface="Calibri" panose="020F0502020204030204" pitchFamily="34" charset="0"/>
            </a:endParaRPr>
          </a:p>
          <a:p>
            <a:pPr marL="0" indent="0">
              <a:buNone/>
            </a:pPr>
            <a:endParaRPr lang="en-US"/>
          </a:p>
        </p:txBody>
      </p:sp>
    </p:spTree>
    <p:extLst>
      <p:ext uri="{BB962C8B-B14F-4D97-AF65-F5344CB8AC3E}">
        <p14:creationId xmlns:p14="http://schemas.microsoft.com/office/powerpoint/2010/main" val="259134027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page in a planner">
            <a:extLst>
              <a:ext uri="{FF2B5EF4-FFF2-40B4-BE49-F238E27FC236}">
                <a16:creationId xmlns:a16="http://schemas.microsoft.com/office/drawing/2014/main" id="{F882D3CA-789F-7550-2727-F28922655E46}"/>
              </a:ext>
            </a:extLst>
          </p:cNvPr>
          <p:cNvPicPr>
            <a:picLocks noChangeAspect="1"/>
          </p:cNvPicPr>
          <p:nvPr/>
        </p:nvPicPr>
        <p:blipFill>
          <a:blip r:embed="rId2"/>
          <a:srcRect l="16364" r="29210" b="1"/>
          <a:stretch/>
        </p:blipFill>
        <p:spPr>
          <a:xfrm>
            <a:off x="10820441" y="1358685"/>
            <a:ext cx="6172118" cy="7569629"/>
          </a:xfrm>
          <a:prstGeom prst="rect">
            <a:avLst/>
          </a:prstGeom>
          <a:noFill/>
        </p:spPr>
      </p:pic>
      <p:sp>
        <p:nvSpPr>
          <p:cNvPr id="8" name="Title 1">
            <a:extLst>
              <a:ext uri="{FF2B5EF4-FFF2-40B4-BE49-F238E27FC236}">
                <a16:creationId xmlns:a16="http://schemas.microsoft.com/office/drawing/2014/main" id="{8A6D8DED-A19C-5199-A406-59A4250F8781}"/>
              </a:ext>
            </a:extLst>
          </p:cNvPr>
          <p:cNvSpPr>
            <a:spLocks noGrp="1"/>
          </p:cNvSpPr>
          <p:nvPr>
            <p:ph type="title"/>
          </p:nvPr>
        </p:nvSpPr>
        <p:spPr>
          <a:xfrm>
            <a:off x="2667417" y="1358685"/>
            <a:ext cx="7924383" cy="914400"/>
          </a:xfrm>
        </p:spPr>
        <p:txBody>
          <a:bodyPr anchor="ctr">
            <a:normAutofit/>
          </a:bodyPr>
          <a:lstStyle/>
          <a:p>
            <a:r>
              <a:rPr lang="en-US" b="1" i="0" u="none" strike="noStrike">
                <a:effectLst/>
                <a:latin typeface="Calibri" panose="020F0502020204030204" pitchFamily="34" charset="0"/>
                <a:cs typeface="Calibri" panose="020F0502020204030204" pitchFamily="34" charset="0"/>
              </a:rPr>
              <a:t>LOWER DIVISION SCHEDULE</a:t>
            </a:r>
            <a:endParaRPr lang="en-US">
              <a:latin typeface="Calibri" panose="020F0502020204030204" pitchFamily="34" charset="0"/>
              <a:cs typeface="Calibri" panose="020F0502020204030204" pitchFamily="34" charset="0"/>
            </a:endParaRPr>
          </a:p>
        </p:txBody>
      </p:sp>
      <p:sp>
        <p:nvSpPr>
          <p:cNvPr id="14" name="Content Placeholder 3">
            <a:extLst>
              <a:ext uri="{FF2B5EF4-FFF2-40B4-BE49-F238E27FC236}">
                <a16:creationId xmlns:a16="http://schemas.microsoft.com/office/drawing/2014/main" id="{0E715E44-284A-0935-6C18-2EF44B7C81D9}"/>
              </a:ext>
            </a:extLst>
          </p:cNvPr>
          <p:cNvSpPr>
            <a:spLocks noGrp="1"/>
          </p:cNvSpPr>
          <p:nvPr>
            <p:ph idx="13"/>
          </p:nvPr>
        </p:nvSpPr>
        <p:spPr>
          <a:xfrm>
            <a:off x="2667000" y="2552699"/>
            <a:ext cx="7924383" cy="6375615"/>
          </a:xfrm>
        </p:spPr>
        <p:txBody>
          <a:bodyPr>
            <a:normAutofit/>
          </a:bodyPr>
          <a:lstStyle/>
          <a:p>
            <a:pPr marL="0" indent="0">
              <a:lnSpc>
                <a:spcPct val="90000"/>
              </a:lnSpc>
              <a:buNone/>
            </a:pPr>
            <a:r>
              <a:rPr lang="en-US" sz="4400" b="1">
                <a:solidFill>
                  <a:srgbClr val="B00B2D"/>
                </a:solidFill>
                <a:latin typeface="Calibri" panose="020F0502020204030204" pitchFamily="34" charset="0"/>
                <a:cs typeface="Calibri" panose="020F0502020204030204" pitchFamily="34" charset="0"/>
              </a:rPr>
              <a:t>Freshman Fall</a:t>
            </a:r>
          </a:p>
          <a:p>
            <a:pPr rtl="0" fontAlgn="base">
              <a:lnSpc>
                <a:spcPct val="90000"/>
              </a:lnSpc>
              <a:buFont typeface="Arial" panose="020B0604020202020204" pitchFamily="34" charset="0"/>
              <a:buChar char="•"/>
            </a:pPr>
            <a:r>
              <a:rPr lang="en-US" sz="2800" b="1" i="0" u="none" strike="noStrike">
                <a:effectLst/>
                <a:latin typeface="Calibri" panose="020F0502020204030204" pitchFamily="34" charset="0"/>
                <a:cs typeface="Calibri" panose="020F0502020204030204" pitchFamily="34" charset="0"/>
              </a:rPr>
              <a:t>CHEM B2A Introductory General Chemistry</a:t>
            </a:r>
            <a:r>
              <a:rPr lang="en-US" sz="2800" b="0" i="0" u="none" strike="noStrike">
                <a:effectLst/>
                <a:latin typeface="Calibri" panose="020F0502020204030204" pitchFamily="34" charset="0"/>
                <a:cs typeface="Calibri" panose="020F0502020204030204" pitchFamily="34" charset="0"/>
              </a:rPr>
              <a:t> </a:t>
            </a:r>
            <a:r>
              <a:rPr lang="en-US" sz="2800" b="0" i="0">
                <a:effectLst/>
                <a:latin typeface="Calibri" panose="020F0502020204030204" pitchFamily="34" charset="0"/>
                <a:cs typeface="Calibri" panose="020F0502020204030204" pitchFamily="34" charset="0"/>
              </a:rPr>
              <a:t>​</a:t>
            </a:r>
          </a:p>
          <a:p>
            <a:pPr rtl="0" fontAlgn="base">
              <a:lnSpc>
                <a:spcPct val="90000"/>
              </a:lnSpc>
              <a:buFont typeface="Arial" panose="020B0604020202020204" pitchFamily="34" charset="0"/>
              <a:buChar char="•"/>
            </a:pPr>
            <a:r>
              <a:rPr lang="en-US" sz="2800" b="1" i="0" u="none" strike="noStrike">
                <a:effectLst/>
                <a:latin typeface="Calibri" panose="020F0502020204030204" pitchFamily="34" charset="0"/>
                <a:cs typeface="Calibri" panose="020F0502020204030204" pitchFamily="34" charset="0"/>
              </a:rPr>
              <a:t>MATH B1A Precalculus I</a:t>
            </a:r>
            <a:r>
              <a:rPr lang="en-US" sz="2800" b="0" i="0" u="none" strike="noStrike">
                <a:effectLst/>
                <a:latin typeface="Calibri" panose="020F0502020204030204" pitchFamily="34" charset="0"/>
                <a:cs typeface="Calibri" panose="020F0502020204030204" pitchFamily="34" charset="0"/>
              </a:rPr>
              <a:t> </a:t>
            </a:r>
            <a:r>
              <a:rPr lang="en-US" sz="2800" b="0" i="0">
                <a:effectLst/>
                <a:latin typeface="Calibri" panose="020F0502020204030204" pitchFamily="34" charset="0"/>
                <a:cs typeface="Calibri" panose="020F0502020204030204" pitchFamily="34" charset="0"/>
              </a:rPr>
              <a:t>​</a:t>
            </a:r>
          </a:p>
          <a:p>
            <a:pPr rtl="0" fontAlgn="base">
              <a:lnSpc>
                <a:spcPct val="90000"/>
              </a:lnSpc>
              <a:buFont typeface="Arial" panose="020B0604020202020204" pitchFamily="34" charset="0"/>
              <a:buChar char="•"/>
            </a:pPr>
            <a:r>
              <a:rPr lang="en-US" sz="2800" b="1" i="0" u="none" strike="noStrike">
                <a:effectLst/>
                <a:latin typeface="Calibri" panose="020F0502020204030204" pitchFamily="34" charset="0"/>
                <a:cs typeface="Calibri" panose="020F0502020204030204" pitchFamily="34" charset="0"/>
              </a:rPr>
              <a:t>ENGL B1A Expository Composition, Area 1.A</a:t>
            </a:r>
            <a:r>
              <a:rPr lang="en-US" sz="2800" b="0" i="0" u="none" strike="noStrike">
                <a:effectLst/>
                <a:latin typeface="Calibri" panose="020F0502020204030204" pitchFamily="34" charset="0"/>
                <a:cs typeface="Calibri" panose="020F0502020204030204" pitchFamily="34" charset="0"/>
              </a:rPr>
              <a:t>  </a:t>
            </a:r>
            <a:r>
              <a:rPr lang="en-US" sz="2800" b="0" i="0">
                <a:effectLst/>
                <a:latin typeface="Calibri" panose="020F0502020204030204" pitchFamily="34" charset="0"/>
                <a:cs typeface="Calibri" panose="020F0502020204030204" pitchFamily="34" charset="0"/>
              </a:rPr>
              <a:t>​</a:t>
            </a:r>
          </a:p>
          <a:p>
            <a:pPr rtl="0" fontAlgn="base">
              <a:lnSpc>
                <a:spcPct val="90000"/>
              </a:lnSpc>
              <a:buFont typeface="Arial" panose="020B0604020202020204" pitchFamily="34" charset="0"/>
              <a:buChar char="•"/>
            </a:pPr>
            <a:r>
              <a:rPr lang="en-US" sz="2800" b="1" i="0" u="none" strike="noStrike">
                <a:effectLst/>
                <a:latin typeface="Calibri" panose="020F0502020204030204" pitchFamily="34" charset="0"/>
                <a:cs typeface="Calibri" panose="020F0502020204030204" pitchFamily="34" charset="0"/>
              </a:rPr>
              <a:t>ARTS, Area 3.A </a:t>
            </a:r>
            <a:endParaRPr lang="en-US" sz="2800" b="0" i="0">
              <a:effectLst/>
              <a:latin typeface="Calibri" panose="020F0502020204030204" pitchFamily="34" charset="0"/>
              <a:cs typeface="Calibri" panose="020F0502020204030204" pitchFamily="34" charset="0"/>
            </a:endParaRPr>
          </a:p>
          <a:p>
            <a:pPr marL="0" indent="0">
              <a:lnSpc>
                <a:spcPct val="90000"/>
              </a:lnSpc>
              <a:buNone/>
            </a:pPr>
            <a:endParaRPr lang="en-US" sz="3000"/>
          </a:p>
          <a:p>
            <a:pPr marL="0" indent="0">
              <a:lnSpc>
                <a:spcPct val="90000"/>
              </a:lnSpc>
              <a:buNone/>
            </a:pPr>
            <a:r>
              <a:rPr lang="en-US" sz="4400" b="1">
                <a:solidFill>
                  <a:srgbClr val="B00B2D"/>
                </a:solidFill>
                <a:latin typeface="Calibri" panose="020F0502020204030204" pitchFamily="34" charset="0"/>
                <a:cs typeface="Calibri" panose="020F0502020204030204" pitchFamily="34" charset="0"/>
              </a:rPr>
              <a:t>Freshman Spring</a:t>
            </a:r>
          </a:p>
          <a:p>
            <a:pPr rtl="0" fontAlgn="base">
              <a:lnSpc>
                <a:spcPct val="90000"/>
              </a:lnSpc>
              <a:buFont typeface="Arial" panose="020B0604020202020204" pitchFamily="34" charset="0"/>
              <a:buChar char="•"/>
            </a:pPr>
            <a:r>
              <a:rPr lang="en-US" sz="2800" b="1" i="0" u="none" strike="noStrike">
                <a:effectLst/>
                <a:latin typeface="Calibri" panose="020F0502020204030204" pitchFamily="34" charset="0"/>
                <a:cs typeface="Calibri" panose="020F0502020204030204" pitchFamily="34" charset="0"/>
              </a:rPr>
              <a:t>CHEM B1A General Chemistry I</a:t>
            </a:r>
            <a:r>
              <a:rPr lang="en-US" sz="2800" b="0" i="0" u="none" strike="noStrike">
                <a:effectLst/>
                <a:latin typeface="Calibri" panose="020F0502020204030204" pitchFamily="34" charset="0"/>
                <a:cs typeface="Calibri" panose="020F0502020204030204" pitchFamily="34" charset="0"/>
              </a:rPr>
              <a:t> </a:t>
            </a:r>
            <a:r>
              <a:rPr lang="en-US" sz="2800" b="0" i="0">
                <a:effectLst/>
                <a:latin typeface="Calibri" panose="020F0502020204030204" pitchFamily="34" charset="0"/>
                <a:cs typeface="Calibri" panose="020F0502020204030204" pitchFamily="34" charset="0"/>
              </a:rPr>
              <a:t>​</a:t>
            </a:r>
          </a:p>
          <a:p>
            <a:pPr rtl="0" fontAlgn="base">
              <a:lnSpc>
                <a:spcPct val="90000"/>
              </a:lnSpc>
              <a:buFont typeface="Arial" panose="020B0604020202020204" pitchFamily="34" charset="0"/>
              <a:buChar char="•"/>
            </a:pPr>
            <a:r>
              <a:rPr lang="en-US" sz="2800" b="1" i="0" u="none" strike="noStrike">
                <a:effectLst/>
                <a:latin typeface="Calibri" panose="020F0502020204030204" pitchFamily="34" charset="0"/>
                <a:cs typeface="Calibri" panose="020F0502020204030204" pitchFamily="34" charset="0"/>
              </a:rPr>
              <a:t>MATH B1B Precalculus II</a:t>
            </a:r>
            <a:r>
              <a:rPr lang="en-US" sz="2800" b="0" i="0" u="none" strike="noStrike">
                <a:effectLst/>
                <a:latin typeface="Calibri" panose="020F0502020204030204" pitchFamily="34" charset="0"/>
                <a:cs typeface="Calibri" panose="020F0502020204030204" pitchFamily="34" charset="0"/>
              </a:rPr>
              <a:t> </a:t>
            </a:r>
            <a:r>
              <a:rPr lang="en-US" sz="2800" b="0" i="0">
                <a:effectLst/>
                <a:latin typeface="Calibri" panose="020F0502020204030204" pitchFamily="34" charset="0"/>
                <a:cs typeface="Calibri" panose="020F0502020204030204" pitchFamily="34" charset="0"/>
              </a:rPr>
              <a:t>​</a:t>
            </a:r>
          </a:p>
          <a:p>
            <a:pPr rtl="0" fontAlgn="base">
              <a:lnSpc>
                <a:spcPct val="90000"/>
              </a:lnSpc>
              <a:buFont typeface="Arial" panose="020B0604020202020204" pitchFamily="34" charset="0"/>
              <a:buChar char="•"/>
            </a:pPr>
            <a:r>
              <a:rPr lang="en-US" sz="2800" b="1" i="0" u="none" strike="noStrike">
                <a:effectLst/>
                <a:latin typeface="Calibri" panose="020F0502020204030204" pitchFamily="34" charset="0"/>
                <a:cs typeface="Calibri" panose="020F0502020204030204" pitchFamily="34" charset="0"/>
              </a:rPr>
              <a:t>COMM, Area 1.C </a:t>
            </a:r>
            <a:r>
              <a:rPr lang="en-US" sz="2800" b="0" i="0">
                <a:effectLst/>
                <a:latin typeface="Calibri" panose="020F0502020204030204" pitchFamily="34" charset="0"/>
                <a:cs typeface="Calibri" panose="020F0502020204030204" pitchFamily="34" charset="0"/>
              </a:rPr>
              <a:t>​</a:t>
            </a:r>
          </a:p>
          <a:p>
            <a:pPr rtl="0" fontAlgn="base">
              <a:lnSpc>
                <a:spcPct val="90000"/>
              </a:lnSpc>
              <a:buFont typeface="Arial" panose="020B0604020202020204" pitchFamily="34" charset="0"/>
              <a:buChar char="•"/>
            </a:pPr>
            <a:r>
              <a:rPr lang="en-US" sz="2800" b="1" i="0" u="none" strike="noStrike">
                <a:effectLst/>
                <a:latin typeface="Calibri" panose="020F0502020204030204" pitchFamily="34" charset="0"/>
                <a:cs typeface="Calibri" panose="020F0502020204030204" pitchFamily="34" charset="0"/>
              </a:rPr>
              <a:t>Humanities, Area 3.B</a:t>
            </a:r>
            <a:r>
              <a:rPr lang="en-US" sz="2800" b="0" i="0" u="none" strike="noStrike">
                <a:effectLst/>
                <a:latin typeface="Calibri" panose="020F0502020204030204" pitchFamily="34" charset="0"/>
                <a:cs typeface="Calibri" panose="020F0502020204030204" pitchFamily="34" charset="0"/>
              </a:rPr>
              <a:t> </a:t>
            </a:r>
            <a:endParaRPr lang="en-US" sz="2800" b="0" i="0">
              <a:effectLst/>
              <a:latin typeface="Calibri" panose="020F0502020204030204" pitchFamily="34" charset="0"/>
              <a:cs typeface="Calibri" panose="020F0502020204030204" pitchFamily="34" charset="0"/>
            </a:endParaRPr>
          </a:p>
          <a:p>
            <a:pPr marL="0" indent="0">
              <a:lnSpc>
                <a:spcPct val="90000"/>
              </a:lnSpc>
              <a:buNone/>
            </a:pPr>
            <a:endParaRPr lang="en-US" sz="3000"/>
          </a:p>
        </p:txBody>
      </p:sp>
    </p:spTree>
    <p:extLst>
      <p:ext uri="{BB962C8B-B14F-4D97-AF65-F5344CB8AC3E}">
        <p14:creationId xmlns:p14="http://schemas.microsoft.com/office/powerpoint/2010/main" val="194066357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8970C3-2021-4F4F-9457-ADF9B3CF0411}"/>
            </a:ext>
          </a:extLst>
        </p:cNvPr>
        <p:cNvGrpSpPr/>
        <p:nvPr/>
      </p:nvGrpSpPr>
      <p:grpSpPr>
        <a:xfrm>
          <a:off x="0" y="0"/>
          <a:ext cx="0" cy="0"/>
          <a:chOff x="0" y="0"/>
          <a:chExt cx="0" cy="0"/>
        </a:xfrm>
      </p:grpSpPr>
      <p:pic>
        <p:nvPicPr>
          <p:cNvPr id="10" name="Picture 9" descr="A page in a planner">
            <a:extLst>
              <a:ext uri="{FF2B5EF4-FFF2-40B4-BE49-F238E27FC236}">
                <a16:creationId xmlns:a16="http://schemas.microsoft.com/office/drawing/2014/main" id="{71F806DE-93FF-52F9-3E88-939F45873D2F}"/>
              </a:ext>
            </a:extLst>
          </p:cNvPr>
          <p:cNvPicPr>
            <a:picLocks noChangeAspect="1"/>
          </p:cNvPicPr>
          <p:nvPr/>
        </p:nvPicPr>
        <p:blipFill>
          <a:blip r:embed="rId2"/>
          <a:srcRect l="16364" r="29210" b="1"/>
          <a:stretch/>
        </p:blipFill>
        <p:spPr>
          <a:xfrm>
            <a:off x="10820441" y="1358685"/>
            <a:ext cx="6172118" cy="7569629"/>
          </a:xfrm>
          <a:prstGeom prst="rect">
            <a:avLst/>
          </a:prstGeom>
          <a:noFill/>
        </p:spPr>
      </p:pic>
      <p:sp>
        <p:nvSpPr>
          <p:cNvPr id="8" name="Title 1">
            <a:extLst>
              <a:ext uri="{FF2B5EF4-FFF2-40B4-BE49-F238E27FC236}">
                <a16:creationId xmlns:a16="http://schemas.microsoft.com/office/drawing/2014/main" id="{3101DC8B-61B4-A13E-D52A-B1453D292B45}"/>
              </a:ext>
            </a:extLst>
          </p:cNvPr>
          <p:cNvSpPr>
            <a:spLocks noGrp="1"/>
          </p:cNvSpPr>
          <p:nvPr>
            <p:ph type="title"/>
          </p:nvPr>
        </p:nvSpPr>
        <p:spPr>
          <a:xfrm>
            <a:off x="2667417" y="1358685"/>
            <a:ext cx="7924383" cy="914400"/>
          </a:xfrm>
        </p:spPr>
        <p:txBody>
          <a:bodyPr anchor="ctr">
            <a:normAutofit/>
          </a:bodyPr>
          <a:lstStyle/>
          <a:p>
            <a:r>
              <a:rPr lang="en-US" b="1" i="0" u="none" strike="noStrike">
                <a:effectLst/>
                <a:latin typeface="Calibri" panose="020F0502020204030204" pitchFamily="34" charset="0"/>
                <a:cs typeface="Calibri" panose="020F0502020204030204" pitchFamily="34" charset="0"/>
              </a:rPr>
              <a:t>LOWER DIVISION SCHEDULE</a:t>
            </a:r>
            <a:endParaRPr lang="en-US">
              <a:latin typeface="Calibri" panose="020F0502020204030204" pitchFamily="34" charset="0"/>
              <a:cs typeface="Calibri" panose="020F0502020204030204" pitchFamily="34" charset="0"/>
            </a:endParaRPr>
          </a:p>
        </p:txBody>
      </p:sp>
      <p:sp>
        <p:nvSpPr>
          <p:cNvPr id="14" name="Content Placeholder 3">
            <a:extLst>
              <a:ext uri="{FF2B5EF4-FFF2-40B4-BE49-F238E27FC236}">
                <a16:creationId xmlns:a16="http://schemas.microsoft.com/office/drawing/2014/main" id="{152FE5F0-AE50-8D07-3DD3-11430E3FE4E3}"/>
              </a:ext>
            </a:extLst>
          </p:cNvPr>
          <p:cNvSpPr>
            <a:spLocks noGrp="1"/>
          </p:cNvSpPr>
          <p:nvPr>
            <p:ph idx="13"/>
          </p:nvPr>
        </p:nvSpPr>
        <p:spPr>
          <a:xfrm>
            <a:off x="2667000" y="2552699"/>
            <a:ext cx="7924383" cy="6375615"/>
          </a:xfrm>
        </p:spPr>
        <p:txBody>
          <a:bodyPr vert="horz" lIns="0" tIns="45720" rIns="91440" bIns="45720" rtlCol="0" anchor="t">
            <a:normAutofit/>
          </a:bodyPr>
          <a:lstStyle/>
          <a:p>
            <a:pPr marL="0" indent="0">
              <a:lnSpc>
                <a:spcPct val="90000"/>
              </a:lnSpc>
              <a:buNone/>
            </a:pPr>
            <a:r>
              <a:rPr lang="en-US" sz="4400" b="1">
                <a:solidFill>
                  <a:srgbClr val="B00B2D"/>
                </a:solidFill>
                <a:latin typeface="Calibri" panose="020F0502020204030204" pitchFamily="34" charset="0"/>
                <a:cs typeface="Calibri" panose="020F0502020204030204" pitchFamily="34" charset="0"/>
              </a:rPr>
              <a:t>Sophomore Fall</a:t>
            </a:r>
          </a:p>
          <a:p>
            <a:pPr rtl="0" fontAlgn="base">
              <a:lnSpc>
                <a:spcPct val="90000"/>
              </a:lnSpc>
              <a:buFont typeface="Arial" panose="020B0604020202020204" pitchFamily="34" charset="0"/>
              <a:buChar char="•"/>
            </a:pPr>
            <a:r>
              <a:rPr lang="en-US" sz="2800" b="1" i="0" u="none" strike="noStrike">
                <a:effectLst/>
                <a:latin typeface="Calibri" panose="020F0502020204030204" pitchFamily="34" charset="0"/>
                <a:cs typeface="Calibri" panose="020F0502020204030204" pitchFamily="34" charset="0"/>
              </a:rPr>
              <a:t>CHEM B1B General Chemistry and Chemical Analysis</a:t>
            </a:r>
            <a:r>
              <a:rPr lang="en-US" sz="2800" b="0" i="0" u="none" strike="noStrike">
                <a:effectLst/>
                <a:latin typeface="Calibri" panose="020F0502020204030204" pitchFamily="34" charset="0"/>
                <a:cs typeface="Calibri" panose="020F0502020204030204" pitchFamily="34" charset="0"/>
              </a:rPr>
              <a:t> </a:t>
            </a:r>
            <a:r>
              <a:rPr lang="en-US" sz="2800" b="0" i="0">
                <a:effectLst/>
                <a:latin typeface="Calibri" panose="020F0502020204030204" pitchFamily="34" charset="0"/>
                <a:cs typeface="Calibri" panose="020F0502020204030204" pitchFamily="34" charset="0"/>
              </a:rPr>
              <a:t>​</a:t>
            </a:r>
          </a:p>
          <a:p>
            <a:pPr rtl="0" fontAlgn="base">
              <a:lnSpc>
                <a:spcPct val="90000"/>
              </a:lnSpc>
              <a:buFont typeface="Arial" panose="020B0604020202020204" pitchFamily="34" charset="0"/>
              <a:buChar char="•"/>
            </a:pPr>
            <a:r>
              <a:rPr lang="en-US" sz="2800" b="1" i="0" u="none" strike="noStrike">
                <a:effectLst/>
                <a:latin typeface="Calibri"/>
                <a:ea typeface="Calibri"/>
                <a:cs typeface="Calibri"/>
              </a:rPr>
              <a:t>BIOL B3A General Biology I</a:t>
            </a:r>
            <a:r>
              <a:rPr lang="en-US" sz="2800" b="0" i="0" u="none" strike="noStrike">
                <a:effectLst/>
                <a:latin typeface="Calibri"/>
                <a:ea typeface="Calibri"/>
                <a:cs typeface="Calibri"/>
              </a:rPr>
              <a:t> </a:t>
            </a:r>
            <a:r>
              <a:rPr lang="en-US" sz="2800" b="0" i="0">
                <a:effectLst/>
                <a:latin typeface="Calibri"/>
                <a:ea typeface="Calibri"/>
                <a:cs typeface="Calibri"/>
              </a:rPr>
              <a:t>​</a:t>
            </a:r>
          </a:p>
          <a:p>
            <a:pPr rtl="0" fontAlgn="base">
              <a:lnSpc>
                <a:spcPct val="90000"/>
              </a:lnSpc>
              <a:buFont typeface="Arial" panose="020B0604020202020204" pitchFamily="34" charset="0"/>
              <a:buChar char="•"/>
            </a:pPr>
            <a:r>
              <a:rPr lang="en-US" sz="2800" b="1" i="0" u="none" strike="noStrike">
                <a:effectLst/>
                <a:latin typeface="Calibri" panose="020F0502020204030204" pitchFamily="34" charset="0"/>
                <a:cs typeface="Calibri" panose="020F0502020204030204" pitchFamily="34" charset="0"/>
              </a:rPr>
              <a:t>Critical Thinking, Area 1.B</a:t>
            </a:r>
            <a:r>
              <a:rPr lang="en-US" sz="2800" b="0" i="0" u="none" strike="noStrike">
                <a:effectLst/>
                <a:latin typeface="Calibri" panose="020F0502020204030204" pitchFamily="34" charset="0"/>
                <a:cs typeface="Calibri" panose="020F0502020204030204" pitchFamily="34" charset="0"/>
              </a:rPr>
              <a:t> </a:t>
            </a:r>
            <a:r>
              <a:rPr lang="en-US" sz="2800" b="0" i="0">
                <a:effectLst/>
                <a:latin typeface="Calibri" panose="020F0502020204030204" pitchFamily="34" charset="0"/>
                <a:cs typeface="Calibri" panose="020F0502020204030204" pitchFamily="34" charset="0"/>
              </a:rPr>
              <a:t>​</a:t>
            </a:r>
          </a:p>
          <a:p>
            <a:pPr rtl="0" fontAlgn="base">
              <a:lnSpc>
                <a:spcPct val="90000"/>
              </a:lnSpc>
              <a:buFont typeface="Arial" panose="020B0604020202020204" pitchFamily="34" charset="0"/>
              <a:buChar char="•"/>
            </a:pPr>
            <a:r>
              <a:rPr lang="en-US" sz="2800" b="1" i="0" u="none" strike="noStrike">
                <a:effectLst/>
                <a:latin typeface="Calibri" panose="020F0502020204030204" pitchFamily="34" charset="0"/>
                <a:cs typeface="Calibri" panose="020F0502020204030204" pitchFamily="34" charset="0"/>
              </a:rPr>
              <a:t>Social and Behavioral Science, Area 4</a:t>
            </a:r>
            <a:r>
              <a:rPr lang="en-US" sz="2800" b="0" i="0" u="none" strike="noStrike">
                <a:effectLst/>
                <a:latin typeface="Calibri" panose="020F0502020204030204" pitchFamily="34" charset="0"/>
                <a:cs typeface="Calibri" panose="020F0502020204030204" pitchFamily="34" charset="0"/>
              </a:rPr>
              <a:t> </a:t>
            </a:r>
            <a:endParaRPr lang="en-US" sz="2800" b="0" i="0">
              <a:effectLst/>
              <a:latin typeface="Calibri" panose="020F0502020204030204" pitchFamily="34" charset="0"/>
              <a:cs typeface="Calibri" panose="020F0502020204030204" pitchFamily="34" charset="0"/>
            </a:endParaRPr>
          </a:p>
          <a:p>
            <a:pPr marL="0" indent="0">
              <a:lnSpc>
                <a:spcPct val="90000"/>
              </a:lnSpc>
              <a:buNone/>
            </a:pPr>
            <a:endParaRPr lang="en-US" sz="3000"/>
          </a:p>
          <a:p>
            <a:pPr marL="0" indent="0">
              <a:lnSpc>
                <a:spcPct val="90000"/>
              </a:lnSpc>
              <a:buNone/>
            </a:pPr>
            <a:r>
              <a:rPr lang="en-US" sz="4400" b="1">
                <a:solidFill>
                  <a:srgbClr val="B00B2D"/>
                </a:solidFill>
                <a:latin typeface="Calibri" panose="020F0502020204030204" pitchFamily="34" charset="0"/>
                <a:cs typeface="Calibri" panose="020F0502020204030204" pitchFamily="34" charset="0"/>
              </a:rPr>
              <a:t>Sophomore Spring</a:t>
            </a:r>
          </a:p>
          <a:p>
            <a:pPr rtl="0" fontAlgn="base">
              <a:lnSpc>
                <a:spcPct val="90000"/>
              </a:lnSpc>
              <a:buFont typeface="Arial" panose="020B0604020202020204" pitchFamily="34" charset="0"/>
              <a:buChar char="•"/>
            </a:pPr>
            <a:r>
              <a:rPr lang="en-US" sz="2800" b="1" i="0" u="none" strike="noStrike">
                <a:effectLst/>
                <a:latin typeface="Calibri" panose="020F0502020204030204" pitchFamily="34" charset="0"/>
                <a:cs typeface="Calibri" panose="020F0502020204030204" pitchFamily="34" charset="0"/>
              </a:rPr>
              <a:t>BIOL B3B General Biology II</a:t>
            </a:r>
            <a:r>
              <a:rPr lang="en-US" sz="2800" b="0" i="0" u="none" strike="noStrike">
                <a:effectLst/>
                <a:latin typeface="Calibri" panose="020F0502020204030204" pitchFamily="34" charset="0"/>
                <a:cs typeface="Calibri" panose="020F0502020204030204" pitchFamily="34" charset="0"/>
              </a:rPr>
              <a:t> </a:t>
            </a:r>
            <a:r>
              <a:rPr lang="en-US" sz="2800" b="0" i="0">
                <a:effectLst/>
                <a:latin typeface="Calibri" panose="020F0502020204030204" pitchFamily="34" charset="0"/>
                <a:cs typeface="Calibri" panose="020F0502020204030204" pitchFamily="34" charset="0"/>
              </a:rPr>
              <a:t>​</a:t>
            </a:r>
          </a:p>
          <a:p>
            <a:pPr rtl="0" fontAlgn="base">
              <a:lnSpc>
                <a:spcPct val="90000"/>
              </a:lnSpc>
              <a:buFont typeface="Arial" panose="020B0604020202020204" pitchFamily="34" charset="0"/>
              <a:buChar char="•"/>
            </a:pPr>
            <a:r>
              <a:rPr lang="en-US" sz="2800" b="1" i="0" u="none" strike="noStrike">
                <a:effectLst/>
                <a:latin typeface="Calibri" panose="020F0502020204030204" pitchFamily="34" charset="0"/>
                <a:cs typeface="Calibri" panose="020F0502020204030204" pitchFamily="34" charset="0"/>
              </a:rPr>
              <a:t>Area Elective, List A </a:t>
            </a:r>
            <a:r>
              <a:rPr lang="en-US" sz="2800" b="0" i="0">
                <a:effectLst/>
                <a:latin typeface="Calibri" panose="020F0502020204030204" pitchFamily="34" charset="0"/>
                <a:cs typeface="Calibri" panose="020F0502020204030204" pitchFamily="34" charset="0"/>
              </a:rPr>
              <a:t>​</a:t>
            </a:r>
          </a:p>
          <a:p>
            <a:pPr rtl="0" fontAlgn="base">
              <a:lnSpc>
                <a:spcPct val="90000"/>
              </a:lnSpc>
              <a:buFont typeface="Arial" panose="020B0604020202020204" pitchFamily="34" charset="0"/>
              <a:buChar char="•"/>
            </a:pPr>
            <a:r>
              <a:rPr lang="en-US" sz="2800" b="1" i="0" u="none" strike="noStrike">
                <a:effectLst/>
                <a:latin typeface="Calibri" panose="020F0502020204030204" pitchFamily="34" charset="0"/>
                <a:cs typeface="Calibri" panose="020F0502020204030204" pitchFamily="34" charset="0"/>
              </a:rPr>
              <a:t>Social and Behavioral Science, Area 4</a:t>
            </a:r>
            <a:r>
              <a:rPr lang="en-US" sz="2800" b="0" i="0">
                <a:effectLst/>
                <a:latin typeface="Calibri" panose="020F0502020204030204" pitchFamily="34" charset="0"/>
                <a:cs typeface="Calibri" panose="020F0502020204030204" pitchFamily="34" charset="0"/>
              </a:rPr>
              <a:t>​</a:t>
            </a:r>
          </a:p>
          <a:p>
            <a:pPr rtl="0" fontAlgn="base">
              <a:lnSpc>
                <a:spcPct val="90000"/>
              </a:lnSpc>
              <a:buFont typeface="Arial" panose="020B0604020202020204" pitchFamily="34" charset="0"/>
              <a:buChar char="•"/>
            </a:pPr>
            <a:r>
              <a:rPr lang="en-US" sz="2800" b="1" i="0" u="none" strike="noStrike">
                <a:effectLst/>
                <a:latin typeface="Calibri" panose="020F0502020204030204" pitchFamily="34" charset="0"/>
                <a:cs typeface="Calibri" panose="020F0502020204030204" pitchFamily="34" charset="0"/>
              </a:rPr>
              <a:t>Ethnic Studies, Area 6</a:t>
            </a:r>
            <a:r>
              <a:rPr lang="en-US" sz="2800" b="0" i="0" u="none" strike="noStrike">
                <a:effectLst/>
                <a:latin typeface="Calibri" panose="020F0502020204030204" pitchFamily="34" charset="0"/>
                <a:cs typeface="Calibri" panose="020F0502020204030204" pitchFamily="34" charset="0"/>
              </a:rPr>
              <a:t> </a:t>
            </a:r>
            <a:endParaRPr lang="en-US" sz="2800" b="0" i="0">
              <a:effectLst/>
              <a:latin typeface="Calibri" panose="020F0502020204030204" pitchFamily="34" charset="0"/>
              <a:cs typeface="Calibri" panose="020F0502020204030204" pitchFamily="34" charset="0"/>
            </a:endParaRPr>
          </a:p>
          <a:p>
            <a:pPr marL="0" indent="0">
              <a:lnSpc>
                <a:spcPct val="90000"/>
              </a:lnSpc>
              <a:buNone/>
            </a:pPr>
            <a:endParaRPr lang="en-US" sz="3000"/>
          </a:p>
        </p:txBody>
      </p:sp>
    </p:spTree>
    <p:extLst>
      <p:ext uri="{BB962C8B-B14F-4D97-AF65-F5344CB8AC3E}">
        <p14:creationId xmlns:p14="http://schemas.microsoft.com/office/powerpoint/2010/main" val="175313846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DD1368-883A-8929-2D6B-34AFDDA7847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91F71CF-EB6A-BA5E-5ADA-37FBB264FD70}"/>
              </a:ext>
            </a:extLst>
          </p:cNvPr>
          <p:cNvSpPr>
            <a:spLocks noGrp="1"/>
          </p:cNvSpPr>
          <p:nvPr>
            <p:ph type="title"/>
          </p:nvPr>
        </p:nvSpPr>
        <p:spPr>
          <a:xfrm>
            <a:off x="2667417" y="1358685"/>
            <a:ext cx="9905583" cy="914400"/>
          </a:xfrm>
        </p:spPr>
        <p:txBody>
          <a:bodyPr anchor="ctr">
            <a:noAutofit/>
          </a:bodyPr>
          <a:lstStyle/>
          <a:p>
            <a:pPr>
              <a:lnSpc>
                <a:spcPct val="90000"/>
              </a:lnSpc>
            </a:pPr>
            <a:r>
              <a:rPr lang="en-US">
                <a:latin typeface="Calibri" panose="020F0502020204030204" pitchFamily="34" charset="0"/>
                <a:cs typeface="Calibri" panose="020F0502020204030204" pitchFamily="34" charset="0"/>
              </a:rPr>
              <a:t>Upper Division Admission Requirements</a:t>
            </a:r>
          </a:p>
        </p:txBody>
      </p:sp>
      <p:pic>
        <p:nvPicPr>
          <p:cNvPr id="7" name="Content Placeholder 6" descr="A diagram of a course&#10;&#10;Description automatically generated with medium confidence">
            <a:extLst>
              <a:ext uri="{FF2B5EF4-FFF2-40B4-BE49-F238E27FC236}">
                <a16:creationId xmlns:a16="http://schemas.microsoft.com/office/drawing/2014/main" id="{713029CF-5F78-AE49-D805-A68D6EFA54B1}"/>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513442" y="2273085"/>
            <a:ext cx="11488558" cy="7925819"/>
          </a:xfrm>
        </p:spPr>
      </p:pic>
    </p:spTree>
    <p:extLst>
      <p:ext uri="{BB962C8B-B14F-4D97-AF65-F5344CB8AC3E}">
        <p14:creationId xmlns:p14="http://schemas.microsoft.com/office/powerpoint/2010/main" val="47999206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E4B2C7-B234-8123-0ACE-581731561819}"/>
            </a:ext>
          </a:extLst>
        </p:cNvPr>
        <p:cNvGrpSpPr/>
        <p:nvPr/>
      </p:nvGrpSpPr>
      <p:grpSpPr>
        <a:xfrm>
          <a:off x="0" y="0"/>
          <a:ext cx="0" cy="0"/>
          <a:chOff x="0" y="0"/>
          <a:chExt cx="0" cy="0"/>
        </a:xfrm>
      </p:grpSpPr>
      <p:pic>
        <p:nvPicPr>
          <p:cNvPr id="10" name="Picture 9" descr="Person writing in planner">
            <a:extLst>
              <a:ext uri="{FF2B5EF4-FFF2-40B4-BE49-F238E27FC236}">
                <a16:creationId xmlns:a16="http://schemas.microsoft.com/office/drawing/2014/main" id="{7A85952C-55BB-86D4-BB84-3318FDAF6BDD}"/>
              </a:ext>
            </a:extLst>
          </p:cNvPr>
          <p:cNvPicPr>
            <a:picLocks noChangeAspect="1"/>
          </p:cNvPicPr>
          <p:nvPr/>
        </p:nvPicPr>
        <p:blipFill>
          <a:blip r:embed="rId3" cstate="print">
            <a:extLst>
              <a:ext uri="{28A0092B-C50C-407E-A947-70E740481C1C}">
                <a14:useLocalDpi xmlns:a14="http://schemas.microsoft.com/office/drawing/2010/main" val="0"/>
              </a:ext>
            </a:extLst>
          </a:blip>
          <a:srcRect l="30338" r="15438" b="-1"/>
          <a:stretch/>
        </p:blipFill>
        <p:spPr>
          <a:xfrm>
            <a:off x="10820400" y="1358685"/>
            <a:ext cx="6172200" cy="7569629"/>
          </a:xfrm>
          <a:prstGeom prst="rect">
            <a:avLst/>
          </a:prstGeom>
          <a:noFill/>
        </p:spPr>
      </p:pic>
      <p:sp>
        <p:nvSpPr>
          <p:cNvPr id="8" name="Title 1">
            <a:extLst>
              <a:ext uri="{FF2B5EF4-FFF2-40B4-BE49-F238E27FC236}">
                <a16:creationId xmlns:a16="http://schemas.microsoft.com/office/drawing/2014/main" id="{A1579130-5F99-AEA7-0A70-A930C9190598}"/>
              </a:ext>
            </a:extLst>
          </p:cNvPr>
          <p:cNvSpPr>
            <a:spLocks noGrp="1"/>
          </p:cNvSpPr>
          <p:nvPr>
            <p:ph type="title"/>
          </p:nvPr>
        </p:nvSpPr>
        <p:spPr>
          <a:xfrm>
            <a:off x="2667417" y="1358685"/>
            <a:ext cx="7924383" cy="914400"/>
          </a:xfrm>
        </p:spPr>
        <p:txBody>
          <a:bodyPr anchor="ctr">
            <a:normAutofit/>
          </a:bodyPr>
          <a:lstStyle/>
          <a:p>
            <a:r>
              <a:rPr lang="en-US" b="1" i="0" u="none" strike="noStrike">
                <a:effectLst/>
                <a:latin typeface="Calibri" panose="020F0502020204030204" pitchFamily="34" charset="0"/>
                <a:cs typeface="Calibri" panose="020F0502020204030204" pitchFamily="34" charset="0"/>
              </a:rPr>
              <a:t>UPPER DIVISION SCHEDULE</a:t>
            </a:r>
            <a:endParaRPr lang="en-US">
              <a:latin typeface="Calibri" panose="020F0502020204030204" pitchFamily="34" charset="0"/>
              <a:cs typeface="Calibri" panose="020F0502020204030204" pitchFamily="34" charset="0"/>
            </a:endParaRPr>
          </a:p>
        </p:txBody>
      </p:sp>
      <p:sp>
        <p:nvSpPr>
          <p:cNvPr id="14" name="Content Placeholder 3">
            <a:extLst>
              <a:ext uri="{FF2B5EF4-FFF2-40B4-BE49-F238E27FC236}">
                <a16:creationId xmlns:a16="http://schemas.microsoft.com/office/drawing/2014/main" id="{2B982FFC-605C-D8A5-FE48-CEAC602121DB}"/>
              </a:ext>
            </a:extLst>
          </p:cNvPr>
          <p:cNvSpPr>
            <a:spLocks noGrp="1"/>
          </p:cNvSpPr>
          <p:nvPr>
            <p:ph idx="13"/>
          </p:nvPr>
        </p:nvSpPr>
        <p:spPr>
          <a:xfrm>
            <a:off x="2667000" y="2552699"/>
            <a:ext cx="7924383" cy="6934201"/>
          </a:xfrm>
        </p:spPr>
        <p:txBody>
          <a:bodyPr>
            <a:normAutofit lnSpcReduction="10000"/>
          </a:bodyPr>
          <a:lstStyle/>
          <a:p>
            <a:pPr marL="0" indent="0">
              <a:lnSpc>
                <a:spcPct val="90000"/>
              </a:lnSpc>
              <a:buNone/>
            </a:pPr>
            <a:r>
              <a:rPr lang="en-US" sz="4400" b="1">
                <a:solidFill>
                  <a:srgbClr val="B00B2D"/>
                </a:solidFill>
                <a:latin typeface="Calibri" panose="020F0502020204030204" pitchFamily="34" charset="0"/>
                <a:cs typeface="Calibri" panose="020F0502020204030204" pitchFamily="34" charset="0"/>
              </a:rPr>
              <a:t>Junior Fall</a:t>
            </a:r>
          </a:p>
          <a:p>
            <a:pPr rtl="0" fontAlgn="base">
              <a:lnSpc>
                <a:spcPct val="90000"/>
              </a:lnSpc>
              <a:buFont typeface="Arial" panose="020B0604020202020204" pitchFamily="34" charset="0"/>
              <a:buChar char="•"/>
            </a:pPr>
            <a:r>
              <a:rPr lang="en-US" sz="2800" b="1" i="0" u="none" strike="noStrike">
                <a:effectLst/>
                <a:latin typeface="Calibri" panose="020F0502020204030204" pitchFamily="34" charset="0"/>
                <a:cs typeface="Calibri" panose="020F0502020204030204" pitchFamily="34" charset="0"/>
              </a:rPr>
              <a:t>CHEM B30A Organic Chemistry</a:t>
            </a:r>
            <a:r>
              <a:rPr lang="en-US" sz="2800" b="1" i="0">
                <a:effectLst/>
                <a:latin typeface="Calibri" panose="020F0502020204030204" pitchFamily="34" charset="0"/>
                <a:cs typeface="Calibri" panose="020F0502020204030204" pitchFamily="34" charset="0"/>
              </a:rPr>
              <a:t>​</a:t>
            </a:r>
          </a:p>
          <a:p>
            <a:pPr rtl="0" fontAlgn="base">
              <a:lnSpc>
                <a:spcPct val="90000"/>
              </a:lnSpc>
              <a:buFont typeface="Arial" panose="020B0604020202020204" pitchFamily="34" charset="0"/>
              <a:buChar char="•"/>
            </a:pPr>
            <a:r>
              <a:rPr lang="en-US" sz="2800" b="1" i="0" u="none" strike="noStrike">
                <a:effectLst/>
                <a:latin typeface="Calibri" panose="020F0502020204030204" pitchFamily="34" charset="0"/>
                <a:cs typeface="Calibri" panose="020F0502020204030204" pitchFamily="34" charset="0"/>
              </a:rPr>
              <a:t>RTEC B100: Quantitative Analytical Methods and Techniques </a:t>
            </a:r>
            <a:r>
              <a:rPr lang="en-US" sz="2800" b="1" i="0">
                <a:effectLst/>
                <a:latin typeface="Calibri" panose="020F0502020204030204" pitchFamily="34" charset="0"/>
                <a:cs typeface="Calibri" panose="020F0502020204030204" pitchFamily="34" charset="0"/>
              </a:rPr>
              <a:t>​</a:t>
            </a:r>
          </a:p>
          <a:p>
            <a:pPr rtl="0" fontAlgn="base">
              <a:lnSpc>
                <a:spcPct val="90000"/>
              </a:lnSpc>
              <a:buFont typeface="Arial" panose="020B0604020202020204" pitchFamily="34" charset="0"/>
              <a:buChar char="•"/>
            </a:pPr>
            <a:r>
              <a:rPr lang="en-US" sz="2800" b="1" i="0" u="none" strike="noStrike">
                <a:effectLst/>
                <a:latin typeface="Calibri" panose="020F0502020204030204" pitchFamily="34" charset="0"/>
                <a:cs typeface="Calibri" panose="020F0502020204030204" pitchFamily="34" charset="0"/>
              </a:rPr>
              <a:t>RTEC B101: Laboratory Safety and Materials Management</a:t>
            </a:r>
            <a:r>
              <a:rPr lang="en-US" sz="2800" b="1" i="0">
                <a:effectLst/>
                <a:latin typeface="Calibri" panose="020F0502020204030204" pitchFamily="34" charset="0"/>
                <a:cs typeface="Calibri" panose="020F0502020204030204" pitchFamily="34" charset="0"/>
              </a:rPr>
              <a:t>​</a:t>
            </a:r>
          </a:p>
          <a:p>
            <a:pPr rtl="0" fontAlgn="base">
              <a:lnSpc>
                <a:spcPct val="90000"/>
              </a:lnSpc>
              <a:buFont typeface="Arial" panose="020B0604020202020204" pitchFamily="34" charset="0"/>
              <a:buChar char="•"/>
            </a:pPr>
            <a:r>
              <a:rPr lang="en-US" sz="2800" b="1" i="0" u="none" strike="noStrike">
                <a:effectLst/>
                <a:latin typeface="Calibri" panose="020F0502020204030204" pitchFamily="34" charset="0"/>
                <a:cs typeface="Calibri" panose="020F0502020204030204" pitchFamily="34" charset="0"/>
              </a:rPr>
              <a:t>ENGL B100: Technical Writing </a:t>
            </a:r>
            <a:endParaRPr lang="en-US" sz="2800" b="1" i="0">
              <a:effectLst/>
              <a:latin typeface="Calibri" panose="020F0502020204030204" pitchFamily="34" charset="0"/>
              <a:cs typeface="Calibri" panose="020F0502020204030204" pitchFamily="34" charset="0"/>
            </a:endParaRPr>
          </a:p>
          <a:p>
            <a:pPr marL="0" indent="0">
              <a:lnSpc>
                <a:spcPct val="90000"/>
              </a:lnSpc>
              <a:buNone/>
            </a:pPr>
            <a:endParaRPr lang="en-US" sz="2200"/>
          </a:p>
          <a:p>
            <a:pPr marL="0" indent="0">
              <a:lnSpc>
                <a:spcPct val="90000"/>
              </a:lnSpc>
              <a:buNone/>
            </a:pPr>
            <a:r>
              <a:rPr lang="en-US" sz="4400" b="1">
                <a:solidFill>
                  <a:srgbClr val="B00B2D"/>
                </a:solidFill>
                <a:latin typeface="Calibri" panose="020F0502020204030204" pitchFamily="34" charset="0"/>
                <a:cs typeface="Calibri" panose="020F0502020204030204" pitchFamily="34" charset="0"/>
              </a:rPr>
              <a:t>Junior Spring</a:t>
            </a:r>
          </a:p>
          <a:p>
            <a:pPr rtl="0" fontAlgn="base">
              <a:lnSpc>
                <a:spcPct val="90000"/>
              </a:lnSpc>
              <a:buFont typeface="Arial" panose="020B0604020202020204" pitchFamily="34" charset="0"/>
              <a:buChar char="•"/>
            </a:pPr>
            <a:r>
              <a:rPr lang="en-US" sz="2800" b="1" i="0" u="none" strike="noStrike">
                <a:effectLst/>
                <a:latin typeface="Calibri" panose="020F0502020204030204" pitchFamily="34" charset="0"/>
                <a:cs typeface="Calibri" panose="020F0502020204030204" pitchFamily="34" charset="0"/>
              </a:rPr>
              <a:t>RTEC B102: Inorganic/Metallic Laboratory Quantification</a:t>
            </a:r>
            <a:r>
              <a:rPr lang="en-US" sz="2800" b="0" i="0" u="none" strike="noStrike">
                <a:effectLst/>
                <a:latin typeface="Calibri" panose="020F0502020204030204" pitchFamily="34" charset="0"/>
                <a:cs typeface="Calibri" panose="020F0502020204030204" pitchFamily="34" charset="0"/>
              </a:rPr>
              <a:t> </a:t>
            </a:r>
            <a:r>
              <a:rPr lang="en-US" sz="2800" b="0" i="0">
                <a:effectLst/>
                <a:latin typeface="Calibri" panose="020F0502020204030204" pitchFamily="34" charset="0"/>
                <a:cs typeface="Calibri" panose="020F0502020204030204" pitchFamily="34" charset="0"/>
              </a:rPr>
              <a:t>​</a:t>
            </a:r>
          </a:p>
          <a:p>
            <a:pPr rtl="0" fontAlgn="base">
              <a:lnSpc>
                <a:spcPct val="90000"/>
              </a:lnSpc>
              <a:buFont typeface="Arial" panose="020B0604020202020204" pitchFamily="34" charset="0"/>
              <a:buChar char="•"/>
            </a:pPr>
            <a:r>
              <a:rPr lang="en-US" sz="2800" b="1" i="0" u="none" strike="noStrike">
                <a:effectLst/>
                <a:latin typeface="Calibri" panose="020F0502020204030204" pitchFamily="34" charset="0"/>
                <a:cs typeface="Calibri" panose="020F0502020204030204" pitchFamily="34" charset="0"/>
              </a:rPr>
              <a:t>RTEC B103: Biologic/Organic Laboratory Analysis</a:t>
            </a:r>
            <a:r>
              <a:rPr lang="en-US" sz="2800" b="0" i="0" u="none" strike="noStrike">
                <a:effectLst/>
                <a:latin typeface="Calibri" panose="020F0502020204030204" pitchFamily="34" charset="0"/>
                <a:cs typeface="Calibri" panose="020F0502020204030204" pitchFamily="34" charset="0"/>
              </a:rPr>
              <a:t> </a:t>
            </a:r>
            <a:r>
              <a:rPr lang="en-US" sz="2800" b="0" i="0">
                <a:effectLst/>
                <a:latin typeface="Calibri" panose="020F0502020204030204" pitchFamily="34" charset="0"/>
                <a:cs typeface="Calibri" panose="020F0502020204030204" pitchFamily="34" charset="0"/>
              </a:rPr>
              <a:t>​</a:t>
            </a:r>
          </a:p>
          <a:p>
            <a:pPr rtl="0" fontAlgn="base">
              <a:lnSpc>
                <a:spcPct val="90000"/>
              </a:lnSpc>
              <a:buFont typeface="Arial" panose="020B0604020202020204" pitchFamily="34" charset="0"/>
              <a:buChar char="•"/>
            </a:pPr>
            <a:r>
              <a:rPr lang="en-US" sz="2800" b="1" i="0" u="none" strike="noStrike">
                <a:effectLst/>
                <a:latin typeface="Calibri" panose="020F0502020204030204" pitchFamily="34" charset="0"/>
                <a:cs typeface="Calibri" panose="020F0502020204030204" pitchFamily="34" charset="0"/>
              </a:rPr>
              <a:t>INDA B140: Quality Management</a:t>
            </a:r>
            <a:r>
              <a:rPr lang="en-US" sz="2800" b="0" i="0">
                <a:effectLst/>
                <a:latin typeface="Calibri" panose="020F0502020204030204" pitchFamily="34" charset="0"/>
                <a:cs typeface="Calibri" panose="020F0502020204030204" pitchFamily="34" charset="0"/>
              </a:rPr>
              <a:t>​</a:t>
            </a:r>
          </a:p>
          <a:p>
            <a:pPr rtl="0" fontAlgn="base">
              <a:lnSpc>
                <a:spcPct val="90000"/>
              </a:lnSpc>
              <a:buFont typeface="Arial" panose="020B0604020202020204" pitchFamily="34" charset="0"/>
              <a:buChar char="•"/>
            </a:pPr>
            <a:r>
              <a:rPr lang="en-US" sz="2800" b="1" i="0" u="none" strike="noStrike">
                <a:effectLst/>
                <a:latin typeface="Calibri" panose="020F0502020204030204" pitchFamily="34" charset="0"/>
                <a:cs typeface="Calibri" panose="020F0502020204030204" pitchFamily="34" charset="0"/>
              </a:rPr>
              <a:t>PSCY B100: Industrial and Organizational Psychology</a:t>
            </a:r>
            <a:r>
              <a:rPr lang="en-US" sz="2800" b="0" i="0" u="none" strike="noStrike">
                <a:effectLst/>
                <a:latin typeface="Calibri" panose="020F0502020204030204" pitchFamily="34" charset="0"/>
                <a:cs typeface="Calibri" panose="020F0502020204030204" pitchFamily="34" charset="0"/>
              </a:rPr>
              <a:t> </a:t>
            </a:r>
            <a:r>
              <a:rPr lang="en-US" sz="2800" b="0" i="0">
                <a:effectLst/>
                <a:latin typeface="Calibri" panose="020F0502020204030204" pitchFamily="34" charset="0"/>
                <a:cs typeface="Calibri" panose="020F0502020204030204" pitchFamily="34" charset="0"/>
              </a:rPr>
              <a:t>​</a:t>
            </a:r>
          </a:p>
          <a:p>
            <a:pPr rtl="0" fontAlgn="base">
              <a:lnSpc>
                <a:spcPct val="90000"/>
              </a:lnSpc>
              <a:buFont typeface="Arial" panose="020B0604020202020204" pitchFamily="34" charset="0"/>
              <a:buChar char="•"/>
            </a:pPr>
            <a:r>
              <a:rPr lang="en-US" sz="2800" b="1" i="0" u="none" strike="noStrike">
                <a:effectLst/>
                <a:latin typeface="Calibri" panose="020F0502020204030204" pitchFamily="34" charset="0"/>
                <a:cs typeface="Calibri" panose="020F0502020204030204" pitchFamily="34" charset="0"/>
              </a:rPr>
              <a:t>Area Elective, List A</a:t>
            </a:r>
            <a:endParaRPr lang="en-US" sz="2800" b="0" i="0">
              <a:effectLst/>
              <a:latin typeface="Calibri" panose="020F0502020204030204" pitchFamily="34" charset="0"/>
              <a:cs typeface="Calibri" panose="020F0502020204030204" pitchFamily="34" charset="0"/>
            </a:endParaRPr>
          </a:p>
          <a:p>
            <a:pPr marL="0" indent="0">
              <a:lnSpc>
                <a:spcPct val="90000"/>
              </a:lnSpc>
              <a:buNone/>
            </a:pPr>
            <a:endParaRPr lang="en-US" sz="2200"/>
          </a:p>
        </p:txBody>
      </p:sp>
    </p:spTree>
    <p:extLst>
      <p:ext uri="{BB962C8B-B14F-4D97-AF65-F5344CB8AC3E}">
        <p14:creationId xmlns:p14="http://schemas.microsoft.com/office/powerpoint/2010/main" val="363674635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B0680C-A462-3515-492C-BCD642E1058A}"/>
            </a:ext>
          </a:extLst>
        </p:cNvPr>
        <p:cNvGrpSpPr/>
        <p:nvPr/>
      </p:nvGrpSpPr>
      <p:grpSpPr>
        <a:xfrm>
          <a:off x="0" y="0"/>
          <a:ext cx="0" cy="0"/>
          <a:chOff x="0" y="0"/>
          <a:chExt cx="0" cy="0"/>
        </a:xfrm>
      </p:grpSpPr>
      <p:pic>
        <p:nvPicPr>
          <p:cNvPr id="10" name="Picture 9" descr="Person writing in planner">
            <a:extLst>
              <a:ext uri="{FF2B5EF4-FFF2-40B4-BE49-F238E27FC236}">
                <a16:creationId xmlns:a16="http://schemas.microsoft.com/office/drawing/2014/main" id="{40FA669D-16B0-858A-3651-8EECC1F9A57C}"/>
              </a:ext>
            </a:extLst>
          </p:cNvPr>
          <p:cNvPicPr>
            <a:picLocks noChangeAspect="1"/>
          </p:cNvPicPr>
          <p:nvPr/>
        </p:nvPicPr>
        <p:blipFill>
          <a:blip r:embed="rId2" cstate="print">
            <a:extLst>
              <a:ext uri="{28A0092B-C50C-407E-A947-70E740481C1C}">
                <a14:useLocalDpi xmlns:a14="http://schemas.microsoft.com/office/drawing/2010/main" val="0"/>
              </a:ext>
            </a:extLst>
          </a:blip>
          <a:srcRect l="30338" r="15438" b="-1"/>
          <a:stretch/>
        </p:blipFill>
        <p:spPr>
          <a:xfrm>
            <a:off x="10820400" y="1358685"/>
            <a:ext cx="6172200" cy="7569629"/>
          </a:xfrm>
          <a:prstGeom prst="rect">
            <a:avLst/>
          </a:prstGeom>
          <a:noFill/>
        </p:spPr>
      </p:pic>
      <p:sp>
        <p:nvSpPr>
          <p:cNvPr id="8" name="Title 1">
            <a:extLst>
              <a:ext uri="{FF2B5EF4-FFF2-40B4-BE49-F238E27FC236}">
                <a16:creationId xmlns:a16="http://schemas.microsoft.com/office/drawing/2014/main" id="{016B5EC5-8E24-286F-DFA9-48AD32EBD8D0}"/>
              </a:ext>
            </a:extLst>
          </p:cNvPr>
          <p:cNvSpPr>
            <a:spLocks noGrp="1"/>
          </p:cNvSpPr>
          <p:nvPr>
            <p:ph type="title"/>
          </p:nvPr>
        </p:nvSpPr>
        <p:spPr>
          <a:xfrm>
            <a:off x="2667417" y="1358685"/>
            <a:ext cx="7924383" cy="914400"/>
          </a:xfrm>
        </p:spPr>
        <p:txBody>
          <a:bodyPr anchor="ctr">
            <a:normAutofit/>
          </a:bodyPr>
          <a:lstStyle/>
          <a:p>
            <a:r>
              <a:rPr lang="en-US" b="1" i="0" u="none" strike="noStrike">
                <a:effectLst/>
                <a:latin typeface="Calibri" panose="020F0502020204030204" pitchFamily="34" charset="0"/>
                <a:cs typeface="Calibri" panose="020F0502020204030204" pitchFamily="34" charset="0"/>
              </a:rPr>
              <a:t>UPPER DIVISION SCHEDULE</a:t>
            </a:r>
            <a:endParaRPr lang="en-US">
              <a:latin typeface="Calibri" panose="020F0502020204030204" pitchFamily="34" charset="0"/>
              <a:cs typeface="Calibri" panose="020F0502020204030204" pitchFamily="34" charset="0"/>
            </a:endParaRPr>
          </a:p>
        </p:txBody>
      </p:sp>
      <p:sp>
        <p:nvSpPr>
          <p:cNvPr id="14" name="Content Placeholder 3">
            <a:extLst>
              <a:ext uri="{FF2B5EF4-FFF2-40B4-BE49-F238E27FC236}">
                <a16:creationId xmlns:a16="http://schemas.microsoft.com/office/drawing/2014/main" id="{0CF4EC91-CD60-3DEC-73A1-383C72581E89}"/>
              </a:ext>
            </a:extLst>
          </p:cNvPr>
          <p:cNvSpPr>
            <a:spLocks noGrp="1"/>
          </p:cNvSpPr>
          <p:nvPr>
            <p:ph idx="13"/>
          </p:nvPr>
        </p:nvSpPr>
        <p:spPr>
          <a:xfrm>
            <a:off x="2667000" y="2552699"/>
            <a:ext cx="7924383" cy="7010401"/>
          </a:xfrm>
        </p:spPr>
        <p:txBody>
          <a:bodyPr>
            <a:normAutofit fontScale="92500" lnSpcReduction="10000"/>
          </a:bodyPr>
          <a:lstStyle/>
          <a:p>
            <a:pPr marL="0" indent="0">
              <a:lnSpc>
                <a:spcPct val="90000"/>
              </a:lnSpc>
              <a:buNone/>
            </a:pPr>
            <a:r>
              <a:rPr lang="en-US" sz="4800" b="1">
                <a:solidFill>
                  <a:srgbClr val="B00B2D"/>
                </a:solidFill>
                <a:latin typeface="Calibri" panose="020F0502020204030204" pitchFamily="34" charset="0"/>
                <a:cs typeface="Calibri" panose="020F0502020204030204" pitchFamily="34" charset="0"/>
              </a:rPr>
              <a:t>Senior Fall</a:t>
            </a:r>
          </a:p>
          <a:p>
            <a:pPr rtl="0" fontAlgn="base">
              <a:lnSpc>
                <a:spcPct val="90000"/>
              </a:lnSpc>
              <a:buFont typeface="Arial" panose="020B0604020202020204" pitchFamily="34" charset="0"/>
              <a:buChar char="•"/>
            </a:pPr>
            <a:r>
              <a:rPr lang="en-US" sz="3000" b="1" i="0" u="none" strike="noStrike">
                <a:effectLst/>
                <a:latin typeface="Calibri" panose="020F0502020204030204" pitchFamily="34" charset="0"/>
                <a:cs typeface="Calibri" panose="020F0502020204030204" pitchFamily="34" charset="0"/>
              </a:rPr>
              <a:t>RTEC B110: Quantitative Analytical Methods and Techniques</a:t>
            </a:r>
            <a:r>
              <a:rPr lang="en-US" sz="3000" b="0" i="0" u="none" strike="noStrike">
                <a:effectLst/>
                <a:latin typeface="Calibri" panose="020F0502020204030204" pitchFamily="34" charset="0"/>
                <a:cs typeface="Calibri" panose="020F0502020204030204" pitchFamily="34" charset="0"/>
              </a:rPr>
              <a:t> </a:t>
            </a:r>
            <a:r>
              <a:rPr lang="en-US" sz="3000" b="0" i="0">
                <a:effectLst/>
                <a:latin typeface="Calibri" panose="020F0502020204030204" pitchFamily="34" charset="0"/>
                <a:cs typeface="Calibri" panose="020F0502020204030204" pitchFamily="34" charset="0"/>
              </a:rPr>
              <a:t>​</a:t>
            </a:r>
          </a:p>
          <a:p>
            <a:pPr rtl="0" fontAlgn="base">
              <a:lnSpc>
                <a:spcPct val="90000"/>
              </a:lnSpc>
              <a:buFont typeface="Arial" panose="020B0604020202020204" pitchFamily="34" charset="0"/>
              <a:buChar char="•"/>
            </a:pPr>
            <a:r>
              <a:rPr lang="en-US" sz="3000" b="1" i="0" u="none" strike="noStrike">
                <a:effectLst/>
                <a:latin typeface="Calibri" panose="020F0502020204030204" pitchFamily="34" charset="0"/>
                <a:cs typeface="Calibri" panose="020F0502020204030204" pitchFamily="34" charset="0"/>
              </a:rPr>
              <a:t>INDA B132: Project Management for Capstone</a:t>
            </a:r>
            <a:r>
              <a:rPr lang="en-US" sz="3000" b="0" i="0" u="none" strike="noStrike">
                <a:effectLst/>
                <a:latin typeface="Calibri" panose="020F0502020204030204" pitchFamily="34" charset="0"/>
                <a:cs typeface="Calibri" panose="020F0502020204030204" pitchFamily="34" charset="0"/>
              </a:rPr>
              <a:t> </a:t>
            </a:r>
            <a:r>
              <a:rPr lang="en-US" sz="3000" b="0" i="0">
                <a:effectLst/>
                <a:latin typeface="Calibri" panose="020F0502020204030204" pitchFamily="34" charset="0"/>
                <a:cs typeface="Calibri" panose="020F0502020204030204" pitchFamily="34" charset="0"/>
              </a:rPr>
              <a:t>​</a:t>
            </a:r>
          </a:p>
          <a:p>
            <a:pPr rtl="0" fontAlgn="base">
              <a:lnSpc>
                <a:spcPct val="90000"/>
              </a:lnSpc>
              <a:buFont typeface="Arial" panose="020B0604020202020204" pitchFamily="34" charset="0"/>
              <a:buChar char="•"/>
            </a:pPr>
            <a:r>
              <a:rPr lang="en-US" sz="3000" b="1" i="0" u="none" strike="noStrike">
                <a:effectLst/>
                <a:latin typeface="Calibri" panose="020F0502020204030204" pitchFamily="34" charset="0"/>
                <a:cs typeface="Calibri" panose="020F0502020204030204" pitchFamily="34" charset="0"/>
              </a:rPr>
              <a:t>Phil B100: Industry Ethics</a:t>
            </a:r>
            <a:r>
              <a:rPr lang="en-US" sz="3000" b="0" i="0" u="none" strike="noStrike">
                <a:effectLst/>
                <a:latin typeface="Calibri" panose="020F0502020204030204" pitchFamily="34" charset="0"/>
                <a:cs typeface="Calibri" panose="020F0502020204030204" pitchFamily="34" charset="0"/>
              </a:rPr>
              <a:t> </a:t>
            </a:r>
            <a:r>
              <a:rPr lang="en-US" sz="3000" b="0" i="0">
                <a:effectLst/>
                <a:latin typeface="Calibri" panose="020F0502020204030204" pitchFamily="34" charset="0"/>
                <a:cs typeface="Calibri" panose="020F0502020204030204" pitchFamily="34" charset="0"/>
              </a:rPr>
              <a:t>​</a:t>
            </a:r>
          </a:p>
          <a:p>
            <a:pPr rtl="0" fontAlgn="base">
              <a:lnSpc>
                <a:spcPct val="90000"/>
              </a:lnSpc>
              <a:buFont typeface="Arial" panose="020B0604020202020204" pitchFamily="34" charset="0"/>
              <a:buChar char="•"/>
            </a:pPr>
            <a:r>
              <a:rPr lang="en-US" sz="3000" b="1" i="0" u="none" strike="noStrike">
                <a:effectLst/>
                <a:latin typeface="Calibri" panose="020F0502020204030204" pitchFamily="34" charset="0"/>
                <a:cs typeface="Calibri" panose="020F0502020204030204" pitchFamily="34" charset="0"/>
              </a:rPr>
              <a:t>Elective</a:t>
            </a:r>
            <a:r>
              <a:rPr lang="en-US" sz="3000" b="0" i="0" u="none" strike="noStrike">
                <a:effectLst/>
                <a:latin typeface="Calibri" panose="020F0502020204030204" pitchFamily="34" charset="0"/>
                <a:cs typeface="Calibri" panose="020F0502020204030204" pitchFamily="34" charset="0"/>
              </a:rPr>
              <a:t> </a:t>
            </a:r>
            <a:r>
              <a:rPr lang="en-US" sz="3000" b="0" i="0">
                <a:effectLst/>
                <a:latin typeface="Calibri" panose="020F0502020204030204" pitchFamily="34" charset="0"/>
                <a:cs typeface="Calibri" panose="020F0502020204030204" pitchFamily="34" charset="0"/>
              </a:rPr>
              <a:t>​</a:t>
            </a:r>
          </a:p>
          <a:p>
            <a:pPr rtl="0" fontAlgn="base">
              <a:lnSpc>
                <a:spcPct val="90000"/>
              </a:lnSpc>
              <a:buFont typeface="Arial" panose="020B0604020202020204" pitchFamily="34" charset="0"/>
              <a:buChar char="•"/>
            </a:pPr>
            <a:r>
              <a:rPr lang="en-US" sz="3000" b="1" i="0" u="none" strike="noStrike">
                <a:effectLst/>
                <a:latin typeface="Calibri" panose="020F0502020204030204" pitchFamily="34" charset="0"/>
                <a:cs typeface="Calibri" panose="020F0502020204030204" pitchFamily="34" charset="0"/>
              </a:rPr>
              <a:t>Elective</a:t>
            </a:r>
          </a:p>
          <a:p>
            <a:pPr marL="0" indent="0" rtl="0" fontAlgn="base">
              <a:lnSpc>
                <a:spcPct val="90000"/>
              </a:lnSpc>
              <a:buNone/>
            </a:pPr>
            <a:endParaRPr lang="en-US" sz="2800">
              <a:latin typeface="Calibri" panose="020F0502020204030204" pitchFamily="34" charset="0"/>
              <a:cs typeface="Calibri" panose="020F0502020204030204" pitchFamily="34" charset="0"/>
            </a:endParaRPr>
          </a:p>
          <a:p>
            <a:pPr marL="0" indent="0">
              <a:lnSpc>
                <a:spcPct val="90000"/>
              </a:lnSpc>
              <a:buNone/>
            </a:pPr>
            <a:r>
              <a:rPr lang="en-US" sz="4800" b="1">
                <a:solidFill>
                  <a:srgbClr val="B00B2D"/>
                </a:solidFill>
                <a:latin typeface="Calibri" panose="020F0502020204030204" pitchFamily="34" charset="0"/>
                <a:cs typeface="Calibri" panose="020F0502020204030204" pitchFamily="34" charset="0"/>
              </a:rPr>
              <a:t>Senior Spring</a:t>
            </a:r>
          </a:p>
          <a:p>
            <a:pPr rtl="0" fontAlgn="base">
              <a:lnSpc>
                <a:spcPct val="90000"/>
              </a:lnSpc>
              <a:buFont typeface="Arial" panose="020B0604020202020204" pitchFamily="34" charset="0"/>
              <a:buChar char="•"/>
            </a:pPr>
            <a:r>
              <a:rPr lang="en-US" sz="3000" b="1" i="0" u="none" strike="noStrike">
                <a:effectLst/>
                <a:latin typeface="Calibri" panose="020F0502020204030204" pitchFamily="34" charset="0"/>
                <a:cs typeface="Calibri" panose="020F0502020204030204" pitchFamily="34" charset="0"/>
              </a:rPr>
              <a:t>RTEC B140: Research Project Design and Execution</a:t>
            </a:r>
            <a:r>
              <a:rPr lang="en-US" sz="3000" b="0" i="0" u="none" strike="noStrike">
                <a:effectLst/>
                <a:latin typeface="Calibri" panose="020F0502020204030204" pitchFamily="34" charset="0"/>
                <a:cs typeface="Calibri" panose="020F0502020204030204" pitchFamily="34" charset="0"/>
              </a:rPr>
              <a:t> </a:t>
            </a:r>
            <a:r>
              <a:rPr lang="en-US" sz="3000" b="0" i="0">
                <a:effectLst/>
                <a:latin typeface="Calibri" panose="020F0502020204030204" pitchFamily="34" charset="0"/>
                <a:cs typeface="Calibri" panose="020F0502020204030204" pitchFamily="34" charset="0"/>
              </a:rPr>
              <a:t>​</a:t>
            </a:r>
          </a:p>
          <a:p>
            <a:pPr rtl="0" fontAlgn="base">
              <a:lnSpc>
                <a:spcPct val="90000"/>
              </a:lnSpc>
              <a:buFont typeface="Arial" panose="020B0604020202020204" pitchFamily="34" charset="0"/>
              <a:buChar char="•"/>
            </a:pPr>
            <a:r>
              <a:rPr lang="en-US" sz="3000" b="1" i="0" u="none" strike="noStrike">
                <a:effectLst/>
                <a:latin typeface="Calibri" panose="020F0502020204030204" pitchFamily="34" charset="0"/>
                <a:cs typeface="Calibri" panose="020F0502020204030204" pitchFamily="34" charset="0"/>
              </a:rPr>
              <a:t>List B Elective</a:t>
            </a:r>
            <a:r>
              <a:rPr lang="en-US" sz="3000" b="0" i="0" u="none" strike="noStrike">
                <a:effectLst/>
                <a:latin typeface="Calibri" panose="020F0502020204030204" pitchFamily="34" charset="0"/>
                <a:cs typeface="Calibri" panose="020F0502020204030204" pitchFamily="34" charset="0"/>
              </a:rPr>
              <a:t> </a:t>
            </a:r>
            <a:r>
              <a:rPr lang="en-US" sz="3000" b="0" i="0">
                <a:effectLst/>
                <a:latin typeface="Calibri" panose="020F0502020204030204" pitchFamily="34" charset="0"/>
                <a:cs typeface="Calibri" panose="020F0502020204030204" pitchFamily="34" charset="0"/>
              </a:rPr>
              <a:t>​</a:t>
            </a:r>
          </a:p>
          <a:p>
            <a:pPr rtl="0" fontAlgn="base">
              <a:lnSpc>
                <a:spcPct val="90000"/>
              </a:lnSpc>
              <a:buFont typeface="Arial" panose="020B0604020202020204" pitchFamily="34" charset="0"/>
              <a:buChar char="•"/>
            </a:pPr>
            <a:r>
              <a:rPr lang="en-US" sz="3000" b="1" i="0" u="none" strike="noStrike">
                <a:effectLst/>
                <a:latin typeface="Calibri" panose="020F0502020204030204" pitchFamily="34" charset="0"/>
                <a:cs typeface="Calibri" panose="020F0502020204030204" pitchFamily="34" charset="0"/>
              </a:rPr>
              <a:t>List B Elective</a:t>
            </a:r>
            <a:r>
              <a:rPr lang="en-US" sz="3000" b="0" i="0" u="none" strike="noStrike">
                <a:effectLst/>
                <a:latin typeface="Calibri" panose="020F0502020204030204" pitchFamily="34" charset="0"/>
                <a:cs typeface="Calibri" panose="020F0502020204030204" pitchFamily="34" charset="0"/>
              </a:rPr>
              <a:t> </a:t>
            </a:r>
            <a:r>
              <a:rPr lang="en-US" sz="3000" b="0" i="0">
                <a:effectLst/>
                <a:latin typeface="Calibri" panose="020F0502020204030204" pitchFamily="34" charset="0"/>
                <a:cs typeface="Calibri" panose="020F0502020204030204" pitchFamily="34" charset="0"/>
              </a:rPr>
              <a:t>​</a:t>
            </a:r>
          </a:p>
          <a:p>
            <a:pPr rtl="0" fontAlgn="base">
              <a:lnSpc>
                <a:spcPct val="90000"/>
              </a:lnSpc>
              <a:buFont typeface="Arial" panose="020B0604020202020204" pitchFamily="34" charset="0"/>
              <a:buChar char="•"/>
            </a:pPr>
            <a:r>
              <a:rPr lang="en-US" sz="3000" b="1" i="0" u="none" strike="noStrike">
                <a:effectLst/>
                <a:latin typeface="Calibri" panose="020F0502020204030204" pitchFamily="34" charset="0"/>
                <a:cs typeface="Calibri" panose="020F0502020204030204" pitchFamily="34" charset="0"/>
              </a:rPr>
              <a:t>Elective</a:t>
            </a:r>
            <a:r>
              <a:rPr lang="en-US" sz="3000" b="0" i="0">
                <a:effectLst/>
                <a:latin typeface="Calibri" panose="020F0502020204030204" pitchFamily="34" charset="0"/>
                <a:cs typeface="Calibri" panose="020F0502020204030204" pitchFamily="34" charset="0"/>
              </a:rPr>
              <a:t>​</a:t>
            </a:r>
          </a:p>
          <a:p>
            <a:pPr rtl="0" fontAlgn="base">
              <a:lnSpc>
                <a:spcPct val="90000"/>
              </a:lnSpc>
              <a:buFont typeface="Arial" panose="020B0604020202020204" pitchFamily="34" charset="0"/>
              <a:buChar char="•"/>
            </a:pPr>
            <a:r>
              <a:rPr lang="en-US" sz="3000" b="1" i="0" u="none" strike="noStrike">
                <a:effectLst/>
                <a:latin typeface="Calibri" panose="020F0502020204030204" pitchFamily="34" charset="0"/>
                <a:cs typeface="Calibri" panose="020F0502020204030204" pitchFamily="34" charset="0"/>
              </a:rPr>
              <a:t>Elective</a:t>
            </a:r>
            <a:r>
              <a:rPr lang="en-US" sz="3000" b="0" i="0" u="none" strike="noStrike">
                <a:effectLst/>
                <a:latin typeface="Calibri" panose="020F0502020204030204" pitchFamily="34" charset="0"/>
                <a:cs typeface="Calibri" panose="020F0502020204030204" pitchFamily="34" charset="0"/>
              </a:rPr>
              <a:t> </a:t>
            </a:r>
            <a:endParaRPr lang="en-US" sz="3000" b="0" i="0">
              <a:effectLst/>
              <a:latin typeface="Calibri" panose="020F0502020204030204" pitchFamily="34" charset="0"/>
              <a:cs typeface="Calibri" panose="020F0502020204030204" pitchFamily="34" charset="0"/>
            </a:endParaRPr>
          </a:p>
          <a:p>
            <a:pPr marL="0" indent="0">
              <a:lnSpc>
                <a:spcPct val="90000"/>
              </a:lnSpc>
              <a:buNone/>
            </a:pPr>
            <a:endParaRPr lang="en-US" sz="2500"/>
          </a:p>
        </p:txBody>
      </p:sp>
    </p:spTree>
    <p:extLst>
      <p:ext uri="{BB962C8B-B14F-4D97-AF65-F5344CB8AC3E}">
        <p14:creationId xmlns:p14="http://schemas.microsoft.com/office/powerpoint/2010/main" val="136586105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black and red text with a white circle&#10;&#10;AI-generated content may be incorrect.">
            <a:extLst>
              <a:ext uri="{FF2B5EF4-FFF2-40B4-BE49-F238E27FC236}">
                <a16:creationId xmlns:a16="http://schemas.microsoft.com/office/drawing/2014/main" id="{3135AADF-AB8E-E1F4-9472-8EFBE50972F3}"/>
              </a:ext>
            </a:extLst>
          </p:cNvPr>
          <p:cNvPicPr>
            <a:picLocks noChangeAspect="1"/>
          </p:cNvPicPr>
          <p:nvPr/>
        </p:nvPicPr>
        <p:blipFill>
          <a:blip r:embed="rId2"/>
          <a:stretch>
            <a:fillRect/>
          </a:stretch>
        </p:blipFill>
        <p:spPr>
          <a:xfrm>
            <a:off x="2573921" y="2710526"/>
            <a:ext cx="5139161" cy="1523760"/>
          </a:xfrm>
          <a:prstGeom prst="rect">
            <a:avLst/>
          </a:prstGeom>
        </p:spPr>
      </p:pic>
      <p:pic>
        <p:nvPicPr>
          <p:cNvPr id="6" name="Picture 5">
            <a:extLst>
              <a:ext uri="{FF2B5EF4-FFF2-40B4-BE49-F238E27FC236}">
                <a16:creationId xmlns:a16="http://schemas.microsoft.com/office/drawing/2014/main" id="{2CD5C87B-3EE2-FA2A-72F4-99EC59065FEE}"/>
              </a:ext>
            </a:extLst>
          </p:cNvPr>
          <p:cNvPicPr>
            <a:picLocks noChangeAspect="1"/>
          </p:cNvPicPr>
          <p:nvPr/>
        </p:nvPicPr>
        <p:blipFill>
          <a:blip r:embed="rId3"/>
          <a:stretch>
            <a:fillRect/>
          </a:stretch>
        </p:blipFill>
        <p:spPr>
          <a:xfrm>
            <a:off x="3639333" y="3926229"/>
            <a:ext cx="4541979" cy="611530"/>
          </a:xfrm>
          <a:prstGeom prst="rect">
            <a:avLst/>
          </a:prstGeom>
        </p:spPr>
      </p:pic>
      <p:grpSp>
        <p:nvGrpSpPr>
          <p:cNvPr id="10" name="Group 9">
            <a:extLst>
              <a:ext uri="{FF2B5EF4-FFF2-40B4-BE49-F238E27FC236}">
                <a16:creationId xmlns:a16="http://schemas.microsoft.com/office/drawing/2014/main" id="{7B57146F-995F-8317-E6B2-6702B5952C39}"/>
              </a:ext>
            </a:extLst>
          </p:cNvPr>
          <p:cNvGrpSpPr/>
          <p:nvPr/>
        </p:nvGrpSpPr>
        <p:grpSpPr>
          <a:xfrm>
            <a:off x="8167260" y="1"/>
            <a:ext cx="9838732" cy="9621455"/>
            <a:chOff x="8890677" y="1634924"/>
            <a:chExt cx="8334025" cy="7509076"/>
          </a:xfrm>
        </p:grpSpPr>
        <p:pic>
          <p:nvPicPr>
            <p:cNvPr id="8" name="Picture 7" descr="A red hexagon with black background&#10;&#10;AI-generated content may be incorrect.">
              <a:extLst>
                <a:ext uri="{FF2B5EF4-FFF2-40B4-BE49-F238E27FC236}">
                  <a16:creationId xmlns:a16="http://schemas.microsoft.com/office/drawing/2014/main" id="{DC20B3A6-18B0-AC04-20A5-D4D7F2F5F123}"/>
                </a:ext>
              </a:extLst>
            </p:cNvPr>
            <p:cNvPicPr>
              <a:picLocks noChangeAspect="1"/>
            </p:cNvPicPr>
            <p:nvPr/>
          </p:nvPicPr>
          <p:blipFill>
            <a:blip r:embed="rId4"/>
            <a:stretch>
              <a:fillRect/>
            </a:stretch>
          </p:blipFill>
          <p:spPr>
            <a:xfrm>
              <a:off x="8890677" y="1634924"/>
              <a:ext cx="8334025" cy="7509076"/>
            </a:xfrm>
            <a:prstGeom prst="rect">
              <a:avLst/>
            </a:prstGeom>
          </p:spPr>
        </p:pic>
        <p:pic>
          <p:nvPicPr>
            <p:cNvPr id="9" name="Picture 8" descr="A hexagon shaped object with a black background&#10;&#10;AI-generated content may be incorrect.">
              <a:extLst>
                <a:ext uri="{FF2B5EF4-FFF2-40B4-BE49-F238E27FC236}">
                  <a16:creationId xmlns:a16="http://schemas.microsoft.com/office/drawing/2014/main" id="{9D558AD0-4942-E0AB-A68A-1F74A4CC71BA}"/>
                </a:ext>
              </a:extLst>
            </p:cNvPr>
            <p:cNvPicPr>
              <a:picLocks noChangeAspect="1"/>
            </p:cNvPicPr>
            <p:nvPr/>
          </p:nvPicPr>
          <p:blipFill>
            <a:blip r:embed="rId5"/>
            <a:stretch>
              <a:fillRect/>
            </a:stretch>
          </p:blipFill>
          <p:spPr>
            <a:xfrm>
              <a:off x="9470208" y="2358341"/>
              <a:ext cx="7203900" cy="6351608"/>
            </a:xfrm>
            <a:prstGeom prst="rect">
              <a:avLst/>
            </a:prstGeom>
          </p:spPr>
        </p:pic>
        <p:pic>
          <p:nvPicPr>
            <p:cNvPr id="7" name="Picture 6" descr="A group of robots with different arms&#10;&#10;AI-generated content may be incorrect.">
              <a:extLst>
                <a:ext uri="{FF2B5EF4-FFF2-40B4-BE49-F238E27FC236}">
                  <a16:creationId xmlns:a16="http://schemas.microsoft.com/office/drawing/2014/main" id="{FBC0A648-EB32-C020-21AA-43D97E8F6170}"/>
                </a:ext>
              </a:extLst>
            </p:cNvPr>
            <p:cNvPicPr>
              <a:picLocks noChangeAspect="1"/>
            </p:cNvPicPr>
            <p:nvPr/>
          </p:nvPicPr>
          <p:blipFill>
            <a:blip r:embed="rId6"/>
            <a:stretch>
              <a:fillRect/>
            </a:stretch>
          </p:blipFill>
          <p:spPr>
            <a:xfrm>
              <a:off x="10266880" y="2705583"/>
              <a:ext cx="5596086" cy="5859683"/>
            </a:xfrm>
            <a:prstGeom prst="rect">
              <a:avLst/>
            </a:prstGeom>
          </p:spPr>
        </p:pic>
      </p:grpSp>
    </p:spTree>
    <p:extLst>
      <p:ext uri="{BB962C8B-B14F-4D97-AF65-F5344CB8AC3E}">
        <p14:creationId xmlns:p14="http://schemas.microsoft.com/office/powerpoint/2010/main" val="154850759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93B2B1-19C4-EA82-301F-F85C27AC903A}"/>
              </a:ext>
            </a:extLst>
          </p:cNvPr>
          <p:cNvSpPr>
            <a:spLocks noGrp="1"/>
          </p:cNvSpPr>
          <p:nvPr>
            <p:ph type="title"/>
          </p:nvPr>
        </p:nvSpPr>
        <p:spPr/>
        <p:txBody>
          <a:bodyPr>
            <a:normAutofit/>
          </a:bodyPr>
          <a:lstStyle/>
          <a:p>
            <a:r>
              <a:rPr lang="en-US">
                <a:latin typeface="Calibri" panose="020F0502020204030204" pitchFamily="34" charset="0"/>
                <a:cs typeface="Calibri" panose="020F0502020204030204" pitchFamily="34" charset="0"/>
              </a:rPr>
              <a:t>Key Differences</a:t>
            </a:r>
          </a:p>
        </p:txBody>
      </p:sp>
      <p:sp>
        <p:nvSpPr>
          <p:cNvPr id="3" name="Text Placeholder 2">
            <a:extLst>
              <a:ext uri="{FF2B5EF4-FFF2-40B4-BE49-F238E27FC236}">
                <a16:creationId xmlns:a16="http://schemas.microsoft.com/office/drawing/2014/main" id="{C5CB6715-94F6-9536-9C5B-FE22168D68D5}"/>
              </a:ext>
            </a:extLst>
          </p:cNvPr>
          <p:cNvSpPr>
            <a:spLocks noGrp="1"/>
          </p:cNvSpPr>
          <p:nvPr>
            <p:ph type="body" idx="1"/>
          </p:nvPr>
        </p:nvSpPr>
        <p:spPr>
          <a:xfrm>
            <a:off x="2362199" y="2424102"/>
            <a:ext cx="6278435" cy="864393"/>
          </a:xfrm>
        </p:spPr>
        <p:txBody>
          <a:bodyPr>
            <a:normAutofit/>
          </a:bodyPr>
          <a:lstStyle/>
          <a:p>
            <a:pPr algn="ctr"/>
            <a:r>
              <a:rPr lang="en-US" sz="4400" b="1" i="0" u="none" strike="noStrike">
                <a:solidFill>
                  <a:srgbClr val="C00000"/>
                </a:solidFill>
                <a:effectLst/>
                <a:latin typeface="Calibri" panose="020F0502020204030204" pitchFamily="34" charset="0"/>
                <a:cs typeface="Calibri" panose="020F0502020204030204" pitchFamily="34" charset="0"/>
              </a:rPr>
              <a:t>Curriculum</a:t>
            </a:r>
            <a:endParaRPr lang="en-US" sz="4400" b="1">
              <a:solidFill>
                <a:srgbClr val="C00000"/>
              </a:solidFill>
              <a:latin typeface="Calibri" panose="020F0502020204030204" pitchFamily="34" charset="0"/>
              <a:cs typeface="Calibri" panose="020F0502020204030204" pitchFamily="34" charset="0"/>
            </a:endParaRPr>
          </a:p>
        </p:txBody>
      </p:sp>
      <p:sp>
        <p:nvSpPr>
          <p:cNvPr id="4" name="Content Placeholder 3">
            <a:extLst>
              <a:ext uri="{FF2B5EF4-FFF2-40B4-BE49-F238E27FC236}">
                <a16:creationId xmlns:a16="http://schemas.microsoft.com/office/drawing/2014/main" id="{01772BDF-A497-A661-4B55-BCD7DAC4A6D3}"/>
              </a:ext>
            </a:extLst>
          </p:cNvPr>
          <p:cNvSpPr>
            <a:spLocks noGrp="1"/>
          </p:cNvSpPr>
          <p:nvPr>
            <p:ph sz="half" idx="2"/>
          </p:nvPr>
        </p:nvSpPr>
        <p:spPr>
          <a:xfrm>
            <a:off x="2362199" y="3695700"/>
            <a:ext cx="6278435" cy="5752507"/>
          </a:xfrm>
        </p:spPr>
        <p:txBody>
          <a:bodyPr>
            <a:normAutofit fontScale="25000" lnSpcReduction="20000"/>
          </a:bodyPr>
          <a:lstStyle/>
          <a:p>
            <a:pPr algn="l" rtl="0" fontAlgn="base">
              <a:buFont typeface="Arial" panose="020B0604020202020204" pitchFamily="34" charset="0"/>
              <a:buChar char="•"/>
            </a:pPr>
            <a:endParaRPr lang="en-US" sz="4800">
              <a:solidFill>
                <a:srgbClr val="000000"/>
              </a:solidFill>
              <a:latin typeface="Calibri" panose="020F0502020204030204" pitchFamily="34" charset="0"/>
            </a:endParaRPr>
          </a:p>
          <a:p>
            <a:pPr algn="l" rtl="0" fontAlgn="base">
              <a:buFont typeface="Arial" panose="020B0604020202020204" pitchFamily="34" charset="0"/>
              <a:buChar char="•"/>
            </a:pPr>
            <a:r>
              <a:rPr lang="en-US" sz="17600" b="1">
                <a:solidFill>
                  <a:srgbClr val="C00000"/>
                </a:solidFill>
                <a:latin typeface="Calibri" panose="020F0502020204030204" pitchFamily="34" charset="0"/>
                <a:cs typeface="Calibri" panose="020F0502020204030204" pitchFamily="34" charset="0"/>
              </a:rPr>
              <a:t>Research Laboratory Technology</a:t>
            </a:r>
            <a:r>
              <a:rPr lang="en-US" sz="17600" b="1">
                <a:solidFill>
                  <a:srgbClr val="B00B2D"/>
                </a:solidFill>
                <a:latin typeface="Calibri" panose="020F0502020204030204" pitchFamily="34" charset="0"/>
                <a:cs typeface="Calibri" panose="020F0502020204030204" pitchFamily="34" charset="0"/>
              </a:rPr>
              <a:t>:</a:t>
            </a:r>
            <a:r>
              <a:rPr lang="en-US" sz="17600" b="1">
                <a:solidFill>
                  <a:srgbClr val="000000"/>
                </a:solidFill>
                <a:latin typeface="Calibri" panose="020F0502020204030204" pitchFamily="34" charset="0"/>
                <a:cs typeface="Calibri" panose="020F0502020204030204" pitchFamily="34" charset="0"/>
              </a:rPr>
              <a:t> </a:t>
            </a:r>
            <a:r>
              <a:rPr lang="en-US" sz="17600">
                <a:solidFill>
                  <a:srgbClr val="000000"/>
                </a:solidFill>
                <a:latin typeface="Calibri" panose="020F0502020204030204" pitchFamily="34" charset="0"/>
                <a:cs typeface="Calibri" panose="020F0502020204030204" pitchFamily="34" charset="0"/>
              </a:rPr>
              <a:t>Hands-on, practical skills.​ No need to transfer!</a:t>
            </a:r>
          </a:p>
          <a:p>
            <a:pPr algn="l" rtl="0" fontAlgn="base">
              <a:buFont typeface="Arial" panose="020B0604020202020204" pitchFamily="34" charset="0"/>
              <a:buChar char="•"/>
            </a:pPr>
            <a:r>
              <a:rPr lang="en-US" sz="17600" b="1">
                <a:solidFill>
                  <a:srgbClr val="C00000"/>
                </a:solidFill>
                <a:latin typeface="Calibri" panose="020F0502020204030204" pitchFamily="34" charset="0"/>
                <a:cs typeface="Calibri" panose="020F0502020204030204" pitchFamily="34" charset="0"/>
              </a:rPr>
              <a:t>Biology: </a:t>
            </a:r>
            <a:r>
              <a:rPr lang="en-US" sz="17600">
                <a:solidFill>
                  <a:srgbClr val="000000"/>
                </a:solidFill>
                <a:latin typeface="Calibri" panose="020F0502020204030204" pitchFamily="34" charset="0"/>
                <a:cs typeface="Calibri" panose="020F0502020204030204" pitchFamily="34" charset="0"/>
              </a:rPr>
              <a:t>Broad study of life sciences.​</a:t>
            </a:r>
          </a:p>
          <a:p>
            <a:pPr algn="l" rtl="0" fontAlgn="base">
              <a:buFont typeface="Arial" panose="020B0604020202020204" pitchFamily="34" charset="0"/>
              <a:buChar char="•"/>
            </a:pPr>
            <a:r>
              <a:rPr lang="en-US" sz="17600" b="1">
                <a:solidFill>
                  <a:srgbClr val="C00000"/>
                </a:solidFill>
                <a:latin typeface="Calibri" panose="020F0502020204030204" pitchFamily="34" charset="0"/>
                <a:cs typeface="Calibri" panose="020F0502020204030204" pitchFamily="34" charset="0"/>
              </a:rPr>
              <a:t>Chemistry: </a:t>
            </a:r>
            <a:r>
              <a:rPr lang="en-US" sz="17600">
                <a:solidFill>
                  <a:srgbClr val="000000"/>
                </a:solidFill>
                <a:latin typeface="Calibri" panose="020F0502020204030204" pitchFamily="34" charset="0"/>
                <a:cs typeface="Calibri" panose="020F0502020204030204" pitchFamily="34" charset="0"/>
              </a:rPr>
              <a:t>In-depth study of chemical principles.</a:t>
            </a:r>
          </a:p>
          <a:p>
            <a:endParaRPr lang="en-US"/>
          </a:p>
        </p:txBody>
      </p:sp>
      <p:sp>
        <p:nvSpPr>
          <p:cNvPr id="5" name="Text Placeholder 4">
            <a:extLst>
              <a:ext uri="{FF2B5EF4-FFF2-40B4-BE49-F238E27FC236}">
                <a16:creationId xmlns:a16="http://schemas.microsoft.com/office/drawing/2014/main" id="{0C3EE921-C140-2090-DA5B-E6F4BC1579E7}"/>
              </a:ext>
            </a:extLst>
          </p:cNvPr>
          <p:cNvSpPr>
            <a:spLocks noGrp="1"/>
          </p:cNvSpPr>
          <p:nvPr>
            <p:ph type="body" sz="quarter" idx="3"/>
          </p:nvPr>
        </p:nvSpPr>
        <p:spPr>
          <a:xfrm>
            <a:off x="11049000" y="2422917"/>
            <a:ext cx="6278427" cy="864393"/>
          </a:xfrm>
        </p:spPr>
        <p:txBody>
          <a:bodyPr>
            <a:normAutofit/>
          </a:bodyPr>
          <a:lstStyle/>
          <a:p>
            <a:pPr algn="ctr"/>
            <a:r>
              <a:rPr lang="en-US" sz="4400" b="1" i="0" u="none" strike="noStrike">
                <a:solidFill>
                  <a:srgbClr val="C00000"/>
                </a:solidFill>
                <a:effectLst/>
                <a:latin typeface="Calibri" panose="020F0502020204030204" pitchFamily="34" charset="0"/>
                <a:cs typeface="Calibri" panose="020F0502020204030204" pitchFamily="34" charset="0"/>
              </a:rPr>
              <a:t>Career Readiness</a:t>
            </a:r>
          </a:p>
        </p:txBody>
      </p:sp>
      <p:sp>
        <p:nvSpPr>
          <p:cNvPr id="6" name="Content Placeholder 5">
            <a:extLst>
              <a:ext uri="{FF2B5EF4-FFF2-40B4-BE49-F238E27FC236}">
                <a16:creationId xmlns:a16="http://schemas.microsoft.com/office/drawing/2014/main" id="{AA38DDA2-D183-F791-E7AE-CC70E7130B33}"/>
              </a:ext>
            </a:extLst>
          </p:cNvPr>
          <p:cNvSpPr>
            <a:spLocks noGrp="1"/>
          </p:cNvSpPr>
          <p:nvPr>
            <p:ph sz="quarter" idx="4"/>
          </p:nvPr>
        </p:nvSpPr>
        <p:spPr>
          <a:xfrm>
            <a:off x="10896600" y="3695700"/>
            <a:ext cx="6278426" cy="5752506"/>
          </a:xfrm>
        </p:spPr>
        <p:txBody>
          <a:bodyPr>
            <a:normAutofit fontScale="25000" lnSpcReduction="20000"/>
          </a:bodyPr>
          <a:lstStyle/>
          <a:p>
            <a:pPr algn="l" rtl="0" fontAlgn="base">
              <a:buFont typeface="Arial" panose="020B0604020202020204" pitchFamily="34" charset="0"/>
              <a:buChar char="•"/>
            </a:pPr>
            <a:endParaRPr lang="en-US" sz="4800">
              <a:solidFill>
                <a:srgbClr val="000000"/>
              </a:solidFill>
              <a:latin typeface="Calibri" panose="020F0502020204030204" pitchFamily="34" charset="0"/>
            </a:endParaRPr>
          </a:p>
          <a:p>
            <a:pPr algn="l" rtl="0" fontAlgn="base">
              <a:buFont typeface="Arial" panose="020B0604020202020204" pitchFamily="34" charset="0"/>
              <a:buChar char="•"/>
            </a:pPr>
            <a:r>
              <a:rPr lang="en-US" sz="17600" b="1">
                <a:solidFill>
                  <a:srgbClr val="C00000"/>
                </a:solidFill>
                <a:latin typeface="Calibri" panose="020F0502020204030204" pitchFamily="34" charset="0"/>
                <a:cs typeface="Calibri" panose="020F0502020204030204" pitchFamily="34" charset="0"/>
              </a:rPr>
              <a:t>Research Laboratory Technology: </a:t>
            </a:r>
            <a:r>
              <a:rPr lang="en-US" sz="17600">
                <a:solidFill>
                  <a:srgbClr val="000000"/>
                </a:solidFill>
                <a:latin typeface="Calibri" panose="020F0502020204030204" pitchFamily="34" charset="0"/>
                <a:cs typeface="Calibri" panose="020F0502020204030204" pitchFamily="34" charset="0"/>
              </a:rPr>
              <a:t>Immediate entry into lab roles.​</a:t>
            </a:r>
          </a:p>
          <a:p>
            <a:pPr algn="l" rtl="0" fontAlgn="base">
              <a:buFont typeface="Arial" panose="020B0604020202020204" pitchFamily="34" charset="0"/>
              <a:buChar char="•"/>
            </a:pPr>
            <a:r>
              <a:rPr lang="en-US" sz="17600" b="1">
                <a:solidFill>
                  <a:srgbClr val="C00000"/>
                </a:solidFill>
                <a:latin typeface="Calibri" panose="020F0502020204030204" pitchFamily="34" charset="0"/>
                <a:cs typeface="Calibri" panose="020F0502020204030204" pitchFamily="34" charset="0"/>
              </a:rPr>
              <a:t>Biology: </a:t>
            </a:r>
            <a:r>
              <a:rPr lang="en-US" sz="17600">
                <a:solidFill>
                  <a:srgbClr val="000000"/>
                </a:solidFill>
                <a:latin typeface="Calibri" panose="020F0502020204030204" pitchFamily="34" charset="0"/>
                <a:cs typeface="Calibri" panose="020F0502020204030204" pitchFamily="34" charset="0"/>
              </a:rPr>
              <a:t>Foundation for advanced studies or diverse careers.​</a:t>
            </a:r>
          </a:p>
          <a:p>
            <a:pPr algn="l" rtl="0" fontAlgn="base">
              <a:buFont typeface="Arial" panose="020B0604020202020204" pitchFamily="34" charset="0"/>
              <a:buChar char="•"/>
            </a:pPr>
            <a:r>
              <a:rPr lang="en-US" sz="17600" b="1">
                <a:solidFill>
                  <a:srgbClr val="C00000"/>
                </a:solidFill>
                <a:latin typeface="Calibri" panose="020F0502020204030204" pitchFamily="34" charset="0"/>
                <a:cs typeface="Calibri" panose="020F0502020204030204" pitchFamily="34" charset="0"/>
              </a:rPr>
              <a:t>Chemistry: </a:t>
            </a:r>
            <a:r>
              <a:rPr lang="en-US" sz="17600">
                <a:solidFill>
                  <a:srgbClr val="000000"/>
                </a:solidFill>
                <a:latin typeface="Calibri" panose="020F0502020204030204" pitchFamily="34" charset="0"/>
                <a:cs typeface="Calibri" panose="020F0502020204030204" pitchFamily="34" charset="0"/>
              </a:rPr>
              <a:t>Foundation for advanced chemistry careers or further education.</a:t>
            </a:r>
          </a:p>
          <a:p>
            <a:endParaRPr lang="en-US"/>
          </a:p>
        </p:txBody>
      </p:sp>
    </p:spTree>
    <p:extLst>
      <p:ext uri="{BB962C8B-B14F-4D97-AF65-F5344CB8AC3E}">
        <p14:creationId xmlns:p14="http://schemas.microsoft.com/office/powerpoint/2010/main" val="40797559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a:hlinkClick r:id="" action="ppaction://ole?verb=0"/>
            <a:extLst>
              <a:ext uri="{FF2B5EF4-FFF2-40B4-BE49-F238E27FC236}">
                <a16:creationId xmlns:a16="http://schemas.microsoft.com/office/drawing/2014/main" id="{A8B1F70F-E09E-4B15-8806-20D5B6D1CF87}"/>
              </a:ext>
            </a:extLst>
          </p:cNvPr>
          <p:cNvGraphicFramePr>
            <a:graphicFrameLocks noChangeAspect="1"/>
          </p:cNvGraphicFramePr>
          <p:nvPr/>
        </p:nvGraphicFramePr>
        <p:xfrm>
          <a:off x="0" y="0"/>
          <a:ext cx="18288000" cy="10287000"/>
        </p:xfrm>
        <a:graphic>
          <a:graphicData uri="http://schemas.openxmlformats.org/presentationml/2006/ole">
            <mc:AlternateContent xmlns:mc="http://schemas.openxmlformats.org/markup-compatibility/2006">
              <mc:Choice xmlns:v="urn:schemas-microsoft-com:vml" Requires="v">
                <p:oleObj name="Presentation" r:id="rId2" imgW="6096015" imgH="3429294" progId="PowerPoint.Show.12">
                  <p:embed/>
                </p:oleObj>
              </mc:Choice>
              <mc:Fallback>
                <p:oleObj name="Presentation" r:id="rId2" imgW="6096015" imgH="3429294" progId="PowerPoint.Show.12">
                  <p:embed/>
                  <p:pic>
                    <p:nvPicPr>
                      <p:cNvPr id="4" name="Object 3">
                        <a:hlinkClick r:id="" action="ppaction://ole?verb=0"/>
                        <a:extLst>
                          <a:ext uri="{FF2B5EF4-FFF2-40B4-BE49-F238E27FC236}">
                            <a16:creationId xmlns:a16="http://schemas.microsoft.com/office/drawing/2014/main" id="{A8B1F70F-E09E-4B15-8806-20D5B6D1CF87}"/>
                          </a:ext>
                        </a:extLst>
                      </p:cNvPr>
                      <p:cNvPicPr/>
                      <p:nvPr/>
                    </p:nvPicPr>
                    <p:blipFill>
                      <a:blip r:embed="rId3"/>
                      <a:stretch>
                        <a:fillRect/>
                      </a:stretch>
                    </p:blipFill>
                    <p:spPr>
                      <a:xfrm>
                        <a:off x="0" y="0"/>
                        <a:ext cx="18288000" cy="10287000"/>
                      </a:xfrm>
                      <a:prstGeom prst="rect">
                        <a:avLst/>
                      </a:prstGeom>
                    </p:spPr>
                  </p:pic>
                </p:oleObj>
              </mc:Fallback>
            </mc:AlternateContent>
          </a:graphicData>
        </a:graphic>
      </p:graphicFrame>
    </p:spTree>
    <p:extLst>
      <p:ext uri="{BB962C8B-B14F-4D97-AF65-F5344CB8AC3E}">
        <p14:creationId xmlns:p14="http://schemas.microsoft.com/office/powerpoint/2010/main" val="89235320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Content Placeholder 10">
            <a:extLst>
              <a:ext uri="{FF2B5EF4-FFF2-40B4-BE49-F238E27FC236}">
                <a16:creationId xmlns:a16="http://schemas.microsoft.com/office/drawing/2014/main" id="{F21AF9D4-EB30-8893-5D98-5A0ED5328519}"/>
              </a:ext>
            </a:extLst>
          </p:cNvPr>
          <p:cNvPicPr>
            <a:picLocks noGrp="1" noChangeAspect="1"/>
          </p:cNvPicPr>
          <p:nvPr>
            <p:ph type="pic" idx="1"/>
          </p:nvPr>
        </p:nvPicPr>
        <p:blipFill>
          <a:blip r:embed="rId2"/>
          <a:stretch/>
        </p:blipFill>
        <p:spPr>
          <a:xfrm>
            <a:off x="11039503" y="1358685"/>
            <a:ext cx="5733993" cy="7569629"/>
          </a:xfrm>
          <a:prstGeom prst="rect">
            <a:avLst/>
          </a:prstGeom>
          <a:noFill/>
        </p:spPr>
      </p:pic>
      <p:sp>
        <p:nvSpPr>
          <p:cNvPr id="7" name="Title 6">
            <a:extLst>
              <a:ext uri="{FF2B5EF4-FFF2-40B4-BE49-F238E27FC236}">
                <a16:creationId xmlns:a16="http://schemas.microsoft.com/office/drawing/2014/main" id="{82E99BEC-6BB9-01BE-242D-094F21C13695}"/>
              </a:ext>
            </a:extLst>
          </p:cNvPr>
          <p:cNvSpPr>
            <a:spLocks noGrp="1"/>
          </p:cNvSpPr>
          <p:nvPr>
            <p:ph type="title"/>
          </p:nvPr>
        </p:nvSpPr>
        <p:spPr>
          <a:xfrm>
            <a:off x="2667417" y="1358685"/>
            <a:ext cx="7924383" cy="914400"/>
          </a:xfrm>
        </p:spPr>
        <p:txBody>
          <a:bodyPr anchor="ctr">
            <a:normAutofit/>
          </a:bodyPr>
          <a:lstStyle/>
          <a:p>
            <a:r>
              <a:rPr lang="en-US">
                <a:latin typeface="Calibri" panose="020F0502020204030204" pitchFamily="34" charset="0"/>
                <a:cs typeface="Calibri" panose="020F0502020204030204" pitchFamily="34" charset="0"/>
              </a:rPr>
              <a:t>Choosing the Right Path</a:t>
            </a:r>
          </a:p>
        </p:txBody>
      </p:sp>
      <p:sp>
        <p:nvSpPr>
          <p:cNvPr id="10" name="Content Placeholder 9">
            <a:extLst>
              <a:ext uri="{FF2B5EF4-FFF2-40B4-BE49-F238E27FC236}">
                <a16:creationId xmlns:a16="http://schemas.microsoft.com/office/drawing/2014/main" id="{EDA8A98F-3AB5-375E-23FD-EBDE7CDF4D9F}"/>
              </a:ext>
            </a:extLst>
          </p:cNvPr>
          <p:cNvSpPr>
            <a:spLocks noGrp="1"/>
          </p:cNvSpPr>
          <p:nvPr>
            <p:ph idx="13"/>
          </p:nvPr>
        </p:nvSpPr>
        <p:spPr>
          <a:xfrm>
            <a:off x="2667000" y="2552699"/>
            <a:ext cx="7924383" cy="6375615"/>
          </a:xfrm>
        </p:spPr>
        <p:txBody>
          <a:bodyPr vert="horz" lIns="137160" tIns="68580" rIns="137160" bIns="68580" rtlCol="0">
            <a:normAutofit/>
          </a:bodyPr>
          <a:lstStyle/>
          <a:p>
            <a:pPr rtl="0" fontAlgn="base">
              <a:buFont typeface="Arial" panose="020B0604020202020204" pitchFamily="34" charset="0"/>
              <a:buChar char="•"/>
            </a:pPr>
            <a:r>
              <a:rPr lang="en-US" sz="4000" b="1">
                <a:solidFill>
                  <a:srgbClr val="B00B2D"/>
                </a:solidFill>
                <a:latin typeface="Calibri" panose="020F0502020204030204" pitchFamily="34" charset="0"/>
                <a:cs typeface="Calibri" panose="020F0502020204030204" pitchFamily="34" charset="0"/>
              </a:rPr>
              <a:t>Career goals: </a:t>
            </a:r>
            <a:r>
              <a:rPr lang="en-US" sz="4000">
                <a:latin typeface="Calibri" panose="020F0502020204030204" pitchFamily="34" charset="0"/>
                <a:cs typeface="Calibri" panose="020F0502020204030204" pitchFamily="34" charset="0"/>
              </a:rPr>
              <a:t>Immediate employment vs. further education.​</a:t>
            </a:r>
          </a:p>
          <a:p>
            <a:pPr>
              <a:buFont typeface="Arial" panose="020B0604020202020204" pitchFamily="34" charset="0"/>
              <a:buChar char="•"/>
            </a:pPr>
            <a:endParaRPr lang="en-US" sz="4000">
              <a:latin typeface="Calibri" panose="020F0502020204030204" pitchFamily="34" charset="0"/>
              <a:cs typeface="Calibri" panose="020F0502020204030204" pitchFamily="34" charset="0"/>
            </a:endParaRPr>
          </a:p>
          <a:p>
            <a:pPr rtl="0" fontAlgn="base">
              <a:buFont typeface="Arial" panose="020B0604020202020204" pitchFamily="34" charset="0"/>
              <a:buChar char="•"/>
            </a:pPr>
            <a:r>
              <a:rPr lang="en-US" sz="4000" b="1">
                <a:solidFill>
                  <a:srgbClr val="B00B2D"/>
                </a:solidFill>
                <a:latin typeface="Calibri" panose="020F0502020204030204" pitchFamily="34" charset="0"/>
                <a:cs typeface="Calibri" panose="020F0502020204030204" pitchFamily="34" charset="0"/>
              </a:rPr>
              <a:t>Interest areas: </a:t>
            </a:r>
            <a:r>
              <a:rPr lang="en-US" sz="4000">
                <a:latin typeface="Calibri" panose="020F0502020204030204" pitchFamily="34" charset="0"/>
                <a:cs typeface="Calibri" panose="020F0502020204030204" pitchFamily="34" charset="0"/>
              </a:rPr>
              <a:t>Practical lab work vs. theoretical study.​</a:t>
            </a:r>
          </a:p>
          <a:p>
            <a:pPr>
              <a:buFont typeface="Arial" panose="020B0604020202020204" pitchFamily="34" charset="0"/>
              <a:buChar char="•"/>
            </a:pPr>
            <a:endParaRPr lang="en-US" sz="4000">
              <a:latin typeface="Calibri" panose="020F0502020204030204" pitchFamily="34" charset="0"/>
              <a:cs typeface="Calibri" panose="020F0502020204030204" pitchFamily="34" charset="0"/>
            </a:endParaRPr>
          </a:p>
          <a:p>
            <a:pPr rtl="0" fontAlgn="base">
              <a:buFont typeface="Arial" panose="020B0604020202020204" pitchFamily="34" charset="0"/>
              <a:buChar char="•"/>
            </a:pPr>
            <a:r>
              <a:rPr lang="en-US" sz="4000" b="1">
                <a:solidFill>
                  <a:srgbClr val="B00B2D"/>
                </a:solidFill>
                <a:latin typeface="Calibri" panose="020F0502020204030204" pitchFamily="34" charset="0"/>
                <a:cs typeface="Calibri" panose="020F0502020204030204" pitchFamily="34" charset="0"/>
              </a:rPr>
              <a:t>Long-term aspirations: </a:t>
            </a:r>
            <a:r>
              <a:rPr lang="en-US" sz="4000">
                <a:latin typeface="Calibri" panose="020F0502020204030204" pitchFamily="34" charset="0"/>
                <a:cs typeface="Calibri" panose="020F0502020204030204" pitchFamily="34" charset="0"/>
              </a:rPr>
              <a:t>Specific career paths and growth opportunities.</a:t>
            </a:r>
          </a:p>
          <a:p>
            <a:endParaRPr lang="en-US"/>
          </a:p>
        </p:txBody>
      </p:sp>
    </p:spTree>
    <p:extLst>
      <p:ext uri="{BB962C8B-B14F-4D97-AF65-F5344CB8AC3E}">
        <p14:creationId xmlns:p14="http://schemas.microsoft.com/office/powerpoint/2010/main" val="402970910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Quality Engineering Technician - Non Destructive Evaluation (NDE) - 439 - 436 | Mohawk College">
            <a:extLst>
              <a:ext uri="{FF2B5EF4-FFF2-40B4-BE49-F238E27FC236}">
                <a16:creationId xmlns:a16="http://schemas.microsoft.com/office/drawing/2014/main" id="{2BDE1666-FFF2-4D62-8F29-1DC4A96380FC}"/>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r="1" b="9691"/>
          <a:stretch/>
        </p:blipFill>
        <p:spPr bwMode="auto">
          <a:xfrm>
            <a:off x="2133600" y="2241"/>
            <a:ext cx="6646757" cy="3931722"/>
          </a:xfrm>
          <a:custGeom>
            <a:avLst/>
            <a:gdLst/>
            <a:ahLst/>
            <a:cxnLst/>
            <a:rect l="l" t="t" r="r" b="b"/>
            <a:pathLst>
              <a:path w="4431171" h="2621148">
                <a:moveTo>
                  <a:pt x="389783" y="0"/>
                </a:moveTo>
                <a:lnTo>
                  <a:pt x="4431171" y="0"/>
                </a:lnTo>
                <a:lnTo>
                  <a:pt x="4431171" y="1"/>
                </a:lnTo>
                <a:lnTo>
                  <a:pt x="3573751" y="1"/>
                </a:lnTo>
                <a:lnTo>
                  <a:pt x="3182231" y="2621148"/>
                </a:lnTo>
                <a:lnTo>
                  <a:pt x="0" y="2621148"/>
                </a:lnTo>
                <a:close/>
              </a:path>
            </a:pathLst>
          </a:cu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7695789E-BA28-4BFD-B76E-2212BE9E36C4}"/>
              </a:ext>
            </a:extLst>
          </p:cNvPr>
          <p:cNvSpPr>
            <a:spLocks noGrp="1"/>
          </p:cNvSpPr>
          <p:nvPr>
            <p:ph type="title"/>
          </p:nvPr>
        </p:nvSpPr>
        <p:spPr>
          <a:xfrm>
            <a:off x="8780357" y="876300"/>
            <a:ext cx="7672164" cy="1981200"/>
          </a:xfrm>
        </p:spPr>
        <p:txBody>
          <a:bodyPr vert="horz" lIns="137160" tIns="68580" rIns="137160" bIns="68580" rtlCol="0" anchor="t">
            <a:noAutofit/>
          </a:bodyPr>
          <a:lstStyle/>
          <a:p>
            <a:pPr algn="ctr"/>
            <a:r>
              <a:rPr lang="en-US">
                <a:latin typeface="Calibri" panose="020F0502020204030204" pitchFamily="34" charset="0"/>
                <a:cs typeface="Calibri" panose="020F0502020204030204" pitchFamily="34" charset="0"/>
              </a:rPr>
              <a:t>CAREER OPPORTUNITIES</a:t>
            </a:r>
          </a:p>
        </p:txBody>
      </p:sp>
      <p:pic>
        <p:nvPicPr>
          <p:cNvPr id="5" name="Picture 4">
            <a:extLst>
              <a:ext uri="{FF2B5EF4-FFF2-40B4-BE49-F238E27FC236}">
                <a16:creationId xmlns:a16="http://schemas.microsoft.com/office/drawing/2014/main" id="{33CEEDB5-E978-453D-BD1A-3F7963045517}"/>
              </a:ext>
            </a:extLst>
          </p:cNvPr>
          <p:cNvPicPr>
            <a:picLocks noChangeAspect="1"/>
          </p:cNvPicPr>
          <p:nvPr/>
        </p:nvPicPr>
        <p:blipFill>
          <a:blip r:embed="rId3"/>
          <a:srcRect l="13996" r="37742" b="-2"/>
          <a:stretch/>
        </p:blipFill>
        <p:spPr>
          <a:xfrm>
            <a:off x="1447800" y="3931720"/>
            <a:ext cx="5452566" cy="6355280"/>
          </a:xfrm>
          <a:custGeom>
            <a:avLst/>
            <a:gdLst/>
            <a:ahLst/>
            <a:cxnLst/>
            <a:rect l="l" t="t" r="r" b="b"/>
            <a:pathLst>
              <a:path w="3635044" h="4236853">
                <a:moveTo>
                  <a:pt x="452813" y="0"/>
                </a:moveTo>
                <a:lnTo>
                  <a:pt x="3635044" y="0"/>
                </a:lnTo>
                <a:lnTo>
                  <a:pt x="3002185" y="4236853"/>
                </a:lnTo>
                <a:lnTo>
                  <a:pt x="0" y="4236853"/>
                </a:lnTo>
                <a:lnTo>
                  <a:pt x="0" y="3045007"/>
                </a:lnTo>
                <a:close/>
              </a:path>
            </a:pathLst>
          </a:custGeom>
        </p:spPr>
      </p:pic>
      <p:sp>
        <p:nvSpPr>
          <p:cNvPr id="3" name="Content Placeholder 2">
            <a:extLst>
              <a:ext uri="{FF2B5EF4-FFF2-40B4-BE49-F238E27FC236}">
                <a16:creationId xmlns:a16="http://schemas.microsoft.com/office/drawing/2014/main" id="{CD60439A-27C4-45B4-B1E5-78A552022543}"/>
              </a:ext>
            </a:extLst>
          </p:cNvPr>
          <p:cNvSpPr>
            <a:spLocks noGrp="1"/>
          </p:cNvSpPr>
          <p:nvPr>
            <p:ph sz="half" idx="1"/>
          </p:nvPr>
        </p:nvSpPr>
        <p:spPr>
          <a:xfrm>
            <a:off x="8771392" y="3238642"/>
            <a:ext cx="7672164" cy="7046117"/>
          </a:xfrm>
        </p:spPr>
        <p:txBody>
          <a:bodyPr vert="horz" lIns="137160" tIns="68580" rIns="137160" bIns="68580" rtlCol="0">
            <a:normAutofit lnSpcReduction="10000"/>
          </a:bodyPr>
          <a:lstStyle/>
          <a:p>
            <a:r>
              <a:rPr lang="en-US" sz="3600" b="1">
                <a:solidFill>
                  <a:srgbClr val="B00B2D"/>
                </a:solidFill>
                <a:latin typeface="Calibri" panose="020F0502020204030204" pitchFamily="34" charset="0"/>
                <a:cs typeface="Calibri" panose="020F0502020204030204" pitchFamily="34" charset="0"/>
              </a:rPr>
              <a:t>Quality Control Technician: </a:t>
            </a:r>
            <a:r>
              <a:rPr lang="en-US" sz="3600">
                <a:latin typeface="Calibri" panose="020F0502020204030204" pitchFamily="34" charset="0"/>
                <a:cs typeface="Calibri" panose="020F0502020204030204" pitchFamily="34" charset="0"/>
              </a:rPr>
              <a:t>responsible for ensuring that laboratory work is conducted in accordance with established protocols and procedures, and that all results are accurate and reliable.</a:t>
            </a:r>
          </a:p>
          <a:p>
            <a:pPr marL="0" indent="0"/>
            <a:endParaRPr lang="en-US" sz="3600">
              <a:latin typeface="Calibri" panose="020F0502020204030204" pitchFamily="34" charset="0"/>
              <a:cs typeface="Calibri" panose="020F0502020204030204" pitchFamily="34" charset="0"/>
            </a:endParaRPr>
          </a:p>
          <a:p>
            <a:r>
              <a:rPr lang="en-US" sz="3600" b="1">
                <a:solidFill>
                  <a:srgbClr val="B00B2D"/>
                </a:solidFill>
                <a:latin typeface="Calibri" panose="020F0502020204030204" pitchFamily="34" charset="0"/>
                <a:cs typeface="Calibri" panose="020F0502020204030204" pitchFamily="34" charset="0"/>
              </a:rPr>
              <a:t>Biotechnology Technician: </a:t>
            </a:r>
            <a:r>
              <a:rPr lang="en-US" sz="3600">
                <a:latin typeface="Calibri" panose="020F0502020204030204" pitchFamily="34" charset="0"/>
                <a:cs typeface="Calibri" panose="020F0502020204030204" pitchFamily="34" charset="0"/>
              </a:rPr>
              <a:t>work in biotechnology companies, assisting in the development and production of biotech products, such as vaccines, drugs, and genetically modified organisms.</a:t>
            </a:r>
          </a:p>
          <a:p>
            <a:endParaRPr lang="en-US"/>
          </a:p>
        </p:txBody>
      </p:sp>
    </p:spTree>
    <p:extLst>
      <p:ext uri="{BB962C8B-B14F-4D97-AF65-F5344CB8AC3E}">
        <p14:creationId xmlns:p14="http://schemas.microsoft.com/office/powerpoint/2010/main" val="3214301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04F9C59-5A44-4DF6-8753-66563ACBF1AC}"/>
              </a:ext>
            </a:extLst>
          </p:cNvPr>
          <p:cNvPicPr>
            <a:picLocks noChangeAspect="1"/>
          </p:cNvPicPr>
          <p:nvPr/>
        </p:nvPicPr>
        <p:blipFill>
          <a:blip r:embed="rId2"/>
          <a:srcRect r="-2" b="7838"/>
          <a:stretch/>
        </p:blipFill>
        <p:spPr>
          <a:xfrm>
            <a:off x="1981200" y="0"/>
            <a:ext cx="6826958" cy="5143500"/>
          </a:xfrm>
          <a:custGeom>
            <a:avLst/>
            <a:gdLst/>
            <a:ahLst/>
            <a:cxnLst/>
            <a:rect l="l" t="t" r="r" b="b"/>
            <a:pathLst>
              <a:path w="4551305" h="3429000">
                <a:moveTo>
                  <a:pt x="509916" y="0"/>
                </a:moveTo>
                <a:lnTo>
                  <a:pt x="4551305" y="0"/>
                </a:lnTo>
                <a:lnTo>
                  <a:pt x="4551305" y="1"/>
                </a:lnTo>
                <a:lnTo>
                  <a:pt x="3693885" y="1"/>
                </a:lnTo>
                <a:lnTo>
                  <a:pt x="3181696" y="3429000"/>
                </a:lnTo>
                <a:lnTo>
                  <a:pt x="0" y="3429000"/>
                </a:lnTo>
                <a:close/>
              </a:path>
            </a:pathLst>
          </a:custGeom>
        </p:spPr>
      </p:pic>
      <p:sp>
        <p:nvSpPr>
          <p:cNvPr id="2" name="Title 1">
            <a:extLst>
              <a:ext uri="{FF2B5EF4-FFF2-40B4-BE49-F238E27FC236}">
                <a16:creationId xmlns:a16="http://schemas.microsoft.com/office/drawing/2014/main" id="{8A003A71-0A10-46DB-87F1-DEF255625751}"/>
              </a:ext>
            </a:extLst>
          </p:cNvPr>
          <p:cNvSpPr>
            <a:spLocks noGrp="1"/>
          </p:cNvSpPr>
          <p:nvPr>
            <p:ph type="title"/>
          </p:nvPr>
        </p:nvSpPr>
        <p:spPr>
          <a:xfrm>
            <a:off x="8634636" y="800100"/>
            <a:ext cx="7672164" cy="1981200"/>
          </a:xfrm>
        </p:spPr>
        <p:txBody>
          <a:bodyPr vert="horz" lIns="137160" tIns="68580" rIns="137160" bIns="68580" rtlCol="0" anchor="t">
            <a:noAutofit/>
          </a:bodyPr>
          <a:lstStyle/>
          <a:p>
            <a:pPr algn="ctr"/>
            <a:r>
              <a:rPr lang="en-US">
                <a:latin typeface="Calibri" panose="020F0502020204030204" pitchFamily="34" charset="0"/>
                <a:cs typeface="Calibri" panose="020F0502020204030204" pitchFamily="34" charset="0"/>
              </a:rPr>
              <a:t>CAREER OPPORTUNITIES</a:t>
            </a:r>
          </a:p>
        </p:txBody>
      </p:sp>
      <p:pic>
        <p:nvPicPr>
          <p:cNvPr id="4100" name="Picture 4" descr="Image result for lab technician pipettor">
            <a:extLst>
              <a:ext uri="{FF2B5EF4-FFF2-40B4-BE49-F238E27FC236}">
                <a16:creationId xmlns:a16="http://schemas.microsoft.com/office/drawing/2014/main" id="{83814EA1-9B19-4621-9F8B-0178BFDDCF20}"/>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l="19791"/>
          <a:stretch/>
        </p:blipFill>
        <p:spPr bwMode="auto">
          <a:xfrm>
            <a:off x="1447800" y="5143498"/>
            <a:ext cx="5271564" cy="5143502"/>
          </a:xfrm>
          <a:custGeom>
            <a:avLst/>
            <a:gdLst/>
            <a:ahLst/>
            <a:cxnLst/>
            <a:rect l="l" t="t" r="r" b="b"/>
            <a:pathLst>
              <a:path w="3514376" h="3429001">
                <a:moveTo>
                  <a:pt x="332680" y="0"/>
                </a:moveTo>
                <a:lnTo>
                  <a:pt x="3514376" y="0"/>
                </a:lnTo>
                <a:lnTo>
                  <a:pt x="3002186" y="3429001"/>
                </a:lnTo>
                <a:lnTo>
                  <a:pt x="0" y="3429001"/>
                </a:lnTo>
                <a:lnTo>
                  <a:pt x="0" y="2237155"/>
                </a:lnTo>
                <a:close/>
              </a:path>
            </a:pathLst>
          </a:custGeom>
          <a:noFill/>
          <a:extLst>
            <a:ext uri="{909E8E84-426E-40DD-AFC4-6F175D3DCCD1}">
              <a14:hiddenFill xmlns:a14="http://schemas.microsoft.com/office/drawing/2010/main">
                <a:solidFill>
                  <a:srgbClr val="FFFFFF"/>
                </a:solidFill>
              </a14:hiddenFill>
            </a:ext>
          </a:extLst>
        </p:spPr>
      </p:pic>
      <p:sp>
        <p:nvSpPr>
          <p:cNvPr id="4" name="Content Placeholder 3">
            <a:extLst>
              <a:ext uri="{FF2B5EF4-FFF2-40B4-BE49-F238E27FC236}">
                <a16:creationId xmlns:a16="http://schemas.microsoft.com/office/drawing/2014/main" id="{B27A7946-CB84-4E95-B562-3D7176E610F1}"/>
              </a:ext>
            </a:extLst>
          </p:cNvPr>
          <p:cNvSpPr>
            <a:spLocks noGrp="1"/>
          </p:cNvSpPr>
          <p:nvPr>
            <p:ph sz="half" idx="1"/>
          </p:nvPr>
        </p:nvSpPr>
        <p:spPr>
          <a:xfrm>
            <a:off x="8808158" y="3216230"/>
            <a:ext cx="7672164" cy="7046117"/>
          </a:xfrm>
        </p:spPr>
        <p:txBody>
          <a:bodyPr vert="horz" lIns="137160" tIns="68580" rIns="137160" bIns="68580" rtlCol="0">
            <a:normAutofit fontScale="92500" lnSpcReduction="10000"/>
          </a:bodyPr>
          <a:lstStyle/>
          <a:p>
            <a:r>
              <a:rPr lang="en-US" sz="3900" b="1">
                <a:solidFill>
                  <a:srgbClr val="B00B2D"/>
                </a:solidFill>
                <a:latin typeface="Calibri" panose="020F0502020204030204" pitchFamily="34" charset="0"/>
                <a:cs typeface="Calibri" panose="020F0502020204030204" pitchFamily="34" charset="0"/>
              </a:rPr>
              <a:t>Laboratory Technician: </a:t>
            </a:r>
            <a:r>
              <a:rPr lang="en-US" sz="3900">
                <a:latin typeface="Calibri" panose="020F0502020204030204" pitchFamily="34" charset="0"/>
                <a:cs typeface="Calibri" panose="020F0502020204030204" pitchFamily="34" charset="0"/>
              </a:rPr>
              <a:t>perform a variety of tasks, including setting up and maintaining laboratory equipment, preparing and analyzing samples, and recording and interpreting data</a:t>
            </a:r>
          </a:p>
          <a:p>
            <a:pPr marL="0" indent="0"/>
            <a:endParaRPr lang="en-US" sz="3900">
              <a:latin typeface="Calibri" panose="020F0502020204030204" pitchFamily="34" charset="0"/>
              <a:cs typeface="Calibri" panose="020F0502020204030204" pitchFamily="34" charset="0"/>
            </a:endParaRPr>
          </a:p>
          <a:p>
            <a:r>
              <a:rPr lang="en-US" sz="3900" b="1">
                <a:solidFill>
                  <a:srgbClr val="B00B2D"/>
                </a:solidFill>
                <a:latin typeface="Calibri" panose="020F0502020204030204" pitchFamily="34" charset="0"/>
                <a:cs typeface="Calibri" panose="020F0502020204030204" pitchFamily="34" charset="0"/>
              </a:rPr>
              <a:t>Research Assistant:</a:t>
            </a:r>
            <a:r>
              <a:rPr lang="en-US" sz="3900">
                <a:solidFill>
                  <a:srgbClr val="B00B2D"/>
                </a:solidFill>
                <a:latin typeface="Calibri" panose="020F0502020204030204" pitchFamily="34" charset="0"/>
                <a:cs typeface="Calibri" panose="020F0502020204030204" pitchFamily="34" charset="0"/>
              </a:rPr>
              <a:t> </a:t>
            </a:r>
            <a:r>
              <a:rPr lang="en-US" sz="3900">
                <a:latin typeface="Calibri" panose="020F0502020204030204" pitchFamily="34" charset="0"/>
                <a:cs typeface="Calibri" panose="020F0502020204030204" pitchFamily="34" charset="0"/>
              </a:rPr>
              <a:t>work under the direction of a principal investigator, helping to design and conduct experiments, collect and analyze data, and maintain laboratory records.</a:t>
            </a:r>
          </a:p>
          <a:p>
            <a:endParaRPr lang="en-US"/>
          </a:p>
        </p:txBody>
      </p:sp>
    </p:spTree>
    <p:extLst>
      <p:ext uri="{BB962C8B-B14F-4D97-AF65-F5344CB8AC3E}">
        <p14:creationId xmlns:p14="http://schemas.microsoft.com/office/powerpoint/2010/main" val="164580630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9" descr="A high angle view of a building&#10;&#10;Description automatically generated">
            <a:extLst>
              <a:ext uri="{FF2B5EF4-FFF2-40B4-BE49-F238E27FC236}">
                <a16:creationId xmlns:a16="http://schemas.microsoft.com/office/drawing/2014/main" id="{6C48E7DC-CB22-723F-3CB6-34601D3026FE}"/>
              </a:ext>
            </a:extLst>
          </p:cNvPr>
          <p:cNvPicPr>
            <a:picLocks noGrp="1" noChangeAspect="1"/>
          </p:cNvPicPr>
          <p:nvPr>
            <p:ph type="pic" idx="1"/>
          </p:nvPr>
        </p:nvPicPr>
        <p:blipFill>
          <a:blip r:embed="rId2">
            <a:extLst>
              <a:ext uri="{28A0092B-C50C-407E-A947-70E740481C1C}">
                <a14:useLocalDpi xmlns:a14="http://schemas.microsoft.com/office/drawing/2010/main" val="0"/>
              </a:ext>
            </a:extLst>
          </a:blip>
          <a:srcRect l="22771" r="22771"/>
          <a:stretch>
            <a:fillRect/>
          </a:stretch>
        </p:blipFill>
        <p:spPr>
          <a:xfrm>
            <a:off x="10820400" y="2552700"/>
            <a:ext cx="6172200" cy="6375400"/>
          </a:xfrm>
        </p:spPr>
      </p:pic>
      <p:sp>
        <p:nvSpPr>
          <p:cNvPr id="3" name="Title 2">
            <a:extLst>
              <a:ext uri="{FF2B5EF4-FFF2-40B4-BE49-F238E27FC236}">
                <a16:creationId xmlns:a16="http://schemas.microsoft.com/office/drawing/2014/main" id="{42F5E2E4-87D2-CDA9-FDF4-BCC520BEC8AD}"/>
              </a:ext>
            </a:extLst>
          </p:cNvPr>
          <p:cNvSpPr>
            <a:spLocks noGrp="1"/>
          </p:cNvSpPr>
          <p:nvPr>
            <p:ph type="title"/>
          </p:nvPr>
        </p:nvSpPr>
        <p:spPr>
          <a:xfrm>
            <a:off x="2667417" y="1358685"/>
            <a:ext cx="11124783" cy="914400"/>
          </a:xfrm>
        </p:spPr>
        <p:txBody>
          <a:bodyPr>
            <a:noAutofit/>
          </a:bodyPr>
          <a:lstStyle/>
          <a:p>
            <a:r>
              <a:rPr lang="en-US" i="0" u="none" strike="noStrike">
                <a:solidFill>
                  <a:srgbClr val="262626"/>
                </a:solidFill>
                <a:effectLst/>
                <a:latin typeface="Calibri" panose="020F0502020204030204" pitchFamily="34" charset="0"/>
                <a:cs typeface="Calibri" panose="020F0502020204030204" pitchFamily="34" charset="0"/>
              </a:rPr>
              <a:t>BC to </a:t>
            </a:r>
            <a:r>
              <a:rPr lang="en-US" i="0" u="none" strike="noStrike" err="1">
                <a:solidFill>
                  <a:srgbClr val="262626"/>
                </a:solidFill>
                <a:effectLst/>
                <a:latin typeface="Calibri" panose="020F0502020204030204" pitchFamily="34" charset="0"/>
                <a:cs typeface="Calibri" panose="020F0502020204030204" pitchFamily="34" charset="0"/>
              </a:rPr>
              <a:t>WesternU</a:t>
            </a:r>
            <a:r>
              <a:rPr lang="en-US" i="0" u="none" strike="noStrike">
                <a:solidFill>
                  <a:srgbClr val="262626"/>
                </a:solidFill>
                <a:effectLst/>
                <a:latin typeface="Calibri" panose="020F0502020204030204" pitchFamily="34" charset="0"/>
                <a:cs typeface="Calibri" panose="020F0502020204030204" pitchFamily="34" charset="0"/>
              </a:rPr>
              <a:t> Admission Agreement Preview</a:t>
            </a:r>
            <a:endParaRPr lang="en-US">
              <a:latin typeface="Calibri" panose="020F0502020204030204" pitchFamily="34" charset="0"/>
              <a:cs typeface="Calibri" panose="020F0502020204030204" pitchFamily="34" charset="0"/>
            </a:endParaRPr>
          </a:p>
        </p:txBody>
      </p:sp>
      <p:sp>
        <p:nvSpPr>
          <p:cNvPr id="4" name="Content Placeholder 3">
            <a:extLst>
              <a:ext uri="{FF2B5EF4-FFF2-40B4-BE49-F238E27FC236}">
                <a16:creationId xmlns:a16="http://schemas.microsoft.com/office/drawing/2014/main" id="{B1673225-A2BC-6170-52A9-E5B86282BF76}"/>
              </a:ext>
            </a:extLst>
          </p:cNvPr>
          <p:cNvSpPr>
            <a:spLocks noGrp="1"/>
          </p:cNvSpPr>
          <p:nvPr>
            <p:ph idx="13"/>
          </p:nvPr>
        </p:nvSpPr>
        <p:spPr/>
        <p:txBody>
          <a:bodyPr/>
          <a:lstStyle/>
          <a:p>
            <a:r>
              <a:rPr lang="en-US" sz="3200" b="0" i="0" u="none" strike="noStrike">
                <a:solidFill>
                  <a:srgbClr val="3B3838"/>
                </a:solidFill>
                <a:effectLst/>
                <a:latin typeface="Calibri" panose="020F0502020204030204" pitchFamily="34" charset="0"/>
              </a:rPr>
              <a:t>Enroll in BC's Research Laboratory Technology Bachelor's degree program</a:t>
            </a:r>
            <a:r>
              <a:rPr lang="en-US" sz="3200" b="0" i="0">
                <a:solidFill>
                  <a:srgbClr val="000000"/>
                </a:solidFill>
                <a:effectLst/>
                <a:latin typeface="Calibri" panose="020F0502020204030204" pitchFamily="34" charset="0"/>
              </a:rPr>
              <a:t>​</a:t>
            </a:r>
          </a:p>
          <a:p>
            <a:r>
              <a:rPr lang="en-US" sz="3200" b="0" i="0" u="none" strike="noStrike">
                <a:solidFill>
                  <a:srgbClr val="3B3838"/>
                </a:solidFill>
                <a:effectLst/>
                <a:latin typeface="Calibri" panose="020F0502020204030204" pitchFamily="34" charset="0"/>
              </a:rPr>
              <a:t>Application required for upper division admission</a:t>
            </a:r>
          </a:p>
          <a:p>
            <a:r>
              <a:rPr lang="en-US" sz="3200" b="0" i="0" u="none" strike="noStrike">
                <a:solidFill>
                  <a:srgbClr val="3B3838"/>
                </a:solidFill>
                <a:effectLst/>
                <a:latin typeface="Calibri" panose="020F0502020204030204" pitchFamily="34" charset="0"/>
              </a:rPr>
              <a:t>Meet with counselor, Cynthia, and program manager, Bianca, to create education plan and prepare to apply</a:t>
            </a:r>
          </a:p>
          <a:p>
            <a:r>
              <a:rPr lang="en-US" sz="3200" b="0" i="0" u="none" strike="noStrike">
                <a:solidFill>
                  <a:srgbClr val="3B3838"/>
                </a:solidFill>
                <a:effectLst/>
                <a:latin typeface="Calibri" panose="020F0502020204030204" pitchFamily="34" charset="0"/>
              </a:rPr>
              <a:t>Guaranteed seats in </a:t>
            </a:r>
            <a:r>
              <a:rPr lang="en-US" sz="3200" b="0" i="0" u="none" strike="noStrike" err="1">
                <a:solidFill>
                  <a:srgbClr val="3B3838"/>
                </a:solidFill>
                <a:effectLst/>
                <a:latin typeface="Calibri" panose="020F0502020204030204" pitchFamily="34" charset="0"/>
              </a:rPr>
              <a:t>WesternU’s</a:t>
            </a:r>
            <a:r>
              <a:rPr lang="en-US" sz="3200" b="0" i="0" u="none" strike="noStrike">
                <a:solidFill>
                  <a:srgbClr val="3B3838"/>
                </a:solidFill>
                <a:effectLst/>
                <a:latin typeface="Calibri" panose="020F0502020204030204" pitchFamily="34" charset="0"/>
              </a:rPr>
              <a:t> </a:t>
            </a:r>
            <a:r>
              <a:rPr lang="en-US" sz="3200" b="1" i="0" u="none" strike="noStrike">
                <a:solidFill>
                  <a:srgbClr val="3B3838"/>
                </a:solidFill>
                <a:effectLst/>
                <a:latin typeface="Calibri" panose="020F0502020204030204" pitchFamily="34" charset="0"/>
              </a:rPr>
              <a:t>Master of Science in Medical Science</a:t>
            </a:r>
            <a:r>
              <a:rPr lang="en-US" sz="3200" b="0" i="0" u="none" strike="noStrike">
                <a:solidFill>
                  <a:srgbClr val="3B3838"/>
                </a:solidFill>
                <a:effectLst/>
                <a:latin typeface="Calibri" panose="020F0502020204030204" pitchFamily="34" charset="0"/>
              </a:rPr>
              <a:t> program for select RTEC grads</a:t>
            </a:r>
            <a:r>
              <a:rPr lang="en-US" sz="3200" b="0" i="0">
                <a:solidFill>
                  <a:srgbClr val="000000"/>
                </a:solidFill>
                <a:effectLst/>
                <a:latin typeface="Calibri" panose="020F0502020204030204" pitchFamily="34" charset="0"/>
              </a:rPr>
              <a:t>​</a:t>
            </a:r>
            <a:endParaRPr lang="en-US"/>
          </a:p>
        </p:txBody>
      </p:sp>
    </p:spTree>
    <p:extLst>
      <p:ext uri="{BB962C8B-B14F-4D97-AF65-F5344CB8AC3E}">
        <p14:creationId xmlns:p14="http://schemas.microsoft.com/office/powerpoint/2010/main" val="295048248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49CE5E-2096-AA16-A0F0-7D6A35CE1C9C}"/>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791B7A0C-0F12-9AAE-981A-E4EDA536E211}"/>
              </a:ext>
            </a:extLst>
          </p:cNvPr>
          <p:cNvSpPr>
            <a:spLocks noGrp="1"/>
          </p:cNvSpPr>
          <p:nvPr>
            <p:ph type="title"/>
          </p:nvPr>
        </p:nvSpPr>
        <p:spPr>
          <a:xfrm>
            <a:off x="2667417" y="501435"/>
            <a:ext cx="15087183" cy="1685924"/>
          </a:xfrm>
        </p:spPr>
        <p:txBody>
          <a:bodyPr>
            <a:normAutofit/>
          </a:bodyPr>
          <a:lstStyle/>
          <a:p>
            <a:r>
              <a:rPr lang="en-US">
                <a:latin typeface="Calibri"/>
                <a:ea typeface="Calibri"/>
                <a:cs typeface="Calibri"/>
              </a:rPr>
              <a:t>General Course Requirements &amp; Recommendations for Medical School Applications</a:t>
            </a:r>
            <a:endParaRPr lang="en-US">
              <a:latin typeface="Calibri" panose="020F0502020204030204" pitchFamily="34" charset="0"/>
              <a:cs typeface="Calibri" panose="020F0502020204030204" pitchFamily="34" charset="0"/>
            </a:endParaRPr>
          </a:p>
        </p:txBody>
      </p:sp>
      <p:sp>
        <p:nvSpPr>
          <p:cNvPr id="2" name="Text Placeholder 1">
            <a:extLst>
              <a:ext uri="{FF2B5EF4-FFF2-40B4-BE49-F238E27FC236}">
                <a16:creationId xmlns:a16="http://schemas.microsoft.com/office/drawing/2014/main" id="{B9D44061-E275-A9B9-B637-519BF47C0E5C}"/>
              </a:ext>
            </a:extLst>
          </p:cNvPr>
          <p:cNvSpPr>
            <a:spLocks noGrp="1"/>
          </p:cNvSpPr>
          <p:nvPr>
            <p:ph idx="1"/>
          </p:nvPr>
        </p:nvSpPr>
        <p:spPr>
          <a:xfrm>
            <a:off x="1603423" y="2840083"/>
            <a:ext cx="9389576" cy="6527007"/>
          </a:xfrm>
        </p:spPr>
        <p:txBody>
          <a:bodyPr vert="horz" lIns="0" tIns="45720" rIns="91440" bIns="45720" rtlCol="0" anchor="t">
            <a:noAutofit/>
          </a:bodyPr>
          <a:lstStyle/>
          <a:p>
            <a:r>
              <a:rPr lang="en-US" b="1">
                <a:latin typeface="Calibri" panose="020F0502020204030204" pitchFamily="34" charset="0"/>
                <a:cs typeface="Calibri" panose="020F0502020204030204" pitchFamily="34" charset="0"/>
              </a:rPr>
              <a:t>Recommended Elective Courses:</a:t>
            </a:r>
          </a:p>
          <a:p>
            <a:pPr lvl="1"/>
            <a:r>
              <a:rPr lang="en-US" sz="3200">
                <a:latin typeface="Calibri" panose="020F0502020204030204" pitchFamily="34" charset="0"/>
                <a:cs typeface="Calibri" panose="020F0502020204030204" pitchFamily="34" charset="0"/>
              </a:rPr>
              <a:t>2 semesters of Biology with Lab</a:t>
            </a:r>
          </a:p>
          <a:p>
            <a:pPr lvl="2"/>
            <a:r>
              <a:rPr lang="en-US" sz="3200">
                <a:solidFill>
                  <a:srgbClr val="FF0000"/>
                </a:solidFill>
                <a:latin typeface="Calibri" panose="020F0502020204030204" pitchFamily="34" charset="0"/>
                <a:cs typeface="Calibri" panose="020F0502020204030204" pitchFamily="34" charset="0"/>
              </a:rPr>
              <a:t>BIOL B3A and BIOL B3B</a:t>
            </a:r>
          </a:p>
          <a:p>
            <a:pPr lvl="1"/>
            <a:r>
              <a:rPr lang="en-US" sz="3200">
                <a:latin typeface="Calibri" panose="020F0502020204030204" pitchFamily="34" charset="0"/>
                <a:cs typeface="Calibri" panose="020F0502020204030204" pitchFamily="34" charset="0"/>
              </a:rPr>
              <a:t>2 semesters of General Chemistry with Lab</a:t>
            </a:r>
          </a:p>
          <a:p>
            <a:pPr lvl="2"/>
            <a:r>
              <a:rPr lang="en-US" sz="3200">
                <a:solidFill>
                  <a:srgbClr val="FF0000"/>
                </a:solidFill>
                <a:latin typeface="Calibri" panose="020F0502020204030204" pitchFamily="34" charset="0"/>
                <a:cs typeface="Calibri" panose="020F0502020204030204" pitchFamily="34" charset="0"/>
              </a:rPr>
              <a:t>CHEM B1A and CHEM B1B</a:t>
            </a:r>
          </a:p>
          <a:p>
            <a:pPr lvl="1"/>
            <a:r>
              <a:rPr lang="en-US" sz="3200">
                <a:latin typeface="Calibri" panose="020F0502020204030204" pitchFamily="34" charset="0"/>
                <a:cs typeface="Calibri" panose="020F0502020204030204" pitchFamily="34" charset="0"/>
              </a:rPr>
              <a:t>2 semesters of Organic Chemistry with Lab</a:t>
            </a:r>
          </a:p>
          <a:p>
            <a:pPr lvl="2"/>
            <a:r>
              <a:rPr lang="en-US" sz="3200">
                <a:solidFill>
                  <a:srgbClr val="FF0000"/>
                </a:solidFill>
                <a:latin typeface="Calibri" panose="020F0502020204030204" pitchFamily="34" charset="0"/>
                <a:cs typeface="Calibri" panose="020F0502020204030204" pitchFamily="34" charset="0"/>
              </a:rPr>
              <a:t>CHEM B30A and CHEM B30B</a:t>
            </a:r>
          </a:p>
          <a:p>
            <a:pPr lvl="1"/>
            <a:r>
              <a:rPr lang="en-US" sz="3200">
                <a:latin typeface="Calibri" panose="020F0502020204030204" pitchFamily="34" charset="0"/>
                <a:cs typeface="Calibri" panose="020F0502020204030204" pitchFamily="34" charset="0"/>
              </a:rPr>
              <a:t>2 semesters of Physics </a:t>
            </a:r>
          </a:p>
          <a:p>
            <a:pPr lvl="2"/>
            <a:r>
              <a:rPr lang="en-US" sz="3200">
                <a:solidFill>
                  <a:srgbClr val="FF0000"/>
                </a:solidFill>
                <a:latin typeface="Calibri" panose="020F0502020204030204" pitchFamily="34" charset="0"/>
                <a:cs typeface="Calibri" panose="020F0502020204030204" pitchFamily="34" charset="0"/>
              </a:rPr>
              <a:t>PHYS B2A and PHYS B2B </a:t>
            </a:r>
            <a:r>
              <a:rPr lang="en-US" sz="3200" i="1">
                <a:latin typeface="Calibri" panose="020F0502020204030204" pitchFamily="34" charset="0"/>
                <a:cs typeface="Calibri" panose="020F0502020204030204" pitchFamily="34" charset="0"/>
              </a:rPr>
              <a:t>or </a:t>
            </a:r>
            <a:r>
              <a:rPr lang="en-US" sz="3200">
                <a:solidFill>
                  <a:srgbClr val="FF0000"/>
                </a:solidFill>
                <a:latin typeface="Calibri" panose="020F0502020204030204" pitchFamily="34" charset="0"/>
                <a:cs typeface="Calibri" panose="020F0502020204030204" pitchFamily="34" charset="0"/>
              </a:rPr>
              <a:t>PHYS B4A and PHYS B4B</a:t>
            </a:r>
          </a:p>
          <a:p>
            <a:pPr lvl="1"/>
            <a:r>
              <a:rPr lang="en-US" sz="3200">
                <a:latin typeface="Calibri" panose="020F0502020204030204" pitchFamily="34" charset="0"/>
                <a:cs typeface="Calibri" panose="020F0502020204030204" pitchFamily="34" charset="0"/>
              </a:rPr>
              <a:t>At least 1 semester of Calculus-based Math </a:t>
            </a:r>
          </a:p>
          <a:p>
            <a:pPr lvl="2"/>
            <a:r>
              <a:rPr lang="en-US" sz="3200">
                <a:solidFill>
                  <a:srgbClr val="FF0000"/>
                </a:solidFill>
                <a:latin typeface="Calibri"/>
                <a:ea typeface="Calibri"/>
                <a:cs typeface="Calibri"/>
              </a:rPr>
              <a:t>MATH B6A </a:t>
            </a:r>
            <a:r>
              <a:rPr lang="en-US" sz="3200" i="1">
                <a:latin typeface="Calibri"/>
                <a:ea typeface="Calibri"/>
                <a:cs typeface="Calibri"/>
              </a:rPr>
              <a:t>or </a:t>
            </a:r>
            <a:r>
              <a:rPr lang="en-US" sz="3200">
                <a:solidFill>
                  <a:srgbClr val="FF0000"/>
                </a:solidFill>
                <a:latin typeface="Calibri"/>
                <a:ea typeface="Calibri"/>
                <a:cs typeface="Calibri"/>
              </a:rPr>
              <a:t>MATH B6B</a:t>
            </a:r>
          </a:p>
        </p:txBody>
      </p:sp>
      <p:sp>
        <p:nvSpPr>
          <p:cNvPr id="5" name="TextBox 4">
            <a:extLst>
              <a:ext uri="{FF2B5EF4-FFF2-40B4-BE49-F238E27FC236}">
                <a16:creationId xmlns:a16="http://schemas.microsoft.com/office/drawing/2014/main" id="{B6D2B952-1F1A-B31E-A0B2-44952B83A849}"/>
              </a:ext>
            </a:extLst>
          </p:cNvPr>
          <p:cNvSpPr txBox="1"/>
          <p:nvPr/>
        </p:nvSpPr>
        <p:spPr>
          <a:xfrm>
            <a:off x="10348111" y="2172239"/>
            <a:ext cx="7143185" cy="1384995"/>
          </a:xfrm>
          <a:prstGeom prst="rect">
            <a:avLst/>
          </a:prstGeom>
          <a:noFill/>
        </p:spPr>
        <p:txBody>
          <a:bodyPr wrap="square">
            <a:spAutoFit/>
          </a:bodyPr>
          <a:lstStyle/>
          <a:p>
            <a:pPr algn="ctr"/>
            <a:r>
              <a:rPr lang="en-US" sz="4200" b="1">
                <a:solidFill>
                  <a:srgbClr val="3B3838"/>
                </a:solidFill>
                <a:latin typeface="Calibri" panose="020F0502020204030204" pitchFamily="34" charset="0"/>
              </a:rPr>
              <a:t>Research Laboratory Technology Bachelor's Degree</a:t>
            </a:r>
            <a:endParaRPr lang="en-US" sz="4200"/>
          </a:p>
        </p:txBody>
      </p:sp>
      <p:pic>
        <p:nvPicPr>
          <p:cNvPr id="2052" name="Picture 4" descr="A qr code on a white background&#10;&#10;AI-generated content may be incorrect.">
            <a:extLst>
              <a:ext uri="{FF2B5EF4-FFF2-40B4-BE49-F238E27FC236}">
                <a16:creationId xmlns:a16="http://schemas.microsoft.com/office/drawing/2014/main" id="{6385A0A1-4A5B-DD70-29CD-546DE192CC4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989790" y="3843196"/>
            <a:ext cx="3675003" cy="47681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4300272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4">
            <a:extLst>
              <a:ext uri="{FF2B5EF4-FFF2-40B4-BE49-F238E27FC236}">
                <a16:creationId xmlns:a16="http://schemas.microsoft.com/office/drawing/2014/main" id="{5260702B-A998-3627-6C2E-E812B3F1C398}"/>
              </a:ext>
            </a:extLst>
          </p:cNvPr>
          <p:cNvSpPr>
            <a:spLocks noGrp="1"/>
          </p:cNvSpPr>
          <p:nvPr>
            <p:ph type="title"/>
          </p:nvPr>
        </p:nvSpPr>
        <p:spPr>
          <a:xfrm>
            <a:off x="2667417" y="1358685"/>
            <a:ext cx="12649200" cy="914399"/>
          </a:xfrm>
        </p:spPr>
        <p:txBody>
          <a:bodyPr>
            <a:normAutofit/>
          </a:bodyPr>
          <a:lstStyle/>
          <a:p>
            <a:r>
              <a:rPr lang="en-US">
                <a:latin typeface="Calibri"/>
                <a:ea typeface="Calibri"/>
                <a:cs typeface="Calibri"/>
              </a:rPr>
              <a:t>What is Industrial Automation? </a:t>
            </a:r>
            <a:endParaRPr lang="en-US">
              <a:latin typeface="Calibri" panose="020F0502020204030204" pitchFamily="34" charset="0"/>
              <a:cs typeface="Calibri" panose="020F0502020204030204" pitchFamily="34" charset="0"/>
            </a:endParaRPr>
          </a:p>
        </p:txBody>
      </p:sp>
      <p:sp>
        <p:nvSpPr>
          <p:cNvPr id="10" name="TextBox 9">
            <a:extLst>
              <a:ext uri="{FF2B5EF4-FFF2-40B4-BE49-F238E27FC236}">
                <a16:creationId xmlns:a16="http://schemas.microsoft.com/office/drawing/2014/main" id="{74E1F778-FC96-E8C7-AE3D-2FD5CC05BC0A}"/>
              </a:ext>
            </a:extLst>
          </p:cNvPr>
          <p:cNvSpPr txBox="1"/>
          <p:nvPr/>
        </p:nvSpPr>
        <p:spPr>
          <a:xfrm>
            <a:off x="2670167" y="2572835"/>
            <a:ext cx="11959541" cy="563231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74320"/>
            <a:endParaRPr lang="en-US" sz="3600" spc="99">
              <a:latin typeface="Calibri"/>
              <a:ea typeface="Calibri"/>
              <a:cs typeface="Calibri"/>
            </a:endParaRPr>
          </a:p>
          <a:p>
            <a:pPr marL="539115" indent="-264795">
              <a:buFont typeface="Arial"/>
              <a:buChar char="•"/>
            </a:pPr>
            <a:r>
              <a:rPr lang="en-US" sz="3600" spc="99">
                <a:latin typeface="Calibri"/>
                <a:ea typeface="Calibri"/>
                <a:cs typeface="Calibri"/>
              </a:rPr>
              <a:t>Industrial Automation can be described as interconnected equipment, technology, and systems working together to maximize production, assure safety, use resources efficiently, and ensure product quality. It involves using physical machines and control systems to automate tasks within an industrial process. A fully autonomous factory is the extreme example. </a:t>
            </a:r>
          </a:p>
          <a:p>
            <a:pPr marL="539115" indent="-264795">
              <a:buFont typeface="Arial,Sans-Serif"/>
              <a:buChar char="•"/>
            </a:pPr>
            <a:r>
              <a:rPr lang="en-US" sz="3600" spc="99">
                <a:latin typeface="Calibri"/>
                <a:ea typeface="Calibri"/>
                <a:cs typeface="Calibri"/>
              </a:rPr>
              <a:t>4 year Bachelor of Science Degree</a:t>
            </a:r>
          </a:p>
          <a:p>
            <a:pPr marL="539115" indent="-264795">
              <a:buFont typeface="Arial,Sans-Serif"/>
              <a:buChar char="•"/>
            </a:pPr>
            <a:r>
              <a:rPr lang="en-US" sz="3600" spc="99">
                <a:latin typeface="Calibri"/>
                <a:ea typeface="Calibri"/>
                <a:cs typeface="Calibri"/>
              </a:rPr>
              <a:t>First Class Graduated in 2018</a:t>
            </a:r>
            <a:endParaRPr lang="en-US" sz="3600">
              <a:cs typeface="Arial" panose="020B0604020202020204"/>
            </a:endParaRPr>
          </a:p>
        </p:txBody>
      </p:sp>
      <p:pic>
        <p:nvPicPr>
          <p:cNvPr id="11" name="Picture 10" descr="A logo with a gear and text&#10;&#10;AI-generated content may be incorrect.">
            <a:extLst>
              <a:ext uri="{FF2B5EF4-FFF2-40B4-BE49-F238E27FC236}">
                <a16:creationId xmlns:a16="http://schemas.microsoft.com/office/drawing/2014/main" id="{283F137A-6F61-3E14-9B02-146AA3508633}"/>
              </a:ext>
            </a:extLst>
          </p:cNvPr>
          <p:cNvPicPr>
            <a:picLocks noChangeAspect="1"/>
          </p:cNvPicPr>
          <p:nvPr/>
        </p:nvPicPr>
        <p:blipFill>
          <a:blip r:embed="rId2"/>
          <a:stretch>
            <a:fillRect/>
          </a:stretch>
        </p:blipFill>
        <p:spPr>
          <a:xfrm>
            <a:off x="15777319" y="7816709"/>
            <a:ext cx="2243439" cy="2220531"/>
          </a:xfrm>
          <a:prstGeom prst="rect">
            <a:avLst/>
          </a:prstGeom>
        </p:spPr>
      </p:pic>
    </p:spTree>
    <p:extLst>
      <p:ext uri="{BB962C8B-B14F-4D97-AF65-F5344CB8AC3E}">
        <p14:creationId xmlns:p14="http://schemas.microsoft.com/office/powerpoint/2010/main" val="378025139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4">
            <a:extLst>
              <a:ext uri="{FF2B5EF4-FFF2-40B4-BE49-F238E27FC236}">
                <a16:creationId xmlns:a16="http://schemas.microsoft.com/office/drawing/2014/main" id="{EE766334-42AF-41AF-4B28-CFE99D891E34}"/>
              </a:ext>
            </a:extLst>
          </p:cNvPr>
          <p:cNvSpPr>
            <a:spLocks noGrp="1"/>
          </p:cNvSpPr>
          <p:nvPr>
            <p:ph type="title"/>
          </p:nvPr>
        </p:nvSpPr>
        <p:spPr>
          <a:xfrm>
            <a:off x="2667417" y="1358685"/>
            <a:ext cx="12649200" cy="914399"/>
          </a:xfrm>
        </p:spPr>
        <p:txBody>
          <a:bodyPr>
            <a:normAutofit/>
          </a:bodyPr>
          <a:lstStyle/>
          <a:p>
            <a:r>
              <a:rPr lang="en-US">
                <a:latin typeface="Calibri"/>
                <a:ea typeface="Calibri"/>
                <a:cs typeface="Calibri"/>
              </a:rPr>
              <a:t>Why Industrial Automation? </a:t>
            </a:r>
            <a:endParaRPr lang="en-US">
              <a:latin typeface="Calibri" panose="020F0502020204030204" pitchFamily="34" charset="0"/>
              <a:cs typeface="Calibri" panose="020F0502020204030204" pitchFamily="34" charset="0"/>
            </a:endParaRPr>
          </a:p>
        </p:txBody>
      </p:sp>
      <p:sp>
        <p:nvSpPr>
          <p:cNvPr id="10" name="TextBox 9">
            <a:extLst>
              <a:ext uri="{FF2B5EF4-FFF2-40B4-BE49-F238E27FC236}">
                <a16:creationId xmlns:a16="http://schemas.microsoft.com/office/drawing/2014/main" id="{CBFD8B5F-422F-5E6F-E4D8-208A57EA14D1}"/>
              </a:ext>
            </a:extLst>
          </p:cNvPr>
          <p:cNvSpPr txBox="1"/>
          <p:nvPr/>
        </p:nvSpPr>
        <p:spPr>
          <a:xfrm>
            <a:off x="2339236" y="2566270"/>
            <a:ext cx="13186773" cy="230832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539115" indent="-264795">
              <a:buFont typeface="Arial"/>
              <a:buChar char="•"/>
            </a:pPr>
            <a:r>
              <a:rPr lang="en-US" sz="3600" spc="99">
                <a:latin typeface="Calibri"/>
                <a:ea typeface="Calibri"/>
                <a:cs typeface="Calibri"/>
              </a:rPr>
              <a:t>With industries rapidly moving to utilize automated processes and with the evolution of technology, robotics, and artificial intelligence, automation has been a high priority among Bakersfield College faculty.</a:t>
            </a:r>
            <a:r>
              <a:rPr lang="en-US" sz="2500" spc="99">
                <a:latin typeface="Montserrat Semi-Bold"/>
              </a:rPr>
              <a:t> </a:t>
            </a:r>
            <a:endParaRPr lang="en-US"/>
          </a:p>
        </p:txBody>
      </p:sp>
      <p:sp>
        <p:nvSpPr>
          <p:cNvPr id="12" name="Title 4">
            <a:extLst>
              <a:ext uri="{FF2B5EF4-FFF2-40B4-BE49-F238E27FC236}">
                <a16:creationId xmlns:a16="http://schemas.microsoft.com/office/drawing/2014/main" id="{A05C09CD-45F7-96C1-668B-02E2673C0414}"/>
              </a:ext>
            </a:extLst>
          </p:cNvPr>
          <p:cNvSpPr txBox="1">
            <a:spLocks/>
          </p:cNvSpPr>
          <p:nvPr/>
        </p:nvSpPr>
        <p:spPr>
          <a:xfrm>
            <a:off x="2663242" y="4861798"/>
            <a:ext cx="12649200" cy="914399"/>
          </a:xfrm>
          <a:prstGeom prst="rect">
            <a:avLst/>
          </a:prstGeom>
        </p:spPr>
        <p:txBody>
          <a:bodyPr vert="horz" lIns="0" tIns="45720" rIns="91440" bIns="45720" rtlCol="0" anchor="ctr">
            <a:normAutofit/>
          </a:bodyPr>
          <a:lstStyle>
            <a:lvl1pPr algn="l" defTabSz="914400" rtl="0" eaLnBrk="1" latinLnBrk="0" hangingPunct="1">
              <a:spcBef>
                <a:spcPct val="0"/>
              </a:spcBef>
              <a:buNone/>
              <a:defRPr sz="4400" b="1" kern="1200">
                <a:solidFill>
                  <a:schemeClr val="tx1"/>
                </a:solidFill>
                <a:latin typeface="Proxima Nova Rg" panose="02000506030000020004" pitchFamily="2" charset="77"/>
                <a:ea typeface="+mj-ea"/>
                <a:cs typeface="+mj-cs"/>
              </a:defRPr>
            </a:lvl1pPr>
          </a:lstStyle>
          <a:p>
            <a:r>
              <a:rPr lang="en-US">
                <a:latin typeface="Calibri"/>
                <a:ea typeface="Calibri"/>
                <a:cs typeface="Calibri"/>
              </a:rPr>
              <a:t>Meeting Workforce Demands: </a:t>
            </a:r>
            <a:endParaRPr lang="en-US">
              <a:latin typeface="Calibri" panose="020F0502020204030204" pitchFamily="34" charset="0"/>
              <a:cs typeface="Calibri" panose="020F0502020204030204" pitchFamily="34" charset="0"/>
            </a:endParaRPr>
          </a:p>
        </p:txBody>
      </p:sp>
      <p:sp>
        <p:nvSpPr>
          <p:cNvPr id="13" name="TextBox 12">
            <a:extLst>
              <a:ext uri="{FF2B5EF4-FFF2-40B4-BE49-F238E27FC236}">
                <a16:creationId xmlns:a16="http://schemas.microsoft.com/office/drawing/2014/main" id="{11AC731E-E106-4046-2379-7652EC20D0F4}"/>
              </a:ext>
            </a:extLst>
          </p:cNvPr>
          <p:cNvSpPr txBox="1"/>
          <p:nvPr/>
        </p:nvSpPr>
        <p:spPr>
          <a:xfrm>
            <a:off x="2448839" y="5776065"/>
            <a:ext cx="14361089" cy="286232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539115" indent="-264795">
              <a:buFont typeface="Arial"/>
              <a:buChar char="•"/>
            </a:pPr>
            <a:r>
              <a:rPr lang="en-US" sz="3600" spc="99">
                <a:latin typeface="Calibri"/>
                <a:ea typeface="Calibri"/>
                <a:cs typeface="Calibri"/>
              </a:rPr>
              <a:t>Bakersfield College’s BS in Industrial Automation has been visionary in serving as the central provider of highly qualified graduates for positions in the Central Valley. Automation has decreased cost while increasing productivity, leading to growth in the STEM industry in the Central Valley. </a:t>
            </a:r>
            <a:endParaRPr lang="en-US"/>
          </a:p>
        </p:txBody>
      </p:sp>
      <p:pic>
        <p:nvPicPr>
          <p:cNvPr id="14" name="Picture 13" descr="A logo with a gear and text&#10;&#10;AI-generated content may be incorrect.">
            <a:extLst>
              <a:ext uri="{FF2B5EF4-FFF2-40B4-BE49-F238E27FC236}">
                <a16:creationId xmlns:a16="http://schemas.microsoft.com/office/drawing/2014/main" id="{F5BDA1A4-8D0E-0D02-140D-F6341A0531F9}"/>
              </a:ext>
            </a:extLst>
          </p:cNvPr>
          <p:cNvPicPr>
            <a:picLocks noChangeAspect="1"/>
          </p:cNvPicPr>
          <p:nvPr/>
        </p:nvPicPr>
        <p:blipFill>
          <a:blip r:embed="rId2"/>
          <a:stretch>
            <a:fillRect/>
          </a:stretch>
        </p:blipFill>
        <p:spPr>
          <a:xfrm>
            <a:off x="15542321" y="7754720"/>
            <a:ext cx="2579057" cy="2528040"/>
          </a:xfrm>
          <a:prstGeom prst="rect">
            <a:avLst/>
          </a:prstGeom>
        </p:spPr>
      </p:pic>
    </p:spTree>
    <p:extLst>
      <p:ext uri="{BB962C8B-B14F-4D97-AF65-F5344CB8AC3E}">
        <p14:creationId xmlns:p14="http://schemas.microsoft.com/office/powerpoint/2010/main" val="284206976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4">
            <a:extLst>
              <a:ext uri="{FF2B5EF4-FFF2-40B4-BE49-F238E27FC236}">
                <a16:creationId xmlns:a16="http://schemas.microsoft.com/office/drawing/2014/main" id="{437DDC5B-344E-93A5-7D93-A37CB7D2CE63}"/>
              </a:ext>
            </a:extLst>
          </p:cNvPr>
          <p:cNvSpPr>
            <a:spLocks noGrp="1"/>
          </p:cNvSpPr>
          <p:nvPr>
            <p:ph type="title"/>
          </p:nvPr>
        </p:nvSpPr>
        <p:spPr>
          <a:xfrm>
            <a:off x="2667417" y="1358685"/>
            <a:ext cx="12649200" cy="914399"/>
          </a:xfrm>
        </p:spPr>
        <p:txBody>
          <a:bodyPr>
            <a:normAutofit/>
          </a:bodyPr>
          <a:lstStyle/>
          <a:p>
            <a:r>
              <a:rPr lang="en-US">
                <a:latin typeface="Calibri"/>
                <a:ea typeface="Calibri"/>
                <a:cs typeface="Calibri"/>
              </a:rPr>
              <a:t>Program Overview</a:t>
            </a:r>
            <a:endParaRPr lang="en-US">
              <a:latin typeface="Calibri" panose="020F0502020204030204" pitchFamily="34" charset="0"/>
              <a:cs typeface="Calibri" panose="020F0502020204030204" pitchFamily="34" charset="0"/>
            </a:endParaRPr>
          </a:p>
        </p:txBody>
      </p:sp>
      <p:sp>
        <p:nvSpPr>
          <p:cNvPr id="7" name="TextBox 6">
            <a:extLst>
              <a:ext uri="{FF2B5EF4-FFF2-40B4-BE49-F238E27FC236}">
                <a16:creationId xmlns:a16="http://schemas.microsoft.com/office/drawing/2014/main" id="{A18766C2-0E92-BA9B-BEC8-1B863D12C217}"/>
              </a:ext>
            </a:extLst>
          </p:cNvPr>
          <p:cNvSpPr txBox="1"/>
          <p:nvPr/>
        </p:nvSpPr>
        <p:spPr>
          <a:xfrm>
            <a:off x="2668044" y="2566270"/>
            <a:ext cx="9554227" cy="233910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600">
                <a:latin typeface="Calibri"/>
                <a:ea typeface="Calibri"/>
                <a:cs typeface="Calibri"/>
              </a:rPr>
              <a:t>The Baccalaureate Program in Industrial Automation is designed to prepare individuals for technical management careers in industries that utilize automation. </a:t>
            </a:r>
          </a:p>
        </p:txBody>
      </p:sp>
      <p:sp>
        <p:nvSpPr>
          <p:cNvPr id="8" name="TextBox 7">
            <a:extLst>
              <a:ext uri="{FF2B5EF4-FFF2-40B4-BE49-F238E27FC236}">
                <a16:creationId xmlns:a16="http://schemas.microsoft.com/office/drawing/2014/main" id="{A2A6C7B0-9E62-9966-A18C-CC77A2E3C35A}"/>
              </a:ext>
            </a:extLst>
          </p:cNvPr>
          <p:cNvSpPr txBox="1"/>
          <p:nvPr/>
        </p:nvSpPr>
        <p:spPr>
          <a:xfrm>
            <a:off x="2668044" y="5149763"/>
            <a:ext cx="4825652" cy="221599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000">
                <a:latin typeface="Open Sans Light"/>
                <a:ea typeface="Open Sans Light"/>
                <a:cs typeface="Open Sans Light"/>
              </a:rPr>
              <a:t>“More than a technician” </a:t>
            </a:r>
          </a:p>
          <a:p>
            <a:endParaRPr lang="en-US"/>
          </a:p>
          <a:p>
            <a:r>
              <a:rPr lang="en-US" sz="3000">
                <a:latin typeface="Open Sans Light"/>
                <a:ea typeface="Open Sans Light"/>
                <a:cs typeface="Open Sans Light"/>
              </a:rPr>
              <a:t>Require specialized training and skills– </a:t>
            </a:r>
          </a:p>
          <a:p>
            <a:r>
              <a:rPr lang="en-US" sz="3000">
                <a:latin typeface="Open Sans Light"/>
                <a:ea typeface="Open Sans Light"/>
                <a:cs typeface="Open Sans Light"/>
              </a:rPr>
              <a:t>Maintenance or Repair.  </a:t>
            </a:r>
          </a:p>
        </p:txBody>
      </p:sp>
      <p:sp>
        <p:nvSpPr>
          <p:cNvPr id="9" name="TextBox 8">
            <a:extLst>
              <a:ext uri="{FF2B5EF4-FFF2-40B4-BE49-F238E27FC236}">
                <a16:creationId xmlns:a16="http://schemas.microsoft.com/office/drawing/2014/main" id="{3FD5D5DB-EA63-6D6B-7174-6CA0EE5EB263}"/>
              </a:ext>
            </a:extLst>
          </p:cNvPr>
          <p:cNvSpPr txBox="1"/>
          <p:nvPr/>
        </p:nvSpPr>
        <p:spPr>
          <a:xfrm>
            <a:off x="11827701" y="5149763"/>
            <a:ext cx="6219172" cy="221599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000">
                <a:latin typeface="Open Sans Light"/>
                <a:ea typeface="Open Sans Light"/>
                <a:cs typeface="Open Sans Light"/>
              </a:rPr>
              <a:t>“Works closely with an engineer” </a:t>
            </a:r>
          </a:p>
          <a:p>
            <a:endParaRPr lang="en-US"/>
          </a:p>
          <a:p>
            <a:r>
              <a:rPr lang="en-US" sz="3000">
                <a:latin typeface="Open Sans Light"/>
                <a:ea typeface="Open Sans Light"/>
                <a:cs typeface="Open Sans Light"/>
              </a:rPr>
              <a:t>Four-year degree is required. </a:t>
            </a:r>
          </a:p>
          <a:p>
            <a:r>
              <a:rPr lang="en-US" sz="3000">
                <a:latin typeface="Open Sans Light"/>
                <a:ea typeface="Open Sans Light"/>
                <a:cs typeface="Open Sans Light"/>
              </a:rPr>
              <a:t>Production Design or Product Development</a:t>
            </a:r>
          </a:p>
        </p:txBody>
      </p:sp>
      <p:pic>
        <p:nvPicPr>
          <p:cNvPr id="11" name="Picture 10" descr="A diagram of people connected to each other&#10;&#10;AI-generated content may be incorrect.">
            <a:extLst>
              <a:ext uri="{FF2B5EF4-FFF2-40B4-BE49-F238E27FC236}">
                <a16:creationId xmlns:a16="http://schemas.microsoft.com/office/drawing/2014/main" id="{C12049B7-1C70-BE57-D540-DF7C1F83D27B}"/>
              </a:ext>
            </a:extLst>
          </p:cNvPr>
          <p:cNvPicPr>
            <a:picLocks noChangeAspect="1"/>
          </p:cNvPicPr>
          <p:nvPr/>
        </p:nvPicPr>
        <p:blipFill>
          <a:blip r:embed="rId2"/>
          <a:stretch>
            <a:fillRect/>
          </a:stretch>
        </p:blipFill>
        <p:spPr>
          <a:xfrm>
            <a:off x="6625876" y="5888604"/>
            <a:ext cx="5192822" cy="4397025"/>
          </a:xfrm>
          <a:prstGeom prst="rect">
            <a:avLst/>
          </a:prstGeom>
        </p:spPr>
      </p:pic>
      <p:pic>
        <p:nvPicPr>
          <p:cNvPr id="12" name="Picture 11" descr="A logo with a gear and text&#10;&#10;AI-generated content may be incorrect.">
            <a:extLst>
              <a:ext uri="{FF2B5EF4-FFF2-40B4-BE49-F238E27FC236}">
                <a16:creationId xmlns:a16="http://schemas.microsoft.com/office/drawing/2014/main" id="{95CEB77B-79CA-01A9-7FE9-83C405486596}"/>
              </a:ext>
            </a:extLst>
          </p:cNvPr>
          <p:cNvPicPr>
            <a:picLocks noChangeAspect="1"/>
          </p:cNvPicPr>
          <p:nvPr/>
        </p:nvPicPr>
        <p:blipFill>
          <a:blip r:embed="rId3"/>
          <a:stretch>
            <a:fillRect/>
          </a:stretch>
        </p:blipFill>
        <p:spPr>
          <a:xfrm>
            <a:off x="15676258" y="7722556"/>
            <a:ext cx="2483416" cy="2451449"/>
          </a:xfrm>
          <a:prstGeom prst="rect">
            <a:avLst/>
          </a:prstGeom>
        </p:spPr>
      </p:pic>
    </p:spTree>
    <p:extLst>
      <p:ext uri="{BB962C8B-B14F-4D97-AF65-F5344CB8AC3E}">
        <p14:creationId xmlns:p14="http://schemas.microsoft.com/office/powerpoint/2010/main" val="248948353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4">
            <a:extLst>
              <a:ext uri="{FF2B5EF4-FFF2-40B4-BE49-F238E27FC236}">
                <a16:creationId xmlns:a16="http://schemas.microsoft.com/office/drawing/2014/main" id="{6B6E84B4-6AF6-889B-2335-248C846C1130}"/>
              </a:ext>
            </a:extLst>
          </p:cNvPr>
          <p:cNvSpPr>
            <a:spLocks noGrp="1"/>
          </p:cNvSpPr>
          <p:nvPr>
            <p:ph type="title"/>
          </p:nvPr>
        </p:nvSpPr>
        <p:spPr>
          <a:xfrm>
            <a:off x="2667417" y="1358685"/>
            <a:ext cx="4662669" cy="914399"/>
          </a:xfrm>
        </p:spPr>
        <p:txBody>
          <a:bodyPr>
            <a:normAutofit/>
          </a:bodyPr>
          <a:lstStyle/>
          <a:p>
            <a:r>
              <a:rPr lang="en-US">
                <a:latin typeface="Calibri"/>
                <a:ea typeface="Calibri"/>
                <a:cs typeface="Calibri"/>
              </a:rPr>
              <a:t>Program Overview</a:t>
            </a:r>
            <a:endParaRPr lang="en-US">
              <a:latin typeface="Calibri" panose="020F0502020204030204" pitchFamily="34" charset="0"/>
              <a:cs typeface="Calibri" panose="020F0502020204030204" pitchFamily="34" charset="0"/>
            </a:endParaRPr>
          </a:p>
        </p:txBody>
      </p:sp>
      <p:pic>
        <p:nvPicPr>
          <p:cNvPr id="8" name="Picture 7" descr="A logo with a gear and text&#10;&#10;AI-generated content may be incorrect.">
            <a:extLst>
              <a:ext uri="{FF2B5EF4-FFF2-40B4-BE49-F238E27FC236}">
                <a16:creationId xmlns:a16="http://schemas.microsoft.com/office/drawing/2014/main" id="{52D4CD86-87C4-BDD1-8EC4-5BA9A5C8F764}"/>
              </a:ext>
            </a:extLst>
          </p:cNvPr>
          <p:cNvPicPr>
            <a:picLocks noChangeAspect="1"/>
          </p:cNvPicPr>
          <p:nvPr/>
        </p:nvPicPr>
        <p:blipFill>
          <a:blip r:embed="rId2"/>
          <a:stretch>
            <a:fillRect/>
          </a:stretch>
        </p:blipFill>
        <p:spPr>
          <a:xfrm>
            <a:off x="15676258" y="7722556"/>
            <a:ext cx="2483416" cy="2451449"/>
          </a:xfrm>
          <a:prstGeom prst="rect">
            <a:avLst/>
          </a:prstGeom>
        </p:spPr>
      </p:pic>
      <p:pic>
        <p:nvPicPr>
          <p:cNvPr id="9" name="Picture 8" descr="A diagram of a diagram&#10;&#10;AI-generated content may be incorrect.">
            <a:extLst>
              <a:ext uri="{FF2B5EF4-FFF2-40B4-BE49-F238E27FC236}">
                <a16:creationId xmlns:a16="http://schemas.microsoft.com/office/drawing/2014/main" id="{20BA44B3-D3BF-39D7-1E58-4627B7D2029C}"/>
              </a:ext>
            </a:extLst>
          </p:cNvPr>
          <p:cNvPicPr>
            <a:picLocks noChangeAspect="1"/>
          </p:cNvPicPr>
          <p:nvPr/>
        </p:nvPicPr>
        <p:blipFill>
          <a:blip r:embed="rId3"/>
          <a:stretch>
            <a:fillRect/>
          </a:stretch>
        </p:blipFill>
        <p:spPr>
          <a:xfrm>
            <a:off x="2765124" y="2575366"/>
            <a:ext cx="12743282" cy="7595887"/>
          </a:xfrm>
          <a:prstGeom prst="rect">
            <a:avLst/>
          </a:prstGeom>
        </p:spPr>
      </p:pic>
    </p:spTree>
    <p:extLst>
      <p:ext uri="{BB962C8B-B14F-4D97-AF65-F5344CB8AC3E}">
        <p14:creationId xmlns:p14="http://schemas.microsoft.com/office/powerpoint/2010/main" val="153960986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4">
            <a:extLst>
              <a:ext uri="{FF2B5EF4-FFF2-40B4-BE49-F238E27FC236}">
                <a16:creationId xmlns:a16="http://schemas.microsoft.com/office/drawing/2014/main" id="{22A2D6B3-F701-2F41-DA6B-05EDC79E6959}"/>
              </a:ext>
            </a:extLst>
          </p:cNvPr>
          <p:cNvSpPr>
            <a:spLocks noGrp="1"/>
          </p:cNvSpPr>
          <p:nvPr>
            <p:ph type="title"/>
          </p:nvPr>
        </p:nvSpPr>
        <p:spPr>
          <a:xfrm>
            <a:off x="2667417" y="1358685"/>
            <a:ext cx="6729463" cy="914399"/>
          </a:xfrm>
        </p:spPr>
        <p:txBody>
          <a:bodyPr>
            <a:normAutofit fontScale="90000"/>
          </a:bodyPr>
          <a:lstStyle/>
          <a:p>
            <a:r>
              <a:rPr lang="en-US">
                <a:latin typeface="Calibri"/>
                <a:ea typeface="Calibri"/>
                <a:cs typeface="Calibri"/>
              </a:rPr>
              <a:t>Local Hiring Employer Partners</a:t>
            </a:r>
            <a:endParaRPr lang="en-US">
              <a:latin typeface="Calibri" panose="020F0502020204030204" pitchFamily="34" charset="0"/>
              <a:cs typeface="Calibri" panose="020F0502020204030204" pitchFamily="34" charset="0"/>
            </a:endParaRPr>
          </a:p>
        </p:txBody>
      </p:sp>
      <p:sp>
        <p:nvSpPr>
          <p:cNvPr id="7" name="TextBox 6">
            <a:extLst>
              <a:ext uri="{FF2B5EF4-FFF2-40B4-BE49-F238E27FC236}">
                <a16:creationId xmlns:a16="http://schemas.microsoft.com/office/drawing/2014/main" id="{4D7CA0AE-8E59-DE96-9E75-E3F2B7B7BD45}"/>
              </a:ext>
            </a:extLst>
          </p:cNvPr>
          <p:cNvSpPr txBox="1"/>
          <p:nvPr/>
        </p:nvSpPr>
        <p:spPr>
          <a:xfrm>
            <a:off x="2668044" y="2566270"/>
            <a:ext cx="5796418" cy="640175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endParaRPr lang="en-US"/>
          </a:p>
          <a:p>
            <a:pPr marL="575945" indent="-283210">
              <a:buFont typeface="Arial"/>
              <a:buChar char="•"/>
            </a:pPr>
            <a:r>
              <a:rPr lang="en-US" sz="2800">
                <a:latin typeface="Calibri"/>
                <a:ea typeface="Calibri"/>
                <a:cs typeface="Calibri"/>
              </a:rPr>
              <a:t>Tasteful Selections</a:t>
            </a:r>
          </a:p>
          <a:p>
            <a:pPr marL="575945" indent="-283210">
              <a:buFont typeface="Arial"/>
              <a:buChar char="•"/>
            </a:pPr>
            <a:r>
              <a:rPr lang="en-US" sz="2800">
                <a:latin typeface="Calibri"/>
                <a:ea typeface="Calibri"/>
                <a:cs typeface="Calibri"/>
              </a:rPr>
              <a:t>Target Distribution</a:t>
            </a:r>
          </a:p>
          <a:p>
            <a:pPr marL="575945" indent="-283210">
              <a:buFont typeface="Arial"/>
              <a:buChar char="•"/>
            </a:pPr>
            <a:r>
              <a:rPr lang="en-US" sz="2800">
                <a:latin typeface="Calibri"/>
                <a:ea typeface="Calibri"/>
                <a:cs typeface="Calibri"/>
              </a:rPr>
              <a:t>Grimmway Farms</a:t>
            </a:r>
          </a:p>
          <a:p>
            <a:pPr marL="575945" indent="-283210">
              <a:buFont typeface="Arial"/>
              <a:buChar char="•"/>
            </a:pPr>
            <a:r>
              <a:rPr lang="en-US" sz="2800">
                <a:latin typeface="Calibri"/>
                <a:ea typeface="Calibri"/>
                <a:cs typeface="Calibri"/>
              </a:rPr>
              <a:t>Amazon</a:t>
            </a:r>
          </a:p>
          <a:p>
            <a:pPr marL="575945" indent="-283210">
              <a:buFont typeface="Arial"/>
              <a:buChar char="•"/>
            </a:pPr>
            <a:r>
              <a:rPr lang="en-US" sz="2800">
                <a:latin typeface="Calibri"/>
                <a:ea typeface="Calibri"/>
                <a:cs typeface="Calibri"/>
              </a:rPr>
              <a:t>Bolthouse Farms</a:t>
            </a:r>
          </a:p>
          <a:p>
            <a:pPr marL="575945" indent="-283210">
              <a:buFont typeface="Arial"/>
              <a:buChar char="•"/>
            </a:pPr>
            <a:r>
              <a:rPr lang="en-US" sz="2800">
                <a:latin typeface="Calibri"/>
                <a:ea typeface="Calibri"/>
                <a:cs typeface="Calibri"/>
              </a:rPr>
              <a:t>Wonderful Citrus</a:t>
            </a:r>
          </a:p>
          <a:p>
            <a:pPr marL="575945" indent="-283210">
              <a:buFont typeface="Arial"/>
              <a:buChar char="•"/>
            </a:pPr>
            <a:r>
              <a:rPr lang="en-US" sz="2800" err="1">
                <a:latin typeface="Calibri"/>
                <a:ea typeface="Calibri"/>
                <a:cs typeface="Calibri"/>
              </a:rPr>
              <a:t>Witron</a:t>
            </a:r>
            <a:r>
              <a:rPr lang="en-US" sz="2800">
                <a:latin typeface="Calibri"/>
                <a:ea typeface="Calibri"/>
                <a:cs typeface="Calibri"/>
              </a:rPr>
              <a:t>(Walmart Distribution)</a:t>
            </a:r>
          </a:p>
          <a:p>
            <a:pPr marL="575945" indent="-283210">
              <a:buFont typeface="Arial"/>
              <a:buChar char="•"/>
            </a:pPr>
            <a:r>
              <a:rPr lang="en-US" sz="2800">
                <a:latin typeface="Calibri"/>
                <a:ea typeface="Calibri"/>
                <a:cs typeface="Calibri"/>
              </a:rPr>
              <a:t>Dryers Grand Ice Cream</a:t>
            </a:r>
          </a:p>
          <a:p>
            <a:pPr marL="575945" indent="-283210">
              <a:buFont typeface="Arial"/>
              <a:buChar char="•"/>
            </a:pPr>
            <a:r>
              <a:rPr lang="en-US" sz="2800">
                <a:latin typeface="Calibri"/>
                <a:ea typeface="Calibri"/>
                <a:cs typeface="Calibri"/>
              </a:rPr>
              <a:t>Berry Corporation</a:t>
            </a:r>
          </a:p>
          <a:p>
            <a:pPr marL="575945" indent="-283210">
              <a:buFont typeface="Arial"/>
              <a:buChar char="•"/>
            </a:pPr>
            <a:r>
              <a:rPr lang="en-US" sz="2800">
                <a:latin typeface="Calibri"/>
                <a:ea typeface="Calibri"/>
                <a:cs typeface="Calibri"/>
              </a:rPr>
              <a:t>GAF</a:t>
            </a:r>
          </a:p>
          <a:p>
            <a:pPr marL="575945" indent="-283210">
              <a:buFont typeface="Arial"/>
              <a:buChar char="•"/>
            </a:pPr>
            <a:r>
              <a:rPr lang="en-US" sz="2800">
                <a:latin typeface="Calibri"/>
                <a:ea typeface="Calibri"/>
                <a:cs typeface="Calibri"/>
              </a:rPr>
              <a:t>Aera Energy</a:t>
            </a:r>
          </a:p>
          <a:p>
            <a:pPr marL="575945" indent="-283210">
              <a:buFont typeface="Arial"/>
              <a:buChar char="•"/>
            </a:pPr>
            <a:r>
              <a:rPr lang="en-US" sz="2800">
                <a:latin typeface="Calibri"/>
                <a:ea typeface="Calibri"/>
                <a:cs typeface="Calibri"/>
              </a:rPr>
              <a:t>JTI Electric</a:t>
            </a:r>
          </a:p>
          <a:p>
            <a:pPr marL="575945" indent="-283210">
              <a:buFont typeface="Arial"/>
              <a:buChar char="•"/>
            </a:pPr>
            <a:r>
              <a:rPr lang="en-US" sz="2800">
                <a:latin typeface="Calibri"/>
                <a:ea typeface="Calibri"/>
                <a:cs typeface="Calibri"/>
              </a:rPr>
              <a:t>Wonderful Pistachios &amp; Almonds</a:t>
            </a:r>
          </a:p>
          <a:p>
            <a:pPr marL="575945" indent="-283210">
              <a:buFont typeface="Arial"/>
              <a:buChar char="•"/>
            </a:pPr>
            <a:r>
              <a:rPr lang="en-US" sz="2800" err="1">
                <a:latin typeface="Calibri"/>
                <a:ea typeface="Calibri"/>
                <a:cs typeface="Calibri"/>
              </a:rPr>
              <a:t>Stratolaunch</a:t>
            </a:r>
            <a:endParaRPr lang="en-US" sz="2800">
              <a:latin typeface="Calibri"/>
              <a:ea typeface="Calibri"/>
              <a:cs typeface="Calibri"/>
            </a:endParaRPr>
          </a:p>
        </p:txBody>
      </p:sp>
      <p:sp>
        <p:nvSpPr>
          <p:cNvPr id="8" name="TextBox 7">
            <a:extLst>
              <a:ext uri="{FF2B5EF4-FFF2-40B4-BE49-F238E27FC236}">
                <a16:creationId xmlns:a16="http://schemas.microsoft.com/office/drawing/2014/main" id="{3775D8B6-F77D-F02C-458D-0AB24C31F492}"/>
              </a:ext>
            </a:extLst>
          </p:cNvPr>
          <p:cNvSpPr txBox="1"/>
          <p:nvPr/>
        </p:nvSpPr>
        <p:spPr>
          <a:xfrm>
            <a:off x="8320414" y="2566270"/>
            <a:ext cx="4809994" cy="653255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endParaRPr lang="en-US" sz="2800">
              <a:latin typeface="Calibri"/>
              <a:ea typeface="Calibri"/>
              <a:cs typeface="Calibri"/>
            </a:endParaRPr>
          </a:p>
          <a:p>
            <a:pPr marL="575945" indent="-283210">
              <a:buFont typeface="Arial"/>
              <a:buChar char="•"/>
            </a:pPr>
            <a:r>
              <a:rPr lang="en-US" sz="2800">
                <a:latin typeface="Calibri"/>
                <a:ea typeface="Calibri"/>
                <a:cs typeface="Calibri"/>
              </a:rPr>
              <a:t>Chevron</a:t>
            </a:r>
          </a:p>
          <a:p>
            <a:pPr marL="575945" indent="-283210">
              <a:buFont typeface="Arial"/>
              <a:buChar char="•"/>
            </a:pPr>
            <a:r>
              <a:rPr lang="en-US" sz="2800">
                <a:latin typeface="Calibri"/>
                <a:ea typeface="Calibri"/>
                <a:cs typeface="Calibri"/>
              </a:rPr>
              <a:t>Ross</a:t>
            </a:r>
          </a:p>
          <a:p>
            <a:pPr marL="575945" indent="-283210">
              <a:buFont typeface="Arial"/>
              <a:buChar char="•"/>
            </a:pPr>
            <a:r>
              <a:rPr lang="en-US" sz="2800">
                <a:latin typeface="Calibri"/>
                <a:ea typeface="Calibri"/>
                <a:cs typeface="Calibri"/>
              </a:rPr>
              <a:t>FedEx Ground</a:t>
            </a:r>
          </a:p>
          <a:p>
            <a:pPr marL="575945" indent="-283210">
              <a:buFont typeface="Arial"/>
              <a:buChar char="•"/>
            </a:pPr>
            <a:r>
              <a:rPr lang="en-US" sz="2800">
                <a:latin typeface="Calibri"/>
                <a:ea typeface="Calibri"/>
                <a:cs typeface="Calibri"/>
              </a:rPr>
              <a:t>Phillips 66</a:t>
            </a:r>
          </a:p>
          <a:p>
            <a:pPr marL="575945" indent="-283210">
              <a:buFont typeface="Arial"/>
              <a:buChar char="•"/>
            </a:pPr>
            <a:r>
              <a:rPr lang="en-US" sz="2800">
                <a:latin typeface="Calibri"/>
                <a:ea typeface="Calibri"/>
                <a:cs typeface="Calibri"/>
              </a:rPr>
              <a:t>Sentinel Peak Resources</a:t>
            </a:r>
          </a:p>
          <a:p>
            <a:pPr marL="575945" indent="-283210">
              <a:buFont typeface="Arial"/>
              <a:buChar char="•"/>
            </a:pPr>
            <a:r>
              <a:rPr lang="en-US" sz="2800">
                <a:latin typeface="Calibri"/>
                <a:ea typeface="Calibri"/>
                <a:cs typeface="Calibri"/>
              </a:rPr>
              <a:t>JPR Systems</a:t>
            </a:r>
          </a:p>
          <a:p>
            <a:pPr marL="575945" indent="-283210">
              <a:buFont typeface="Arial"/>
              <a:buChar char="•"/>
            </a:pPr>
            <a:r>
              <a:rPr lang="en-US" sz="2800">
                <a:latin typeface="Calibri"/>
                <a:ea typeface="Calibri"/>
                <a:cs typeface="Calibri"/>
              </a:rPr>
              <a:t>Frito Lay</a:t>
            </a:r>
          </a:p>
          <a:p>
            <a:pPr marL="575945" indent="-283210">
              <a:buFont typeface="Arial"/>
              <a:buChar char="•"/>
            </a:pPr>
            <a:r>
              <a:rPr lang="en-US" sz="2800">
                <a:latin typeface="Calibri"/>
                <a:ea typeface="Calibri"/>
                <a:cs typeface="Calibri"/>
              </a:rPr>
              <a:t>Cintas</a:t>
            </a:r>
          </a:p>
          <a:p>
            <a:pPr marL="575945" indent="-283210">
              <a:buFont typeface="Arial"/>
              <a:buChar char="•"/>
            </a:pPr>
            <a:r>
              <a:rPr lang="en-US" sz="2800">
                <a:latin typeface="Calibri"/>
                <a:ea typeface="Calibri"/>
                <a:cs typeface="Calibri"/>
              </a:rPr>
              <a:t>Twenty20 Solutions</a:t>
            </a:r>
          </a:p>
          <a:p>
            <a:pPr marL="575945" indent="-283210">
              <a:buFont typeface="Arial"/>
              <a:buChar char="•"/>
            </a:pPr>
            <a:r>
              <a:rPr lang="en-US" sz="2800">
                <a:latin typeface="Calibri"/>
                <a:ea typeface="Calibri"/>
                <a:cs typeface="Calibri"/>
              </a:rPr>
              <a:t>Setton Farms</a:t>
            </a:r>
          </a:p>
          <a:p>
            <a:pPr marL="575945" indent="-283210">
              <a:buFont typeface="Arial"/>
              <a:buChar char="•"/>
            </a:pPr>
            <a:r>
              <a:rPr lang="en-US" sz="2800">
                <a:latin typeface="Calibri"/>
                <a:ea typeface="Calibri"/>
                <a:cs typeface="Calibri"/>
              </a:rPr>
              <a:t>Cornerstone Engineering</a:t>
            </a:r>
          </a:p>
          <a:p>
            <a:pPr marL="575945" indent="-283210">
              <a:buFont typeface="Arial"/>
              <a:buChar char="•"/>
            </a:pPr>
            <a:r>
              <a:rPr lang="en-US" sz="2800" err="1">
                <a:latin typeface="Calibri"/>
                <a:ea typeface="Calibri"/>
                <a:cs typeface="Calibri"/>
              </a:rPr>
              <a:t>Agilitech</a:t>
            </a:r>
            <a:endParaRPr lang="en-US" sz="2800">
              <a:latin typeface="Calibri"/>
              <a:ea typeface="Calibri"/>
              <a:cs typeface="Calibri"/>
            </a:endParaRPr>
          </a:p>
          <a:p>
            <a:pPr marL="575945" indent="-283210">
              <a:buFont typeface="Arial"/>
              <a:buChar char="•"/>
            </a:pPr>
            <a:r>
              <a:rPr lang="en-US" sz="2800">
                <a:latin typeface="Calibri"/>
                <a:ea typeface="Calibri"/>
                <a:cs typeface="Calibri"/>
              </a:rPr>
              <a:t>Boeing</a:t>
            </a:r>
          </a:p>
          <a:p>
            <a:pPr marL="575945" indent="-283210">
              <a:buFont typeface="Arial"/>
              <a:buChar char="•"/>
            </a:pPr>
            <a:r>
              <a:rPr lang="en-US" sz="2800">
                <a:latin typeface="Calibri"/>
                <a:ea typeface="Calibri"/>
                <a:cs typeface="Calibri"/>
              </a:rPr>
              <a:t>JG Boswell</a:t>
            </a:r>
          </a:p>
        </p:txBody>
      </p:sp>
      <p:sp>
        <p:nvSpPr>
          <p:cNvPr id="9" name="TextBox 8">
            <a:extLst>
              <a:ext uri="{FF2B5EF4-FFF2-40B4-BE49-F238E27FC236}">
                <a16:creationId xmlns:a16="http://schemas.microsoft.com/office/drawing/2014/main" id="{B14CE3B6-99A9-B377-E36D-4DAA339AAD7B}"/>
              </a:ext>
            </a:extLst>
          </p:cNvPr>
          <p:cNvSpPr txBox="1"/>
          <p:nvPr/>
        </p:nvSpPr>
        <p:spPr>
          <a:xfrm>
            <a:off x="13142934" y="2957708"/>
            <a:ext cx="3964486" cy="310854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575945" indent="-283210">
              <a:buFont typeface="Arial"/>
              <a:buChar char="•"/>
            </a:pPr>
            <a:r>
              <a:rPr lang="en-US" sz="2800">
                <a:latin typeface="Calibri"/>
                <a:ea typeface="Calibri"/>
                <a:cs typeface="Calibri"/>
              </a:rPr>
              <a:t>Boeing</a:t>
            </a:r>
          </a:p>
          <a:p>
            <a:pPr marL="575945" indent="-283210">
              <a:buFont typeface="Arial"/>
              <a:buChar char="•"/>
            </a:pPr>
            <a:r>
              <a:rPr lang="en-US" sz="2800">
                <a:latin typeface="Calibri"/>
                <a:ea typeface="Calibri"/>
                <a:cs typeface="Calibri"/>
              </a:rPr>
              <a:t>NASA</a:t>
            </a:r>
          </a:p>
          <a:p>
            <a:pPr marL="575945" indent="-283210">
              <a:buFont typeface="Arial"/>
              <a:buChar char="•"/>
            </a:pPr>
            <a:r>
              <a:rPr lang="en-US" sz="2800">
                <a:latin typeface="Calibri"/>
                <a:ea typeface="Calibri"/>
                <a:cs typeface="Calibri"/>
              </a:rPr>
              <a:t>GAF</a:t>
            </a:r>
          </a:p>
          <a:p>
            <a:pPr marL="575945" indent="-283210">
              <a:buFont typeface="Arial"/>
              <a:buChar char="•"/>
            </a:pPr>
            <a:r>
              <a:rPr lang="en-US" sz="2800">
                <a:latin typeface="Calibri"/>
                <a:ea typeface="Calibri"/>
                <a:cs typeface="Calibri"/>
              </a:rPr>
              <a:t>Aera Energy</a:t>
            </a:r>
          </a:p>
          <a:p>
            <a:pPr marL="575945" indent="-283210">
              <a:buFont typeface="Arial"/>
              <a:buChar char="•"/>
            </a:pPr>
            <a:r>
              <a:rPr lang="en-US" sz="2800">
                <a:latin typeface="Calibri"/>
                <a:ea typeface="Calibri"/>
                <a:cs typeface="Calibri"/>
              </a:rPr>
              <a:t>Tasteful Selections</a:t>
            </a:r>
          </a:p>
          <a:p>
            <a:pPr marL="575945" indent="-283210">
              <a:buFont typeface="Arial"/>
              <a:buChar char="•"/>
            </a:pPr>
            <a:r>
              <a:rPr lang="en-US" sz="2800">
                <a:latin typeface="Calibri"/>
                <a:ea typeface="Calibri"/>
                <a:cs typeface="Calibri"/>
              </a:rPr>
              <a:t>Wonderful Company</a:t>
            </a:r>
          </a:p>
          <a:p>
            <a:pPr marL="575945" indent="-283210">
              <a:buFont typeface="Arial"/>
              <a:buChar char="•"/>
            </a:pPr>
            <a:r>
              <a:rPr lang="en-US" sz="2800">
                <a:latin typeface="Calibri"/>
                <a:ea typeface="Calibri"/>
                <a:cs typeface="Calibri"/>
              </a:rPr>
              <a:t>Lawrence Livermore </a:t>
            </a:r>
          </a:p>
        </p:txBody>
      </p:sp>
      <p:sp>
        <p:nvSpPr>
          <p:cNvPr id="11" name="Title 4">
            <a:extLst>
              <a:ext uri="{FF2B5EF4-FFF2-40B4-BE49-F238E27FC236}">
                <a16:creationId xmlns:a16="http://schemas.microsoft.com/office/drawing/2014/main" id="{6301243D-BDFC-6AD3-DD10-9458D3C1D612}"/>
              </a:ext>
            </a:extLst>
          </p:cNvPr>
          <p:cNvSpPr txBox="1">
            <a:spLocks/>
          </p:cNvSpPr>
          <p:nvPr/>
        </p:nvSpPr>
        <p:spPr>
          <a:xfrm>
            <a:off x="12637091" y="2262646"/>
            <a:ext cx="6118820" cy="914399"/>
          </a:xfrm>
          <a:prstGeom prst="rect">
            <a:avLst/>
          </a:prstGeom>
        </p:spPr>
        <p:txBody>
          <a:bodyPr vert="horz" lIns="0" tIns="45720" rIns="91440" bIns="45720" rtlCol="0" anchor="ctr">
            <a:normAutofit fontScale="97500"/>
          </a:bodyPr>
          <a:lstStyle>
            <a:lvl1pPr algn="l" defTabSz="914400" rtl="0" eaLnBrk="1" latinLnBrk="0" hangingPunct="1">
              <a:spcBef>
                <a:spcPct val="0"/>
              </a:spcBef>
              <a:buNone/>
              <a:defRPr sz="4400" b="1" kern="1200">
                <a:solidFill>
                  <a:schemeClr val="tx1"/>
                </a:solidFill>
                <a:latin typeface="Proxima Nova Rg" panose="02000506030000020004" pitchFamily="2" charset="77"/>
                <a:ea typeface="+mj-ea"/>
                <a:cs typeface="+mj-cs"/>
              </a:defRPr>
            </a:lvl1pPr>
          </a:lstStyle>
          <a:p>
            <a:r>
              <a:rPr lang="en-US" sz="3600">
                <a:latin typeface="Calibri"/>
                <a:ea typeface="Calibri"/>
                <a:cs typeface="Calibri"/>
              </a:rPr>
              <a:t>Internship Employer Partners</a:t>
            </a:r>
            <a:endParaRPr lang="en-US" sz="3600">
              <a:latin typeface="Calibri" panose="020F0502020204030204" pitchFamily="34" charset="0"/>
              <a:cs typeface="Calibri" panose="020F0502020204030204" pitchFamily="34" charset="0"/>
            </a:endParaRPr>
          </a:p>
        </p:txBody>
      </p:sp>
      <p:pic>
        <p:nvPicPr>
          <p:cNvPr id="13" name="Picture 12" descr="A logo with a gear and text&#10;&#10;AI-generated content may be incorrect.">
            <a:extLst>
              <a:ext uri="{FF2B5EF4-FFF2-40B4-BE49-F238E27FC236}">
                <a16:creationId xmlns:a16="http://schemas.microsoft.com/office/drawing/2014/main" id="{E2929BAF-F932-FEF3-8F5A-37ACD3B8BC47}"/>
              </a:ext>
            </a:extLst>
          </p:cNvPr>
          <p:cNvPicPr>
            <a:picLocks noChangeAspect="1"/>
          </p:cNvPicPr>
          <p:nvPr/>
        </p:nvPicPr>
        <p:blipFill>
          <a:blip r:embed="rId2"/>
          <a:stretch>
            <a:fillRect/>
          </a:stretch>
        </p:blipFill>
        <p:spPr>
          <a:xfrm>
            <a:off x="15676258" y="7722556"/>
            <a:ext cx="2483416" cy="2451449"/>
          </a:xfrm>
          <a:prstGeom prst="rect">
            <a:avLst/>
          </a:prstGeom>
        </p:spPr>
      </p:pic>
    </p:spTree>
    <p:extLst>
      <p:ext uri="{BB962C8B-B14F-4D97-AF65-F5344CB8AC3E}">
        <p14:creationId xmlns:p14="http://schemas.microsoft.com/office/powerpoint/2010/main" val="225475266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4">
            <a:extLst>
              <a:ext uri="{FF2B5EF4-FFF2-40B4-BE49-F238E27FC236}">
                <a16:creationId xmlns:a16="http://schemas.microsoft.com/office/drawing/2014/main" id="{B27B95BB-AC99-FB7F-8920-F72E200B7302}"/>
              </a:ext>
            </a:extLst>
          </p:cNvPr>
          <p:cNvSpPr>
            <a:spLocks noGrp="1"/>
          </p:cNvSpPr>
          <p:nvPr>
            <p:ph type="title"/>
          </p:nvPr>
        </p:nvSpPr>
        <p:spPr>
          <a:xfrm>
            <a:off x="2667417" y="1358685"/>
            <a:ext cx="12212968" cy="914399"/>
          </a:xfrm>
        </p:spPr>
        <p:txBody>
          <a:bodyPr>
            <a:normAutofit fontScale="90000"/>
          </a:bodyPr>
          <a:lstStyle/>
          <a:p>
            <a:r>
              <a:rPr lang="en-US">
                <a:latin typeface="Calibri"/>
                <a:ea typeface="Calibri"/>
                <a:cs typeface="Calibri"/>
              </a:rPr>
              <a:t>Early College (high schools offering one or more classes)</a:t>
            </a:r>
            <a:endParaRPr lang="en-US">
              <a:latin typeface="Calibri" panose="020F0502020204030204" pitchFamily="34" charset="0"/>
              <a:cs typeface="Calibri" panose="020F0502020204030204" pitchFamily="34" charset="0"/>
            </a:endParaRPr>
          </a:p>
        </p:txBody>
      </p:sp>
      <p:sp>
        <p:nvSpPr>
          <p:cNvPr id="7" name="TextBox 6">
            <a:extLst>
              <a:ext uri="{FF2B5EF4-FFF2-40B4-BE49-F238E27FC236}">
                <a16:creationId xmlns:a16="http://schemas.microsoft.com/office/drawing/2014/main" id="{08BE6448-0F6D-5DA6-9C26-B9EE4592F65C}"/>
              </a:ext>
            </a:extLst>
          </p:cNvPr>
          <p:cNvSpPr txBox="1"/>
          <p:nvPr/>
        </p:nvSpPr>
        <p:spPr>
          <a:xfrm>
            <a:off x="2665071" y="2599963"/>
            <a:ext cx="6070920" cy="507831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474980" indent="-237490">
              <a:buFont typeface="Arial"/>
              <a:buChar char="•"/>
            </a:pPr>
            <a:r>
              <a:rPr lang="en-US" sz="3600" spc="87">
                <a:latin typeface="Calibri"/>
                <a:ea typeface="Calibri"/>
                <a:cs typeface="Calibri"/>
              </a:rPr>
              <a:t>Robert F. Kennedy</a:t>
            </a:r>
          </a:p>
          <a:p>
            <a:pPr marL="474980" indent="-237490">
              <a:buFont typeface="Arial"/>
              <a:buChar char="•"/>
            </a:pPr>
            <a:r>
              <a:rPr lang="en-US" sz="3600" spc="87">
                <a:latin typeface="Calibri"/>
                <a:ea typeface="Calibri"/>
                <a:cs typeface="Calibri"/>
              </a:rPr>
              <a:t>Shafter High School (COA)</a:t>
            </a:r>
          </a:p>
          <a:p>
            <a:pPr marL="474980" indent="-237490">
              <a:buFont typeface="Arial"/>
              <a:buChar char="•"/>
            </a:pPr>
            <a:r>
              <a:rPr lang="en-US" sz="3600" spc="87">
                <a:latin typeface="Calibri"/>
                <a:ea typeface="Calibri"/>
                <a:cs typeface="Calibri"/>
              </a:rPr>
              <a:t>CTEC (AS Pathway Degree)</a:t>
            </a:r>
          </a:p>
          <a:p>
            <a:pPr marL="474980" indent="-237490">
              <a:buFont typeface="Arial"/>
              <a:buChar char="•"/>
            </a:pPr>
            <a:r>
              <a:rPr lang="en-US" sz="3600" spc="87">
                <a:latin typeface="Calibri"/>
                <a:ea typeface="Calibri"/>
                <a:cs typeface="Calibri"/>
              </a:rPr>
              <a:t>Kern Valley High (COA)</a:t>
            </a:r>
          </a:p>
          <a:p>
            <a:pPr marL="474980" indent="-237490">
              <a:buFont typeface="Arial"/>
              <a:buChar char="•"/>
            </a:pPr>
            <a:r>
              <a:rPr lang="en-US" sz="3600" spc="87">
                <a:latin typeface="Calibri"/>
                <a:ea typeface="Calibri"/>
                <a:cs typeface="Calibri"/>
              </a:rPr>
              <a:t>Wasco High </a:t>
            </a:r>
          </a:p>
          <a:p>
            <a:pPr marL="474980" indent="-237490">
              <a:buFont typeface="Arial"/>
              <a:buChar char="•"/>
            </a:pPr>
            <a:r>
              <a:rPr lang="en-US" sz="3600" spc="87">
                <a:latin typeface="Calibri"/>
                <a:ea typeface="Calibri"/>
                <a:cs typeface="Calibri"/>
              </a:rPr>
              <a:t>Bakersfield High</a:t>
            </a:r>
          </a:p>
          <a:p>
            <a:pPr marL="474980" indent="-237490">
              <a:buFont typeface="Arial"/>
              <a:buChar char="•"/>
            </a:pPr>
            <a:r>
              <a:rPr lang="en-US" sz="3600" spc="87">
                <a:latin typeface="Calibri"/>
                <a:ea typeface="Calibri"/>
                <a:cs typeface="Calibri"/>
              </a:rPr>
              <a:t>Independence High</a:t>
            </a:r>
          </a:p>
          <a:p>
            <a:pPr marL="474980" indent="-237490">
              <a:buFont typeface="Arial"/>
              <a:buChar char="•"/>
            </a:pPr>
            <a:r>
              <a:rPr lang="en-US" sz="3600" spc="87">
                <a:latin typeface="Calibri"/>
                <a:ea typeface="Calibri"/>
                <a:cs typeface="Calibri"/>
              </a:rPr>
              <a:t>Stockdale High</a:t>
            </a:r>
          </a:p>
          <a:p>
            <a:pPr marL="474980" indent="-237490">
              <a:buFont typeface="Arial"/>
              <a:buChar char="•"/>
            </a:pPr>
            <a:r>
              <a:rPr lang="en-US" sz="3600" spc="87">
                <a:latin typeface="Calibri"/>
                <a:ea typeface="Calibri"/>
                <a:cs typeface="Calibri"/>
              </a:rPr>
              <a:t>West High</a:t>
            </a:r>
          </a:p>
        </p:txBody>
      </p:sp>
      <p:pic>
        <p:nvPicPr>
          <p:cNvPr id="9" name="Picture 8" descr="A logo with a gear and text&#10;&#10;AI-generated content may be incorrect.">
            <a:extLst>
              <a:ext uri="{FF2B5EF4-FFF2-40B4-BE49-F238E27FC236}">
                <a16:creationId xmlns:a16="http://schemas.microsoft.com/office/drawing/2014/main" id="{FEA06AF1-6E22-9637-B450-F62CEC2ACBAF}"/>
              </a:ext>
            </a:extLst>
          </p:cNvPr>
          <p:cNvPicPr>
            <a:picLocks noChangeAspect="1"/>
          </p:cNvPicPr>
          <p:nvPr/>
        </p:nvPicPr>
        <p:blipFill>
          <a:blip r:embed="rId2"/>
          <a:stretch>
            <a:fillRect/>
          </a:stretch>
        </p:blipFill>
        <p:spPr>
          <a:xfrm>
            <a:off x="15676258" y="7722556"/>
            <a:ext cx="2483416" cy="2451449"/>
          </a:xfrm>
          <a:prstGeom prst="rect">
            <a:avLst/>
          </a:prstGeom>
        </p:spPr>
      </p:pic>
      <p:pic>
        <p:nvPicPr>
          <p:cNvPr id="10" name="Picture 9" descr="A person looking at a robot arm&#10;&#10;AI-generated content may be incorrect.">
            <a:extLst>
              <a:ext uri="{FF2B5EF4-FFF2-40B4-BE49-F238E27FC236}">
                <a16:creationId xmlns:a16="http://schemas.microsoft.com/office/drawing/2014/main" id="{FFCDCAF6-A25E-D60C-70F3-D3282013DA47}"/>
              </a:ext>
            </a:extLst>
          </p:cNvPr>
          <p:cNvPicPr>
            <a:picLocks noChangeAspect="1"/>
          </p:cNvPicPr>
          <p:nvPr/>
        </p:nvPicPr>
        <p:blipFill>
          <a:blip r:embed="rId3"/>
          <a:stretch>
            <a:fillRect/>
          </a:stretch>
        </p:blipFill>
        <p:spPr>
          <a:xfrm>
            <a:off x="8941444" y="3219978"/>
            <a:ext cx="6742253" cy="4469182"/>
          </a:xfrm>
          <a:prstGeom prst="rect">
            <a:avLst/>
          </a:prstGeom>
          <a:ln>
            <a:noFill/>
          </a:ln>
          <a:effectLst>
            <a:softEdge rad="112500"/>
          </a:effectLst>
        </p:spPr>
      </p:pic>
    </p:spTree>
    <p:extLst>
      <p:ext uri="{BB962C8B-B14F-4D97-AF65-F5344CB8AC3E}">
        <p14:creationId xmlns:p14="http://schemas.microsoft.com/office/powerpoint/2010/main" val="153147595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logo with a gear and text&#10;&#10;AI-generated content may be incorrect.">
            <a:extLst>
              <a:ext uri="{FF2B5EF4-FFF2-40B4-BE49-F238E27FC236}">
                <a16:creationId xmlns:a16="http://schemas.microsoft.com/office/drawing/2014/main" id="{5D986718-A9C7-C685-B3AF-AB951E585E73}"/>
              </a:ext>
            </a:extLst>
          </p:cNvPr>
          <p:cNvPicPr>
            <a:picLocks noChangeAspect="1"/>
          </p:cNvPicPr>
          <p:nvPr/>
        </p:nvPicPr>
        <p:blipFill>
          <a:blip r:embed="rId2"/>
          <a:stretch>
            <a:fillRect/>
          </a:stretch>
        </p:blipFill>
        <p:spPr>
          <a:xfrm>
            <a:off x="15676258" y="7722556"/>
            <a:ext cx="2483416" cy="2451449"/>
          </a:xfrm>
          <a:prstGeom prst="rect">
            <a:avLst/>
          </a:prstGeom>
        </p:spPr>
      </p:pic>
      <p:sp>
        <p:nvSpPr>
          <p:cNvPr id="8" name="Title 4">
            <a:extLst>
              <a:ext uri="{FF2B5EF4-FFF2-40B4-BE49-F238E27FC236}">
                <a16:creationId xmlns:a16="http://schemas.microsoft.com/office/drawing/2014/main" id="{B381A0A6-B2FC-09FC-4500-5C0D5B078842}"/>
              </a:ext>
            </a:extLst>
          </p:cNvPr>
          <p:cNvSpPr>
            <a:spLocks noGrp="1"/>
          </p:cNvSpPr>
          <p:nvPr>
            <p:ph type="title"/>
          </p:nvPr>
        </p:nvSpPr>
        <p:spPr>
          <a:xfrm>
            <a:off x="2667417" y="1358685"/>
            <a:ext cx="12212968" cy="914399"/>
          </a:xfrm>
        </p:spPr>
        <p:txBody>
          <a:bodyPr>
            <a:normAutofit/>
          </a:bodyPr>
          <a:lstStyle/>
          <a:p>
            <a:r>
              <a:rPr lang="en-US">
                <a:latin typeface="Calibri"/>
                <a:ea typeface="Calibri"/>
                <a:cs typeface="Calibri"/>
              </a:rPr>
              <a:t>Total Alumni</a:t>
            </a:r>
            <a:endParaRPr lang="en-US">
              <a:latin typeface="Calibri" panose="020F0502020204030204" pitchFamily="34" charset="0"/>
              <a:cs typeface="Calibri" panose="020F0502020204030204" pitchFamily="34" charset="0"/>
            </a:endParaRPr>
          </a:p>
        </p:txBody>
      </p:sp>
      <p:sp>
        <p:nvSpPr>
          <p:cNvPr id="9" name="TextBox 8">
            <a:extLst>
              <a:ext uri="{FF2B5EF4-FFF2-40B4-BE49-F238E27FC236}">
                <a16:creationId xmlns:a16="http://schemas.microsoft.com/office/drawing/2014/main" id="{B6E58F62-C01E-C29A-53FC-E6607F96305A}"/>
              </a:ext>
            </a:extLst>
          </p:cNvPr>
          <p:cNvSpPr txBox="1"/>
          <p:nvPr/>
        </p:nvSpPr>
        <p:spPr>
          <a:xfrm>
            <a:off x="2668044" y="2566270"/>
            <a:ext cx="4684734"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731520" indent="-365760">
              <a:buFont typeface="Arial"/>
              <a:buChar char="•"/>
            </a:pPr>
            <a:r>
              <a:rPr lang="en-US" sz="3600">
                <a:latin typeface="Calibri"/>
                <a:ea typeface="Calibri"/>
                <a:cs typeface="Calibri"/>
              </a:rPr>
              <a:t>60 total alumni</a:t>
            </a:r>
          </a:p>
          <a:p>
            <a:pPr marL="731520" indent="-365760">
              <a:buFont typeface="Arial"/>
              <a:buChar char="•"/>
            </a:pPr>
            <a:r>
              <a:rPr lang="en-US" sz="3600">
                <a:latin typeface="Calibri"/>
                <a:ea typeface="Calibri"/>
                <a:cs typeface="Calibri"/>
              </a:rPr>
              <a:t>52 Males, 8 Females</a:t>
            </a:r>
          </a:p>
        </p:txBody>
      </p:sp>
      <p:sp>
        <p:nvSpPr>
          <p:cNvPr id="11" name="Title 4">
            <a:extLst>
              <a:ext uri="{FF2B5EF4-FFF2-40B4-BE49-F238E27FC236}">
                <a16:creationId xmlns:a16="http://schemas.microsoft.com/office/drawing/2014/main" id="{DD3B448A-6ABB-43DE-93CE-22E596076641}"/>
              </a:ext>
            </a:extLst>
          </p:cNvPr>
          <p:cNvSpPr txBox="1">
            <a:spLocks/>
          </p:cNvSpPr>
          <p:nvPr/>
        </p:nvSpPr>
        <p:spPr>
          <a:xfrm>
            <a:off x="2663242" y="4235496"/>
            <a:ext cx="5386283" cy="914399"/>
          </a:xfrm>
          <a:prstGeom prst="rect">
            <a:avLst/>
          </a:prstGeom>
        </p:spPr>
        <p:txBody>
          <a:bodyPr vert="horz" lIns="0" tIns="45720" rIns="91440" bIns="45720" rtlCol="0" anchor="ctr">
            <a:normAutofit fontScale="85000" lnSpcReduction="10000"/>
          </a:bodyPr>
          <a:lstStyle>
            <a:lvl1pPr algn="l" defTabSz="914400" rtl="0" eaLnBrk="1" latinLnBrk="0" hangingPunct="1">
              <a:spcBef>
                <a:spcPct val="0"/>
              </a:spcBef>
              <a:buNone/>
              <a:defRPr sz="4400" b="1" kern="1200">
                <a:solidFill>
                  <a:schemeClr val="tx1"/>
                </a:solidFill>
                <a:latin typeface="Proxima Nova Rg" panose="02000506030000020004" pitchFamily="2" charset="77"/>
                <a:ea typeface="+mj-ea"/>
                <a:cs typeface="+mj-cs"/>
              </a:defRPr>
            </a:lvl1pPr>
          </a:lstStyle>
          <a:p>
            <a:r>
              <a:rPr lang="en-US">
                <a:latin typeface="Calibri"/>
                <a:ea typeface="Calibri"/>
                <a:cs typeface="Calibri"/>
              </a:rPr>
              <a:t>7 Total Graduated Classes</a:t>
            </a:r>
            <a:endParaRPr lang="en-US">
              <a:latin typeface="Calibri" panose="020F0502020204030204" pitchFamily="34" charset="0"/>
              <a:cs typeface="Calibri" panose="020F0502020204030204" pitchFamily="34" charset="0"/>
            </a:endParaRPr>
          </a:p>
        </p:txBody>
      </p:sp>
      <p:sp>
        <p:nvSpPr>
          <p:cNvPr id="12" name="TextBox 11">
            <a:extLst>
              <a:ext uri="{FF2B5EF4-FFF2-40B4-BE49-F238E27FC236}">
                <a16:creationId xmlns:a16="http://schemas.microsoft.com/office/drawing/2014/main" id="{3E0E0529-A753-61AB-5FCD-E42822CDB7FE}"/>
              </a:ext>
            </a:extLst>
          </p:cNvPr>
          <p:cNvSpPr txBox="1"/>
          <p:nvPr/>
        </p:nvSpPr>
        <p:spPr>
          <a:xfrm>
            <a:off x="2401866" y="5149763"/>
            <a:ext cx="11292213"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731520" indent="-365760" algn="ctr">
              <a:buFont typeface="Arial"/>
              <a:buChar char="•"/>
            </a:pPr>
            <a:r>
              <a:rPr lang="en-US" sz="3600">
                <a:latin typeface="Calibri"/>
                <a:ea typeface="Calibri"/>
                <a:cs typeface="Calibri"/>
              </a:rPr>
              <a:t>8th graduating class with be this May(Class of 2025)</a:t>
            </a:r>
          </a:p>
        </p:txBody>
      </p:sp>
    </p:spTree>
    <p:extLst>
      <p:ext uri="{BB962C8B-B14F-4D97-AF65-F5344CB8AC3E}">
        <p14:creationId xmlns:p14="http://schemas.microsoft.com/office/powerpoint/2010/main" val="3223817625"/>
      </p:ext>
    </p:extLst>
  </p:cSld>
  <p:clrMapOvr>
    <a:masterClrMapping/>
  </p:clrMapOvr>
</p:sld>
</file>

<file path=ppt/theme/theme1.xml><?xml version="1.0" encoding="utf-8"?>
<a:theme xmlns:a="http://schemas.openxmlformats.org/drawingml/2006/main" name="Office Theme">
  <a:themeElements>
    <a:clrScheme name="Bakersfield College">
      <a:dk1>
        <a:srgbClr val="000000"/>
      </a:dk1>
      <a:lt1>
        <a:srgbClr val="FFFFFF"/>
      </a:lt1>
      <a:dk2>
        <a:srgbClr val="000000"/>
      </a:dk2>
      <a:lt2>
        <a:srgbClr val="FFFFFF"/>
      </a:lt2>
      <a:accent1>
        <a:srgbClr val="B10B2C"/>
      </a:accent1>
      <a:accent2>
        <a:srgbClr val="F38F09"/>
      </a:accent2>
      <a:accent3>
        <a:srgbClr val="008E00"/>
      </a:accent3>
      <a:accent4>
        <a:srgbClr val="009192"/>
      </a:accent4>
      <a:accent5>
        <a:srgbClr val="942092"/>
      </a:accent5>
      <a:accent6>
        <a:srgbClr val="F2EF11"/>
      </a:accent6>
      <a:hlink>
        <a:srgbClr val="B10B2C"/>
      </a:hlink>
      <a:folHlink>
        <a:srgbClr val="B10B2C"/>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BC Powerpoint Template" id="{0FA9C4F6-565D-E947-8511-25DC22008B7A}" vid="{B3E5F971-7EBA-6C44-B1D9-A3B9B4D0AEC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3DE1F26204994F4C820DC3CF82A5C593" ma:contentTypeVersion="" ma:contentTypeDescription="Create a new document." ma:contentTypeScope="" ma:versionID="0c88b1973b0b81ee0d7e790dfb858122">
  <xsd:schema xmlns:xsd="http://www.w3.org/2001/XMLSchema" xmlns:xs="http://www.w3.org/2001/XMLSchema" xmlns:p="http://schemas.microsoft.com/office/2006/metadata/properties" xmlns:ns2="454fd486-4e42-4a7f-bc2f-e2145d19cd8b" xmlns:ns3="1d82f014-3bbf-4efb-8a96-bc315d6ad8ed" targetNamespace="http://schemas.microsoft.com/office/2006/metadata/properties" ma:root="true" ma:fieldsID="cc9dd9a5c2faa79e6120156cc8a7a58b" ns2:_="" ns3:_="">
    <xsd:import namespace="454fd486-4e42-4a7f-bc2f-e2145d19cd8b"/>
    <xsd:import namespace="1d82f014-3bbf-4efb-8a96-bc315d6ad8ed"/>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lcf76f155ced4ddcb4097134ff3c332f" minOccurs="0"/>
                <xsd:element ref="ns2:TaxCatchAll" minOccurs="0"/>
                <xsd:element ref="ns3:MediaServiceOCR" minOccurs="0"/>
                <xsd:element ref="ns3:MediaServiceGenerationTime" minOccurs="0"/>
                <xsd:element ref="ns3:MediaServiceEventHashCode" minOccurs="0"/>
                <xsd:element ref="ns3:MediaServiceObjectDetectorVersion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54fd486-4e42-4a7f-bc2f-e2145d19cd8b"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TaxCatchAll" ma:index="14" nillable="true" ma:displayName="Taxonomy Catch All Column" ma:hidden="true" ma:list="{765839eb-f74a-49db-a4ae-21be6eea6ea5}" ma:internalName="TaxCatchAll" ma:showField="CatchAllData" ma:web="454fd486-4e42-4a7f-bc2f-e2145d19cd8b">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1d82f014-3bbf-4efb-8a96-bc315d6ad8ed"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0c773ff0-bf06-4c50-8fe9-1046dad41809" ma:termSetId="09814cd3-568e-fe90-9814-8d621ff8fb84" ma:anchorId="fba54fb3-c3e1-fe81-a776-ca4b69148c4d" ma:open="true" ma:isKeyword="false">
      <xsd:complexType>
        <xsd:sequence>
          <xsd:element ref="pc:Terms" minOccurs="0" maxOccurs="1"/>
        </xsd:sequence>
      </xsd:complex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bjectDetectorVersions" ma:index="18" nillable="true" ma:displayName="MediaServiceObjectDetectorVersions" ma:hidden="true" ma:indexed="true" ma:internalName="MediaServiceObjectDetectorVersions" ma:readOnly="true">
      <xsd:simpleType>
        <xsd:restriction base="dms:Text"/>
      </xsd:simpleType>
    </xsd:element>
    <xsd:element name="MediaServiceSearchProperties" ma:index="19"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1d82f014-3bbf-4efb-8a96-bc315d6ad8ed">
      <Terms xmlns="http://schemas.microsoft.com/office/infopath/2007/PartnerControls"/>
    </lcf76f155ced4ddcb4097134ff3c332f>
    <TaxCatchAll xmlns="454fd486-4e42-4a7f-bc2f-e2145d19cd8b" xsi:nil="true"/>
  </documentManagement>
</p:properties>
</file>

<file path=customXml/itemProps1.xml><?xml version="1.0" encoding="utf-8"?>
<ds:datastoreItem xmlns:ds="http://schemas.openxmlformats.org/officeDocument/2006/customXml" ds:itemID="{578FC756-965F-47CE-B013-74856A884791}"/>
</file>

<file path=customXml/itemProps2.xml><?xml version="1.0" encoding="utf-8"?>
<ds:datastoreItem xmlns:ds="http://schemas.openxmlformats.org/officeDocument/2006/customXml" ds:itemID="{5A5BD18E-7587-4B62-865E-003BA43EEE28}">
  <ds:schemaRefs>
    <ds:schemaRef ds:uri="http://schemas.microsoft.com/sharepoint/v3/contenttype/forms"/>
  </ds:schemaRefs>
</ds:datastoreItem>
</file>

<file path=customXml/itemProps3.xml><?xml version="1.0" encoding="utf-8"?>
<ds:datastoreItem xmlns:ds="http://schemas.openxmlformats.org/officeDocument/2006/customXml" ds:itemID="{EE165B05-EC26-4EF8-83FB-8EABBC6868BD}">
  <ds:schemaRefs>
    <ds:schemaRef ds:uri="76e11586-a75a-4031-a62c-e9880eceb65c"/>
    <ds:schemaRef ds:uri="d1cf3d13-9b53-4687-b8fb-537c1c9786e5"/>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BC-Powerpoint-Template</Template>
  <Application>Microsoft Office PowerPoint</Application>
  <PresentationFormat>Custom</PresentationFormat>
  <Slides>26</Slides>
  <Notes>1</Notes>
  <HiddenSlides>0</HiddenSlides>
  <ScaleCrop>false</ScaleCrop>
  <HeadingPairs>
    <vt:vector size="4" baseType="variant">
      <vt:variant>
        <vt:lpstr>Theme</vt:lpstr>
      </vt:variant>
      <vt:variant>
        <vt:i4>1</vt:i4>
      </vt:variant>
      <vt:variant>
        <vt:lpstr>Slide Titles</vt:lpstr>
      </vt:variant>
      <vt:variant>
        <vt:i4>26</vt:i4>
      </vt:variant>
    </vt:vector>
  </HeadingPairs>
  <TitlesOfParts>
    <vt:vector size="27" baseType="lpstr">
      <vt:lpstr>Office Theme</vt:lpstr>
      <vt:lpstr>PowerPoint Presentation</vt:lpstr>
      <vt:lpstr>PowerPoint Presentation</vt:lpstr>
      <vt:lpstr>What is Industrial Automation? </vt:lpstr>
      <vt:lpstr>Why Industrial Automation? </vt:lpstr>
      <vt:lpstr>Program Overview</vt:lpstr>
      <vt:lpstr>Program Overview</vt:lpstr>
      <vt:lpstr>Local Hiring Employer Partners</vt:lpstr>
      <vt:lpstr>Early College (high schools offering one or more classes)</vt:lpstr>
      <vt:lpstr>Total Alumni</vt:lpstr>
      <vt:lpstr>PowerPoint Presentation</vt:lpstr>
      <vt:lpstr>Program Pathway Opportunities</vt:lpstr>
      <vt:lpstr>Earn your Associate of Science and Bachelor of Science degrees at BC!</vt:lpstr>
      <vt:lpstr>Earn your Associate of Science and Bachelor of Science degrees at BC!</vt:lpstr>
      <vt:lpstr>Large Labor Market</vt:lpstr>
      <vt:lpstr>LOWER DIVISION SCHEDULE</vt:lpstr>
      <vt:lpstr>LOWER DIVISION SCHEDULE</vt:lpstr>
      <vt:lpstr>Upper Division Admission Requirements</vt:lpstr>
      <vt:lpstr>UPPER DIVISION SCHEDULE</vt:lpstr>
      <vt:lpstr>UPPER DIVISION SCHEDULE</vt:lpstr>
      <vt:lpstr>Key Differences</vt:lpstr>
      <vt:lpstr>PowerPoint Presentation</vt:lpstr>
      <vt:lpstr>Choosing the Right Path</vt:lpstr>
      <vt:lpstr>CAREER OPPORTUNITIES</vt:lpstr>
      <vt:lpstr>CAREER OPPORTUNITIES</vt:lpstr>
      <vt:lpstr>BC to WesternU Admission Agreement Preview</vt:lpstr>
      <vt:lpstr>General Course Requirements &amp; Recommendations for Medical School Applications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Dorothy Mullen</dc:creator>
  <cp:revision>4</cp:revision>
  <dcterms:created xsi:type="dcterms:W3CDTF">2025-02-06T19:25:23Z</dcterms:created>
  <dcterms:modified xsi:type="dcterms:W3CDTF">2025-02-10T21:10:49Z</dcterms:modified>
  <dc:identifier>DAGbqKxqK6c</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0x0101003DE1F26204994F4C820DC3CF82A5C593</vt:lpwstr>
  </property>
</Properties>
</file>