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0" r:id="rId2"/>
    <p:sldId id="268" r:id="rId3"/>
    <p:sldId id="271" r:id="rId4"/>
    <p:sldId id="272" r:id="rId5"/>
  </p:sldIdLst>
  <p:sldSz cx="18288000" cy="10287000"/>
  <p:notesSz cx="6858000" cy="9144000"/>
  <p:embeddedFontLst>
    <p:embeddedFont>
      <p:font typeface="Proxima Nova Rg" panose="020005060300000200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24" autoAdjust="0"/>
  </p:normalViewPr>
  <p:slideViewPr>
    <p:cSldViewPr>
      <p:cViewPr varScale="1">
        <p:scale>
          <a:sx n="77" d="100"/>
          <a:sy n="77" d="100"/>
        </p:scale>
        <p:origin x="39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7" d="100"/>
          <a:sy n="97" d="100"/>
        </p:scale>
        <p:origin x="397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F63799-AB1A-24C4-AB87-942D987384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8FCA96-E43E-791D-C5EF-40A9E083055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C9B4C-5464-0647-A2EF-3692E625DD0B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A4CC01-0036-A95A-E9C5-50F9216E5B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31F464-E069-F359-F2A3-E8C1B795181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F4F34-8419-EF44-97E7-E84C3C990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27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FBFA5-5D9B-9842-A238-04756EE137D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5AF03-8E8D-504D-A0A9-96CAA868E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16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2">
            <a:extLst>
              <a:ext uri="{FF2B5EF4-FFF2-40B4-BE49-F238E27FC236}">
                <a16:creationId xmlns:a16="http://schemas.microsoft.com/office/drawing/2014/main" id="{19572FB3-D615-0F0A-D756-403263B6AFC2}"/>
              </a:ext>
            </a:extLst>
          </p:cNvPr>
          <p:cNvSpPr/>
          <p:nvPr userDrawn="1"/>
        </p:nvSpPr>
        <p:spPr>
          <a:xfrm>
            <a:off x="2309854" y="3009900"/>
            <a:ext cx="13668292" cy="3620579"/>
          </a:xfrm>
          <a:custGeom>
            <a:avLst/>
            <a:gdLst/>
            <a:ahLst/>
            <a:cxnLst/>
            <a:rect l="l" t="t" r="r" b="b"/>
            <a:pathLst>
              <a:path w="13668292" h="3620579">
                <a:moveTo>
                  <a:pt x="0" y="0"/>
                </a:moveTo>
                <a:lnTo>
                  <a:pt x="13668292" y="0"/>
                </a:lnTo>
                <a:lnTo>
                  <a:pt x="13668292" y="3620579"/>
                </a:lnTo>
                <a:lnTo>
                  <a:pt x="0" y="362057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E625EF7-CD80-D850-A300-200567B78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160" y="6631558"/>
            <a:ext cx="9729746" cy="914400"/>
          </a:xfrm>
          <a:prstGeom prst="rect">
            <a:avLst/>
          </a:prstGeom>
        </p:spPr>
        <p:txBody>
          <a:bodyPr lIns="0"/>
          <a:lstStyle>
            <a:lvl1pPr>
              <a:defRPr b="1">
                <a:solidFill>
                  <a:srgbClr val="B00B2D"/>
                </a:solidFill>
                <a:latin typeface="Proxima Nova Rg" panose="02000506030000020004" pitchFamily="2" charset="77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(No 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5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No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2">
            <a:extLst>
              <a:ext uri="{FF2B5EF4-FFF2-40B4-BE49-F238E27FC236}">
                <a16:creationId xmlns:a16="http://schemas.microsoft.com/office/drawing/2014/main" id="{19572FB3-D615-0F0A-D756-403263B6AFC2}"/>
              </a:ext>
            </a:extLst>
          </p:cNvPr>
          <p:cNvSpPr/>
          <p:nvPr userDrawn="1"/>
        </p:nvSpPr>
        <p:spPr>
          <a:xfrm>
            <a:off x="2309854" y="3333210"/>
            <a:ext cx="13668292" cy="3620579"/>
          </a:xfrm>
          <a:custGeom>
            <a:avLst/>
            <a:gdLst/>
            <a:ahLst/>
            <a:cxnLst/>
            <a:rect l="l" t="t" r="r" b="b"/>
            <a:pathLst>
              <a:path w="13668292" h="3620579">
                <a:moveTo>
                  <a:pt x="0" y="0"/>
                </a:moveTo>
                <a:lnTo>
                  <a:pt x="13668292" y="0"/>
                </a:lnTo>
                <a:lnTo>
                  <a:pt x="13668292" y="3620579"/>
                </a:lnTo>
                <a:lnTo>
                  <a:pt x="0" y="362057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15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Small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2">
            <a:extLst>
              <a:ext uri="{FF2B5EF4-FFF2-40B4-BE49-F238E27FC236}">
                <a16:creationId xmlns:a16="http://schemas.microsoft.com/office/drawing/2014/main" id="{B36C9B18-C513-C907-66A1-0EB610AB164A}"/>
              </a:ext>
            </a:extLst>
          </p:cNvPr>
          <p:cNvSpPr/>
          <p:nvPr userDrawn="1"/>
        </p:nvSpPr>
        <p:spPr>
          <a:xfrm>
            <a:off x="1524000" y="1047210"/>
            <a:ext cx="5683477" cy="1505490"/>
          </a:xfrm>
          <a:custGeom>
            <a:avLst/>
            <a:gdLst/>
            <a:ahLst/>
            <a:cxnLst/>
            <a:rect l="l" t="t" r="r" b="b"/>
            <a:pathLst>
              <a:path w="13668292" h="3620579">
                <a:moveTo>
                  <a:pt x="0" y="0"/>
                </a:moveTo>
                <a:lnTo>
                  <a:pt x="13668292" y="0"/>
                </a:lnTo>
                <a:lnTo>
                  <a:pt x="13668292" y="3620579"/>
                </a:lnTo>
                <a:lnTo>
                  <a:pt x="0" y="362057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E56CC55-549A-D720-27B7-CCD63F87D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009900"/>
            <a:ext cx="11125200" cy="2971800"/>
          </a:xfrm>
          <a:prstGeom prst="rect">
            <a:avLst/>
          </a:prstGeom>
        </p:spPr>
        <p:txBody>
          <a:bodyPr lIns="0">
            <a:noAutofit/>
          </a:bodyPr>
          <a:lstStyle>
            <a:lvl1pPr>
              <a:defRPr sz="9600" b="1">
                <a:latin typeface="Proxima Nova Rg" panose="02000506030000020004" pitchFamily="2" charset="77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466BCDB-7991-FB73-6BDD-E642EB240E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00200" y="6591300"/>
            <a:ext cx="11125200" cy="106680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buNone/>
              <a:defRPr sz="4800" b="1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9959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417" y="1358685"/>
            <a:ext cx="7924383" cy="914399"/>
          </a:xfrm>
          <a:prstGeom prst="rect">
            <a:avLst/>
          </a:prstGeom>
        </p:spPr>
        <p:txBody>
          <a:bodyPr lIns="0"/>
          <a:lstStyle>
            <a:lvl1pPr>
              <a:defRPr b="1">
                <a:latin typeface="Proxima Nova Rg" panose="02000506030000020004" pitchFamily="2" charset="77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417" y="2552700"/>
            <a:ext cx="7924383" cy="6375614"/>
          </a:xfrm>
          <a:prstGeom prst="rect">
            <a:avLst/>
          </a:prstGeom>
        </p:spPr>
        <p:txBody>
          <a:bodyPr lIns="0"/>
          <a:lstStyle>
            <a:lvl1pPr>
              <a:defRPr>
                <a:latin typeface="Proxima Nova Rg" panose="02000506030000020004" pitchFamily="2" charset="77"/>
              </a:defRPr>
            </a:lvl1pPr>
            <a:lvl2pPr>
              <a:defRPr>
                <a:latin typeface="Proxima Nova Rg" panose="02000506030000020004" pitchFamily="2" charset="77"/>
              </a:defRPr>
            </a:lvl2pPr>
            <a:lvl3pPr>
              <a:defRPr>
                <a:latin typeface="Proxima Nova Rg" panose="02000506030000020004" pitchFamily="2" charset="77"/>
              </a:defRPr>
            </a:lvl3pPr>
            <a:lvl4pPr>
              <a:defRPr>
                <a:latin typeface="Proxima Nova Rg" panose="02000506030000020004" pitchFamily="2" charset="77"/>
              </a:defRPr>
            </a:lvl4pPr>
            <a:lvl5pPr>
              <a:defRPr>
                <a:latin typeface="Proxima Nova Rg" panose="02000506030000020004" pitchFamily="2" charset="77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id="{6740F95D-2639-2826-C99D-955E57B4419F}"/>
              </a:ext>
            </a:extLst>
          </p:cNvPr>
          <p:cNvSpPr/>
          <p:nvPr userDrawn="1"/>
        </p:nvSpPr>
        <p:spPr>
          <a:xfrm>
            <a:off x="2667417" y="2370611"/>
            <a:ext cx="3657600" cy="0"/>
          </a:xfrm>
          <a:prstGeom prst="line">
            <a:avLst/>
          </a:prstGeom>
          <a:ln w="76200" cap="flat">
            <a:solidFill>
              <a:srgbClr val="B10B2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No Li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417" y="1358685"/>
            <a:ext cx="7924383" cy="914400"/>
          </a:xfrm>
          <a:prstGeom prst="rect">
            <a:avLst/>
          </a:prstGeom>
        </p:spPr>
        <p:txBody>
          <a:bodyPr lIns="0"/>
          <a:lstStyle>
            <a:lvl1pPr>
              <a:defRPr b="1">
                <a:latin typeface="Proxima Nova Rg" panose="02000506030000020004" pitchFamily="2" charset="77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417" y="2552699"/>
            <a:ext cx="7924383" cy="6375615"/>
          </a:xfrm>
          <a:prstGeom prst="rect">
            <a:avLst/>
          </a:prstGeom>
        </p:spPr>
        <p:txBody>
          <a:bodyPr lIns="0"/>
          <a:lstStyle>
            <a:lvl1pPr>
              <a:defRPr>
                <a:latin typeface="Proxima Nova Rg" panose="02000506030000020004" pitchFamily="2" charset="77"/>
              </a:defRPr>
            </a:lvl1pPr>
            <a:lvl2pPr>
              <a:defRPr>
                <a:latin typeface="Proxima Nova Rg" panose="02000506030000020004" pitchFamily="2" charset="77"/>
              </a:defRPr>
            </a:lvl2pPr>
            <a:lvl3pPr>
              <a:defRPr>
                <a:latin typeface="Proxima Nova Rg" panose="02000506030000020004" pitchFamily="2" charset="77"/>
              </a:defRPr>
            </a:lvl3pPr>
            <a:lvl4pPr>
              <a:defRPr>
                <a:latin typeface="Proxima Nova Rg" panose="02000506030000020004" pitchFamily="2" charset="77"/>
              </a:defRPr>
            </a:lvl4pPr>
            <a:lvl5pPr>
              <a:defRPr>
                <a:latin typeface="Proxima Nova Rg" panose="02000506030000020004" pitchFamily="2" charset="77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5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AC30EBE-B6B8-A09D-8A71-315FB912B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417" y="1358685"/>
            <a:ext cx="7924383" cy="914400"/>
          </a:xfrm>
          <a:prstGeom prst="rect">
            <a:avLst/>
          </a:prstGeom>
        </p:spPr>
        <p:txBody>
          <a:bodyPr lIns="0"/>
          <a:lstStyle>
            <a:lvl1pPr>
              <a:defRPr>
                <a:latin typeface="Proxima Nova Rg" panose="02000506030000020004" pitchFamily="2" charset="77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D93C9B0B-6447-9329-E244-D6A2E5286328}"/>
              </a:ext>
            </a:extLst>
          </p:cNvPr>
          <p:cNvSpPr/>
          <p:nvPr userDrawn="1"/>
        </p:nvSpPr>
        <p:spPr>
          <a:xfrm>
            <a:off x="2667417" y="2370611"/>
            <a:ext cx="3657600" cy="0"/>
          </a:xfrm>
          <a:prstGeom prst="line">
            <a:avLst/>
          </a:prstGeom>
          <a:ln w="76200" cap="flat">
            <a:solidFill>
              <a:srgbClr val="B10B2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(No Li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AC30EBE-B6B8-A09D-8A71-315FB912B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417" y="1358685"/>
            <a:ext cx="7924383" cy="914400"/>
          </a:xfrm>
          <a:prstGeom prst="rect">
            <a:avLst/>
          </a:prstGeom>
        </p:spPr>
        <p:txBody>
          <a:bodyPr lIns="0"/>
          <a:lstStyle>
            <a:lvl1pPr>
              <a:defRPr>
                <a:latin typeface="Proxima Nova Rg" panose="02000506030000020004" pitchFamily="2" charset="77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653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AutoShape 4">
            <a:extLst>
              <a:ext uri="{FF2B5EF4-FFF2-40B4-BE49-F238E27FC236}">
                <a16:creationId xmlns:a16="http://schemas.microsoft.com/office/drawing/2014/main" id="{5877CF06-9E7D-6565-C1CF-A5798DED66F9}"/>
              </a:ext>
            </a:extLst>
          </p:cNvPr>
          <p:cNvSpPr/>
          <p:nvPr userDrawn="1"/>
        </p:nvSpPr>
        <p:spPr>
          <a:xfrm>
            <a:off x="2667417" y="2370611"/>
            <a:ext cx="3657600" cy="0"/>
          </a:xfrm>
          <a:prstGeom prst="line">
            <a:avLst/>
          </a:prstGeom>
          <a:ln w="76200" cap="flat">
            <a:solidFill>
              <a:srgbClr val="B10B2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975768A9-16EA-4027-ECAF-DBC0D01B57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820400" y="1358685"/>
            <a:ext cx="6172200" cy="75696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4DD1263-07A8-B146-D2B1-BE9632C1A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417" y="1358685"/>
            <a:ext cx="7924383" cy="914400"/>
          </a:xfrm>
          <a:prstGeom prst="rect">
            <a:avLst/>
          </a:prstGeom>
        </p:spPr>
        <p:txBody>
          <a:bodyPr lIns="0"/>
          <a:lstStyle>
            <a:lvl1pPr>
              <a:defRPr>
                <a:latin typeface="Proxima Nova Rg" panose="02000506030000020004" pitchFamily="2" charset="77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7DEC4EE-8E46-098B-DD78-0E6F7AC4258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667000" y="2552699"/>
            <a:ext cx="7924383" cy="6375615"/>
          </a:xfrm>
          <a:prstGeom prst="rect">
            <a:avLst/>
          </a:prstGeom>
        </p:spPr>
        <p:txBody>
          <a:bodyPr lIns="0"/>
          <a:lstStyle>
            <a:lvl1pPr>
              <a:defRPr>
                <a:latin typeface="Proxima Nova Rg" panose="02000506030000020004" pitchFamily="2" charset="77"/>
              </a:defRPr>
            </a:lvl1pPr>
            <a:lvl2pPr>
              <a:defRPr>
                <a:latin typeface="Proxima Nova Rg" panose="02000506030000020004" pitchFamily="2" charset="77"/>
              </a:defRPr>
            </a:lvl2pPr>
            <a:lvl3pPr>
              <a:defRPr>
                <a:latin typeface="Proxima Nova Rg" panose="02000506030000020004" pitchFamily="2" charset="77"/>
              </a:defRPr>
            </a:lvl3pPr>
            <a:lvl4pPr>
              <a:defRPr>
                <a:latin typeface="Proxima Nova Rg" panose="02000506030000020004" pitchFamily="2" charset="77"/>
              </a:defRPr>
            </a:lvl4pPr>
            <a:lvl5pPr>
              <a:defRPr>
                <a:latin typeface="Proxima Nova Rg" panose="02000506030000020004" pitchFamily="2" charset="77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(No Li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88E1A504-6CBB-343D-2F1F-1B0378916A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820400" y="1358685"/>
            <a:ext cx="6172200" cy="75696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85D4526-0AF4-1B9F-C7D6-2FB2EF4DA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417" y="1358685"/>
            <a:ext cx="7924383" cy="914400"/>
          </a:xfrm>
          <a:prstGeom prst="rect">
            <a:avLst/>
          </a:prstGeom>
        </p:spPr>
        <p:txBody>
          <a:bodyPr lIns="0"/>
          <a:lstStyle>
            <a:lvl1pPr>
              <a:defRPr>
                <a:latin typeface="Proxima Nova Rg" panose="02000506030000020004" pitchFamily="2" charset="77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3F547F6-9D3D-83A3-213C-4FF55F63384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667000" y="2552699"/>
            <a:ext cx="7924800" cy="6375615"/>
          </a:xfrm>
          <a:prstGeom prst="rect">
            <a:avLst/>
          </a:prstGeom>
        </p:spPr>
        <p:txBody>
          <a:bodyPr lIns="0"/>
          <a:lstStyle>
            <a:lvl1pPr>
              <a:defRPr>
                <a:latin typeface="Proxima Nova Rg" panose="02000506030000020004" pitchFamily="2" charset="77"/>
              </a:defRPr>
            </a:lvl1pPr>
            <a:lvl2pPr>
              <a:defRPr>
                <a:latin typeface="Proxima Nova Rg" panose="02000506030000020004" pitchFamily="2" charset="77"/>
              </a:defRPr>
            </a:lvl2pPr>
            <a:lvl3pPr>
              <a:defRPr>
                <a:latin typeface="Proxima Nova Rg" panose="02000506030000020004" pitchFamily="2" charset="77"/>
              </a:defRPr>
            </a:lvl3pPr>
            <a:lvl4pPr>
              <a:defRPr>
                <a:latin typeface="Proxima Nova Rg" panose="02000506030000020004" pitchFamily="2" charset="77"/>
              </a:defRPr>
            </a:lvl4pPr>
            <a:lvl5pPr>
              <a:defRPr>
                <a:latin typeface="Proxima Nova Rg" panose="02000506030000020004" pitchFamily="2" charset="77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05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67417" y="1359140"/>
            <a:ext cx="7924383" cy="91440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67416" y="2554492"/>
            <a:ext cx="7924383" cy="6373368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67417" y="95631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96200" y="95631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859000" y="95631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92CDDF-B4C3-04C6-7185-3BE2EE244DB5}"/>
              </a:ext>
            </a:extLst>
          </p:cNvPr>
          <p:cNvSpPr/>
          <p:nvPr userDrawn="1"/>
        </p:nvSpPr>
        <p:spPr>
          <a:xfrm>
            <a:off x="0" y="0"/>
            <a:ext cx="1467051" cy="10286999"/>
          </a:xfrm>
          <a:prstGeom prst="rect">
            <a:avLst/>
          </a:prstGeom>
          <a:solidFill>
            <a:srgbClr val="B00B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black and white shield with a letter b and c&#10;&#10;Description automatically generated">
            <a:extLst>
              <a:ext uri="{FF2B5EF4-FFF2-40B4-BE49-F238E27FC236}">
                <a16:creationId xmlns:a16="http://schemas.microsoft.com/office/drawing/2014/main" id="{DDFFBC39-E387-6BEE-DFB1-D789F19467D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65" y="701558"/>
            <a:ext cx="731520" cy="81792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279A70E-B2AC-6611-629B-428A34694EA4}"/>
              </a:ext>
            </a:extLst>
          </p:cNvPr>
          <p:cNvSpPr txBox="1"/>
          <p:nvPr userDrawn="1"/>
        </p:nvSpPr>
        <p:spPr>
          <a:xfrm>
            <a:off x="9525000" y="19444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50" r:id="rId4"/>
    <p:sldLayoutId id="2147483659" r:id="rId5"/>
    <p:sldLayoutId id="2147483654" r:id="rId6"/>
    <p:sldLayoutId id="2147483660" r:id="rId7"/>
    <p:sldLayoutId id="2147483657" r:id="rId8"/>
    <p:sldLayoutId id="2147483658" r:id="rId9"/>
    <p:sldLayoutId id="2147483655" r:id="rId10"/>
    <p:sldLayoutId id="214748366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Proxima Nova Rg" panose="02000506030000020004" pitchFamily="2" charset="77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Proxima Nova Rg" panose="02000506030000020004" pitchFamily="2" charset="77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Proxima Nova Rg" panose="02000506030000020004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Proxima Nova Rg" panose="02000506030000020004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Proxima Nova Rg" panose="02000506030000020004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Proxima Nova Rg" panose="02000506030000020004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kersfieldcollege.edu/community/events-management/catering-request.html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303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D211E-9DAC-A985-F467-CB084B084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417" y="1181100"/>
            <a:ext cx="12420183" cy="1828800"/>
          </a:xfrm>
        </p:spPr>
        <p:txBody>
          <a:bodyPr>
            <a:normAutofit/>
          </a:bodyPr>
          <a:lstStyle/>
          <a:p>
            <a:r>
              <a:rPr lang="en-US" dirty="0"/>
              <a:t>Food Services Operational Hours and Services</a:t>
            </a:r>
            <a:br>
              <a:rPr lang="en-US" dirty="0"/>
            </a:br>
            <a:r>
              <a:rPr lang="en-US" sz="2800" b="0" dirty="0"/>
              <a:t>“Food Services strive to provide a variety of high-quality food and beverages in a pleasant atmosphere, with friendly service and at reasonable </a:t>
            </a:r>
            <a:r>
              <a:rPr lang="en-US" sz="2800" b="0" dirty="0" smtClean="0"/>
              <a:t>prices”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DD882-8F4F-AEDA-1D37-0348741FD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417" y="3390900"/>
            <a:ext cx="11429583" cy="5943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Dining </a:t>
            </a:r>
            <a:r>
              <a:rPr lang="en-US" b="1" dirty="0" smtClean="0"/>
              <a:t>Commons Food Stations:</a:t>
            </a:r>
            <a:endParaRPr lang="en-US" b="1" dirty="0"/>
          </a:p>
          <a:p>
            <a:r>
              <a:rPr lang="en-US" dirty="0"/>
              <a:t>Dining Commons features the famous Panorama Grill, Italian inspired pizzas, Burrito Bar, Build your own sandwich and salad bar, Specials of Day and Soup station, grab and go food items, </a:t>
            </a:r>
            <a:r>
              <a:rPr lang="en-US" dirty="0" smtClean="0"/>
              <a:t>variety of chips, assorted </a:t>
            </a:r>
            <a:r>
              <a:rPr lang="en-US" dirty="0"/>
              <a:t>ice creams, Pepsi fountain and bottled drinks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Hours</a:t>
            </a:r>
            <a:r>
              <a:rPr lang="en-US" dirty="0"/>
              <a:t>: 7:00 a.m. to 3:30 p.m. Monday </a:t>
            </a:r>
            <a:r>
              <a:rPr lang="en-US" dirty="0" smtClean="0"/>
              <a:t>  through </a:t>
            </a:r>
            <a:r>
              <a:rPr lang="en-US" dirty="0"/>
              <a:t>Thursday </a:t>
            </a:r>
          </a:p>
          <a:p>
            <a:pPr marL="0" indent="0">
              <a:buNone/>
            </a:pPr>
            <a:r>
              <a:rPr lang="en-US" dirty="0" smtClean="0"/>
              <a:t>               </a:t>
            </a:r>
            <a:r>
              <a:rPr lang="en-US" dirty="0"/>
              <a:t>7:00 a.m. to 12:00 p.m. Friday</a:t>
            </a:r>
          </a:p>
          <a:p>
            <a:r>
              <a:rPr lang="en-US" dirty="0" smtClean="0"/>
              <a:t>Location</a:t>
            </a:r>
            <a:r>
              <a:rPr lang="en-US" dirty="0"/>
              <a:t>: Dining Commons Building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464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417" y="1943100"/>
            <a:ext cx="7924383" cy="1066799"/>
          </a:xfrm>
        </p:spPr>
        <p:txBody>
          <a:bodyPr>
            <a:normAutofit fontScale="90000"/>
          </a:bodyPr>
          <a:lstStyle/>
          <a:p>
            <a:r>
              <a:rPr lang="en-US" dirty="0"/>
              <a:t>Renegade Roast: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417" y="2552699"/>
            <a:ext cx="12724983" cy="65532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The café offers an array of </a:t>
            </a:r>
            <a:r>
              <a:rPr lang="en-US" dirty="0" smtClean="0"/>
              <a:t>Bakersfield Roasting Company coffee selection </a:t>
            </a:r>
            <a:r>
              <a:rPr lang="en-US" dirty="0"/>
              <a:t>and refreshing drinks.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addition, we also offer sandwiches, pastries, fresh fruit, and limited hot items. We look forward to serving you.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Café is located on the Southeast side of the Dining Commons building, located in the center of the campus…</a:t>
            </a:r>
          </a:p>
          <a:p>
            <a:r>
              <a:rPr lang="en-US" dirty="0" smtClean="0"/>
              <a:t>Hours</a:t>
            </a:r>
            <a:r>
              <a:rPr lang="en-US" dirty="0"/>
              <a:t>: 7:00 a.m. to 7 p.m. Monday through Thursday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FF0000"/>
                </a:solidFill>
              </a:rPr>
              <a:t>NEW </a:t>
            </a:r>
            <a:r>
              <a:rPr lang="en-US" dirty="0">
                <a:solidFill>
                  <a:srgbClr val="FF0000"/>
                </a:solidFill>
              </a:rPr>
              <a:t>HOURS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</a:t>
            </a:r>
            <a:r>
              <a:rPr lang="en-US" dirty="0" smtClean="0"/>
              <a:t>7:00 </a:t>
            </a:r>
            <a:r>
              <a:rPr lang="en-US" dirty="0"/>
              <a:t>a.m. to 12 p.m. Friday</a:t>
            </a:r>
          </a:p>
          <a:p>
            <a:r>
              <a:rPr lang="en-US" dirty="0" smtClean="0"/>
              <a:t>Location</a:t>
            </a:r>
            <a:r>
              <a:rPr lang="en-US" dirty="0"/>
              <a:t>: Dining Commons Building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163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Catering:</a:t>
            </a:r>
          </a:p>
          <a:p>
            <a:r>
              <a:rPr lang="en-US" dirty="0"/>
              <a:t>For your Catering needs please go the attached link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hlinkClick r:id="rId2"/>
              </a:rPr>
              <a:t>Catering Request</a:t>
            </a:r>
            <a:endParaRPr lang="en-US" dirty="0"/>
          </a:p>
          <a:p>
            <a:r>
              <a:rPr lang="en-US" dirty="0"/>
              <a:t>Vending machines:</a:t>
            </a:r>
          </a:p>
          <a:p>
            <a:r>
              <a:rPr lang="en-US" dirty="0"/>
              <a:t>You will </a:t>
            </a:r>
            <a:r>
              <a:rPr lang="en-US" dirty="0" smtClean="0"/>
              <a:t>find </a:t>
            </a:r>
            <a:r>
              <a:rPr lang="en-US" dirty="0" smtClean="0"/>
              <a:t>over 20 Pepsi </a:t>
            </a:r>
            <a:r>
              <a:rPr lang="en-US" dirty="0" smtClean="0"/>
              <a:t>and snacks vending </a:t>
            </a:r>
            <a:r>
              <a:rPr lang="en-US" dirty="0"/>
              <a:t>machines scattered across campus including Dining </a:t>
            </a:r>
            <a:r>
              <a:rPr lang="en-US" dirty="0" smtClean="0"/>
              <a:t>Commons, CSS Building, Humanities Building, Fine Arts, M&amp;O, College Safety, Science Building, Gym, Industrial Automation….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Questions ????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48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akersfield Colleg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10B2C"/>
      </a:accent1>
      <a:accent2>
        <a:srgbClr val="F38F09"/>
      </a:accent2>
      <a:accent3>
        <a:srgbClr val="008E00"/>
      </a:accent3>
      <a:accent4>
        <a:srgbClr val="009192"/>
      </a:accent4>
      <a:accent5>
        <a:srgbClr val="942092"/>
      </a:accent5>
      <a:accent6>
        <a:srgbClr val="F2EF11"/>
      </a:accent6>
      <a:hlink>
        <a:srgbClr val="B10B2C"/>
      </a:hlink>
      <a:folHlink>
        <a:srgbClr val="B10B2C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C Powerpoint Template" id="{0FA9C4F6-565D-E947-8511-25DC22008B7A}" vid="{B3E5F971-7EBA-6C44-B1D9-A3B9B4D0AE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E1F26204994F4C820DC3CF82A5C593" ma:contentTypeVersion="" ma:contentTypeDescription="Create a new document." ma:contentTypeScope="" ma:versionID="0c88b1973b0b81ee0d7e790dfb858122">
  <xsd:schema xmlns:xsd="http://www.w3.org/2001/XMLSchema" xmlns:xs="http://www.w3.org/2001/XMLSchema" xmlns:p="http://schemas.microsoft.com/office/2006/metadata/properties" xmlns:ns2="454fd486-4e42-4a7f-bc2f-e2145d19cd8b" xmlns:ns3="1d82f014-3bbf-4efb-8a96-bc315d6ad8ed" targetNamespace="http://schemas.microsoft.com/office/2006/metadata/properties" ma:root="true" ma:fieldsID="cc9dd9a5c2faa79e6120156cc8a7a58b" ns2:_="" ns3:_="">
    <xsd:import namespace="454fd486-4e42-4a7f-bc2f-e2145d19cd8b"/>
    <xsd:import namespace="1d82f014-3bbf-4efb-8a96-bc315d6ad8e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fd486-4e42-4a7f-bc2f-e2145d19cd8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765839eb-f74a-49db-a4ae-21be6eea6ea5}" ma:internalName="TaxCatchAll" ma:showField="CatchAllData" ma:web="454fd486-4e42-4a7f-bc2f-e2145d19c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82f014-3bbf-4efb-8a96-bc315d6ad8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0c773ff0-bf06-4c50-8fe9-1046dad418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d82f014-3bbf-4efb-8a96-bc315d6ad8ed">
      <Terms xmlns="http://schemas.microsoft.com/office/infopath/2007/PartnerControls"/>
    </lcf76f155ced4ddcb4097134ff3c332f>
    <TaxCatchAll xmlns="454fd486-4e42-4a7f-bc2f-e2145d19cd8b" xsi:nil="true"/>
  </documentManagement>
</p:properties>
</file>

<file path=customXml/itemProps1.xml><?xml version="1.0" encoding="utf-8"?>
<ds:datastoreItem xmlns:ds="http://schemas.openxmlformats.org/officeDocument/2006/customXml" ds:itemID="{D185949D-A295-43F8-97FE-02F18815149B}"/>
</file>

<file path=customXml/itemProps2.xml><?xml version="1.0" encoding="utf-8"?>
<ds:datastoreItem xmlns:ds="http://schemas.openxmlformats.org/officeDocument/2006/customXml" ds:itemID="{5CD039D7-F283-4039-991C-EA3256C9EACE}"/>
</file>

<file path=customXml/itemProps3.xml><?xml version="1.0" encoding="utf-8"?>
<ds:datastoreItem xmlns:ds="http://schemas.openxmlformats.org/officeDocument/2006/customXml" ds:itemID="{FB82BADF-4217-4400-96E1-47D24D985147}"/>
</file>

<file path=docProps/app.xml><?xml version="1.0" encoding="utf-8"?>
<Properties xmlns="http://schemas.openxmlformats.org/officeDocument/2006/extended-properties" xmlns:vt="http://schemas.openxmlformats.org/officeDocument/2006/docPropsVTypes">
  <Template>BC-Powerpoint-Template</Template>
  <TotalTime>82</TotalTime>
  <Words>269</Words>
  <Application>Microsoft Office PowerPoint</Application>
  <PresentationFormat>Custom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Proxima Nova Rg</vt:lpstr>
      <vt:lpstr>Aptos</vt:lpstr>
      <vt:lpstr>Arial</vt:lpstr>
      <vt:lpstr>Office Theme</vt:lpstr>
      <vt:lpstr>PowerPoint Presentation</vt:lpstr>
      <vt:lpstr>Food Services Operational Hours and Services “Food Services strive to provide a variety of high-quality food and beverages in a pleasant atmosphere, with friendly service and at reasonable prices”</vt:lpstr>
      <vt:lpstr>Renegade Roast: </vt:lpstr>
      <vt:lpstr>Other Services</vt:lpstr>
    </vt:vector>
  </TitlesOfParts>
  <Company>Bakersfield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Fidel Cabuena</dc:creator>
  <cp:lastModifiedBy>Fidel Cabuena</cp:lastModifiedBy>
  <cp:revision>9</cp:revision>
  <dcterms:created xsi:type="dcterms:W3CDTF">2025-02-10T15:51:00Z</dcterms:created>
  <dcterms:modified xsi:type="dcterms:W3CDTF">2025-02-10T17:39:08Z</dcterms:modified>
  <dc:identifier>DAGbqKxqK6c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0x0101003DE1F26204994F4C820DC3CF82A5C593</vt:lpwstr>
  </property>
</Properties>
</file>