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chart1.xml" ContentType="application/vnd.openxmlformats-officedocument.drawingml.chart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2.xml" ContentType="application/vnd.openxmlformats-officedocument.theme+xml"/>
  <Override PartName="/ppt/charts/style3.xml" ContentType="application/vnd.ms-office.chartstyle+xml"/>
  <Override PartName="/ppt/charts/chart3.xml" ContentType="application/vnd.openxmlformats-officedocument.drawingml.chart+xml"/>
  <Override PartName="/ppt/charts/colors3.xml" ContentType="application/vnd.ms-office.chartcolorstyle+xml"/>
  <Override PartName="/ppt/charts/colors2.xml" ContentType="application/vnd.ms-office.chartcolorstyle+xml"/>
  <Override PartName="/ppt/charts/style2.xml" ContentType="application/vnd.ms-office.chartstyle+xml"/>
  <Override PartName="/ppt/charts/chart2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5" r:id="rId3"/>
    <p:sldId id="276" r:id="rId4"/>
    <p:sldId id="257" r:id="rId5"/>
    <p:sldId id="273" r:id="rId6"/>
    <p:sldId id="263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pening" id="{F0D4D353-D0E5-4A84-9D35-942DD3060288}">
          <p14:sldIdLst>
            <p14:sldId id="256"/>
            <p14:sldId id="275"/>
            <p14:sldId id="276"/>
            <p14:sldId id="257"/>
            <p14:sldId id="273"/>
            <p14:sldId id="263"/>
            <p14:sldId id="268"/>
          </p14:sldIdLst>
        </p14:section>
        <p14:section name="Other Relevant Information" id="{AD4E4D9A-5AA6-4E25-8E53-B2ACA711639D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3432"/>
    <a:srgbClr val="A32B30"/>
    <a:srgbClr val="B529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94724" autoAdjust="0"/>
  </p:normalViewPr>
  <p:slideViewPr>
    <p:cSldViewPr snapToGrid="0" snapToObjects="1">
      <p:cViewPr varScale="1">
        <p:scale>
          <a:sx n="106" d="100"/>
          <a:sy n="106" d="100"/>
        </p:scale>
        <p:origin x="924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920" b="0" i="0" u="none" strike="noStrike" baseline="0" dirty="0" err="1">
                <a:effectLst/>
              </a:rPr>
              <a:t>Digenimilles</a:t>
            </a:r>
            <a:r>
              <a:rPr lang="en-US" sz="1920" b="0" i="0" u="none" strike="noStrike" baseline="0" dirty="0">
                <a:effectLst/>
              </a:rPr>
              <a:t> Nos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Latinx</c:v>
                </c:pt>
              </c:strCache>
            </c:strRef>
          </c:tx>
          <c:spPr>
            <a:solidFill>
              <a:srgbClr val="32343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#,##0</c:formatCode>
                <c:ptCount val="3"/>
                <c:pt idx="0">
                  <c:v>2934</c:v>
                </c:pt>
                <c:pt idx="1">
                  <c:v>2956</c:v>
                </c:pt>
                <c:pt idx="2">
                  <c:v>3750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1-E741-92E0-8CBED93C8A1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Black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204</c:v>
                </c:pt>
                <c:pt idx="1">
                  <c:v>237</c:v>
                </c:pt>
                <c:pt idx="2">
                  <c:v>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97-6B44-8DC2-F0257D0412F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 err="1">
                <a:effectLst/>
              </a:rPr>
              <a:t>Digenimilles</a:t>
            </a:r>
            <a:r>
              <a:rPr lang="en-US" sz="1800" b="0" i="0" baseline="0" dirty="0">
                <a:effectLst/>
              </a:rPr>
              <a:t> Nos </a:t>
            </a:r>
            <a:endParaRPr lang="en-US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STEM FTIC Overall </c:v>
                </c:pt>
              </c:strCache>
            </c:strRef>
          </c:tx>
          <c:spPr>
            <a:solidFill>
              <a:srgbClr val="A32B3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425</c:v>
                </c:pt>
                <c:pt idx="1">
                  <c:v>451</c:v>
                </c:pt>
                <c:pt idx="2">
                  <c:v>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C-C045-A810-912F3219CC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731378400"/>
        <c:axId val="731378728"/>
      </c:barChart>
      <c:catAx>
        <c:axId val="73137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31378728"/>
        <c:crosses val="autoZero"/>
        <c:auto val="1"/>
        <c:lblAlgn val="ctr"/>
        <c:lblOffset val="100"/>
        <c:noMultiLvlLbl val="0"/>
      </c:catAx>
      <c:valAx>
        <c:axId val="7313787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31378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cap="none" spc="5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'[Chart in Microsoft PowerPoint]Awards'!$A$21</c:f>
              <c:strCache>
                <c:ptCount val="1"/>
                <c:pt idx="0">
                  <c:v>Unt audia doluptatum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32343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FE-1647-A1BF-89A09C1F7DEC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3FE-1647-A1BF-89A09C1F7DEC}"/>
              </c:ext>
            </c:extLst>
          </c:dPt>
          <c:dPt>
            <c:idx val="2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FE-1647-A1BF-89A09C1F7DEC}"/>
              </c:ext>
            </c:extLst>
          </c:dPt>
          <c:dPt>
            <c:idx val="3"/>
            <c:invertIfNegative val="0"/>
            <c:bubble3D val="0"/>
            <c:spPr>
              <a:solidFill>
                <a:schemeClr val="bg2">
                  <a:lumMod val="9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63FE-1647-A1BF-89A09C1F7DEC}"/>
              </c:ext>
            </c:extLst>
          </c:dPt>
          <c:dPt>
            <c:idx val="4"/>
            <c:invertIfNegative val="0"/>
            <c:bubble3D val="0"/>
            <c:spPr>
              <a:solidFill>
                <a:srgbClr val="A32B3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FE-1647-A1BF-89A09C1F7DE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'[Chart in Microsoft PowerPoint]Awards'!$B$20:$F$20</c:f>
              <c:strCache>
                <c:ptCount val="5"/>
                <c:pt idx="0">
                  <c:v>2014-15</c:v>
                </c:pt>
                <c:pt idx="1">
                  <c:v>2015-16</c:v>
                </c:pt>
                <c:pt idx="2">
                  <c:v>2016-17</c:v>
                </c:pt>
                <c:pt idx="3">
                  <c:v>2017-18</c:v>
                </c:pt>
                <c:pt idx="4">
                  <c:v>2018-19</c:v>
                </c:pt>
              </c:strCache>
            </c:strRef>
          </c:cat>
          <c:val>
            <c:numRef>
              <c:f>'[Chart in Microsoft PowerPoint]Awards'!$B$21:$F$21</c:f>
              <c:numCache>
                <c:formatCode>General</c:formatCode>
                <c:ptCount val="5"/>
                <c:pt idx="0">
                  <c:v>173</c:v>
                </c:pt>
                <c:pt idx="1">
                  <c:v>305</c:v>
                </c:pt>
                <c:pt idx="2">
                  <c:v>491</c:v>
                </c:pt>
                <c:pt idx="3">
                  <c:v>823</c:v>
                </c:pt>
                <c:pt idx="4">
                  <c:v>1276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E-1647-A1BF-89A09C1F7DE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25"/>
        <c:axId val="262239583"/>
        <c:axId val="262180159"/>
      </c:barChart>
      <c:catAx>
        <c:axId val="26223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587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none" spc="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180159"/>
        <c:crosses val="autoZero"/>
        <c:auto val="1"/>
        <c:lblAlgn val="ctr"/>
        <c:lblOffset val="100"/>
        <c:noMultiLvlLbl val="0"/>
      </c:catAx>
      <c:valAx>
        <c:axId val="26218015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622395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128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69D0C-D084-E34B-91B8-EECBE59A7ED0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5CDF5-DAC4-F945-B2B8-E5B30F38D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22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4" Type="http://schemas.openxmlformats.org/officeDocument/2006/relationships/chart" Target="../charts/chart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94203" y="1736497"/>
            <a:ext cx="3474720" cy="347472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3EC6EEF0-BC4A-7E48-801D-9E84CBF19D4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73325" y="3873567"/>
            <a:ext cx="2354263" cy="292388"/>
          </a:xfrm>
        </p:spPr>
        <p:txBody>
          <a:bodyPr>
            <a:normAutofit/>
          </a:bodyPr>
          <a:lstStyle>
            <a:lvl1pPr marL="0" indent="0" algn="l">
              <a:buNone/>
              <a:defRPr sz="2400" b="1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992CB720-2605-A546-9C60-9F95BBDECC7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73325" y="4184663"/>
            <a:ext cx="2354263" cy="292388"/>
          </a:xfrm>
        </p:spPr>
        <p:txBody>
          <a:bodyPr>
            <a:noAutofit/>
          </a:bodyPr>
          <a:lstStyle>
            <a:lvl1pPr marL="0" indent="0" algn="l">
              <a:buNone/>
              <a:defRPr sz="2400" b="0" i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3221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6262C123-06DF-164E-A7B6-491ACDEFCFF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566285835"/>
              </p:ext>
            </p:extLst>
          </p:nvPr>
        </p:nvGraphicFramePr>
        <p:xfrm>
          <a:off x="1152450" y="1852229"/>
          <a:ext cx="3331778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A1632CA5-48A5-BC4A-8450-C16D15B7689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870896771"/>
              </p:ext>
            </p:extLst>
          </p:nvPr>
        </p:nvGraphicFramePr>
        <p:xfrm>
          <a:off x="4484228" y="1843471"/>
          <a:ext cx="3223543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DFD91E2-48B4-FD4B-ACAA-9D136A50BE89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112394396"/>
              </p:ext>
            </p:extLst>
          </p:nvPr>
        </p:nvGraphicFramePr>
        <p:xfrm>
          <a:off x="7707771" y="1843471"/>
          <a:ext cx="3212224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5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5132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0284E6E-D509-C24F-8238-01614D4885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1820" y="3140949"/>
            <a:ext cx="4231512" cy="2102383"/>
          </a:xfr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0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endParaRPr lang="en-US" dirty="0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8A5EDF90-3058-914E-809F-89A85356B09F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52195713"/>
              </p:ext>
            </p:extLst>
          </p:nvPr>
        </p:nvGraphicFramePr>
        <p:xfrm>
          <a:off x="6095999" y="798653"/>
          <a:ext cx="5339787" cy="488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9031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0232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D937444-A55D-124C-8609-85C8D70553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111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EA64A-3D61-134A-8565-7835BF7A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97432-8EAF-6F44-B114-59A38B39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E2A30-7944-B74C-9294-3BA4740EB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5CE2B-F28B-6940-9667-62DBB6E2F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067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C97AC-B344-2A42-B8A4-D6C8134DC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7025-81B0-C245-B0DF-BF9FDE351E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D53C-D7E7-0547-B602-D82FCD6B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8AC44-3564-904B-B716-1F16EAE34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73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11AE6-C8F7-F44F-9EAA-FCF81B5DE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198B21-14A5-B040-9A73-B8E253EB04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8FC1A2-615E-F74A-9227-D2AFEBF0A0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B2C24-37B5-2543-8532-3E6AF8A8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B66F4-F72D-7246-90D1-F8F6B3B7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7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8A9F4-253D-294F-99F9-F7362F391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12DDE0-6519-7248-B97C-CB53FA8C0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096621-0710-F540-8EA6-435ED74233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4D4197-055F-AC4A-8211-CA89BCC1A9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FBEAF-85EB-4845-90B3-6D267CBB19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D7B5B7-EDDD-C74B-9AA8-08DB6BBF9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36FD20-8461-F341-B542-3704A7DDB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6841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3BED8-F123-054F-A612-6C6BBF6D0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BD98C-754F-924B-9026-0ADE6E6C2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E21019-79D8-3345-95FB-944B85D85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78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6AE747-A182-4443-A1A3-EDA34B47F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F290-442B-5E4A-900A-4CDFD446C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208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E5926CB-3610-7147-BF52-0955FBA92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76193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4F8193AD-D907-3C47-B8EB-88C1D5D64766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214753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9667569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16324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6323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4" name="Text Placeholder 29">
            <a:extLst>
              <a:ext uri="{FF2B5EF4-FFF2-40B4-BE49-F238E27FC236}">
                <a16:creationId xmlns:a16="http://schemas.microsoft.com/office/drawing/2014/main" id="{216DB53D-6A0B-B745-ABF1-BA5C9145AA5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769141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29">
            <a:extLst>
              <a:ext uri="{FF2B5EF4-FFF2-40B4-BE49-F238E27FC236}">
                <a16:creationId xmlns:a16="http://schemas.microsoft.com/office/drawing/2014/main" id="{4447616E-8A76-4241-92A5-195E2CA9992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769141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6" name="Text Placeholder 29">
            <a:extLst>
              <a:ext uri="{FF2B5EF4-FFF2-40B4-BE49-F238E27FC236}">
                <a16:creationId xmlns:a16="http://schemas.microsoft.com/office/drawing/2014/main" id="{F946C6B5-BC21-0143-81C9-8623E128DB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21958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7" name="Text Placeholder 29">
            <a:extLst>
              <a:ext uri="{FF2B5EF4-FFF2-40B4-BE49-F238E27FC236}">
                <a16:creationId xmlns:a16="http://schemas.microsoft.com/office/drawing/2014/main" id="{C34C7760-F66E-6742-BB5B-0C0E9E84F28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21958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920700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17809-4321-3B4D-88EC-0C7AE62A3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85C4E-E1E3-4F4B-B103-C96247B47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475642-9EC5-5847-AF1D-C275F8F7D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D6A55C-728C-D643-ADA0-1B4F60AB4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75F845-E417-2A4E-9C8A-F9896268F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8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602E1-6E33-BE42-9FF6-9B9B20399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AECDBA-F7BD-8543-9313-7F5FA883B5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F2147-F17E-CC4A-915E-0D10B29F0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81CF4C-BD5C-2745-818E-11196EA7A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DD11A-0466-7C4C-863C-BB2945768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6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F8B47-5D6E-FF4F-B5F9-F831EFB7B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933205-2A01-5445-BAA0-6B47C0278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187E9-5BE9-FB4F-B769-9314A8862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6FC385-6241-B04A-95C7-1039BB866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5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1183-7AB8-9B4E-BA62-5ED280818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CE12C4-91AC-E843-A289-0756687F9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3573D-7666-434C-A04B-8AE585838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5DAA3-14CB-4D4B-B56D-0A05641A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85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2ACDF61C-1A0D-7A44-A65D-270F037F94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7" r="4157"/>
          <a:stretch/>
        </p:blipFill>
        <p:spPr>
          <a:xfrm flipH="1">
            <a:off x="0" y="1304366"/>
            <a:ext cx="12192000" cy="42255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335" y="365125"/>
            <a:ext cx="8464886" cy="1325563"/>
          </a:xfrm>
        </p:spPr>
        <p:txBody>
          <a:bodyPr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DAA921E0-62EA-584F-A293-DAFB9D0BDF81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17204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3503F6F-3C28-ED4A-A51B-B5E800702FCE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4551237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4" name="Picture Placeholder 9">
            <a:extLst>
              <a:ext uri="{FF2B5EF4-FFF2-40B4-BE49-F238E27FC236}">
                <a16:creationId xmlns:a16="http://schemas.microsoft.com/office/drawing/2014/main" id="{263E0975-B642-674F-8652-AF2A1408FAF3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1035033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250A539-9E21-034E-8378-42E1D365BAF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0112" y="3905090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1" name="Text Placeholder 29">
            <a:extLst>
              <a:ext uri="{FF2B5EF4-FFF2-40B4-BE49-F238E27FC236}">
                <a16:creationId xmlns:a16="http://schemas.microsoft.com/office/drawing/2014/main" id="{F20A7632-F520-664D-B9E6-D51C2FDD2AA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0112" y="4216186"/>
            <a:ext cx="2354263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2" name="Text Placeholder 29">
            <a:extLst>
              <a:ext uri="{FF2B5EF4-FFF2-40B4-BE49-F238E27FC236}">
                <a16:creationId xmlns:a16="http://schemas.microsoft.com/office/drawing/2014/main" id="{F4A6CDAD-4101-7944-BB48-350DEA75FB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96426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9">
            <a:extLst>
              <a:ext uri="{FF2B5EF4-FFF2-40B4-BE49-F238E27FC236}">
                <a16:creationId xmlns:a16="http://schemas.microsoft.com/office/drawing/2014/main" id="{013883A0-F780-6647-86AB-2C696EA8405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96426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626D1F0A-5EDD-3642-9653-A7C1F3ECA91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355854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6" name="Picture Placeholder 9">
            <a:extLst>
              <a:ext uri="{FF2B5EF4-FFF2-40B4-BE49-F238E27FC236}">
                <a16:creationId xmlns:a16="http://schemas.microsoft.com/office/drawing/2014/main" id="{3831E4AF-22C0-C04E-AD8F-641D44E2A1F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6510665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4A031CE-946E-6F45-9814-DCBBCC2FAE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5854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Picture Placeholder 9">
            <a:extLst>
              <a:ext uri="{FF2B5EF4-FFF2-40B4-BE49-F238E27FC236}">
                <a16:creationId xmlns:a16="http://schemas.microsoft.com/office/drawing/2014/main" id="{82D57FA3-D0A3-4D4C-B4CA-A5A53309C96F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435026" y="2228265"/>
            <a:ext cx="1463040" cy="1463040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Profile Photo</a:t>
            </a:r>
          </a:p>
        </p:txBody>
      </p:sp>
      <p:sp>
        <p:nvSpPr>
          <p:cNvPr id="38" name="Text Placeholder 29">
            <a:extLst>
              <a:ext uri="{FF2B5EF4-FFF2-40B4-BE49-F238E27FC236}">
                <a16:creationId xmlns:a16="http://schemas.microsoft.com/office/drawing/2014/main" id="{D8173C67-C701-DD4E-9AC6-CECB532A788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280215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9">
            <a:extLst>
              <a:ext uri="{FF2B5EF4-FFF2-40B4-BE49-F238E27FC236}">
                <a16:creationId xmlns:a16="http://schemas.microsoft.com/office/drawing/2014/main" id="{27E92ABC-95DD-B741-9B2F-7B82D67170A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280215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1" name="Text Placeholder 29">
            <a:extLst>
              <a:ext uri="{FF2B5EF4-FFF2-40B4-BE49-F238E27FC236}">
                <a16:creationId xmlns:a16="http://schemas.microsoft.com/office/drawing/2014/main" id="{8723F98A-E8A6-7749-899B-DE01FAB293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174419" y="3905090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9">
            <a:extLst>
              <a:ext uri="{FF2B5EF4-FFF2-40B4-BE49-F238E27FC236}">
                <a16:creationId xmlns:a16="http://schemas.microsoft.com/office/drawing/2014/main" id="{34A99DD8-61AA-4644-A2E8-935DF3B4E1B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174419" y="4216186"/>
            <a:ext cx="1772661" cy="292388"/>
          </a:xfrm>
        </p:spPr>
        <p:txBody>
          <a:bodyPr>
            <a:norm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869526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70629546-5AB2-224B-9A2F-D6021834085F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26777" y="1546491"/>
            <a:ext cx="4260165" cy="4260165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118422CE-64B9-4C48-84B8-F5C4D563645C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397797" y="3327973"/>
            <a:ext cx="2876976" cy="2876976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594A006B-74E8-FE44-AFFD-909E75173BB5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85200" y="3109795"/>
            <a:ext cx="2191021" cy="2191021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EF546D-A0BD-9941-85B7-16668CF511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73638" y="1900238"/>
            <a:ext cx="6602412" cy="97313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72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A422371-E769-FA43-9085-59C759780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74"/>
          <a:stretch/>
        </p:blipFill>
        <p:spPr>
          <a:xfrm>
            <a:off x="0" y="0"/>
            <a:ext cx="6143962" cy="68687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36657" y="3290236"/>
            <a:ext cx="4800067" cy="1370001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.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791DA5DB-A55E-8744-90E7-DB03F83A31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44398" y="2368621"/>
            <a:ext cx="3263573" cy="2628748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parum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9E82E474-9881-CB43-BD14-BD6CE04DE0A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44397" y="1657855"/>
            <a:ext cx="3263573" cy="710766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15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latin typeface="+mn-lt"/>
              </a:rPr>
              <a:t>“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AC6E59-D691-5C4C-AB92-57BE7D75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6657" y="1189831"/>
            <a:ext cx="4800067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5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976ECE-CCC7-1844-A829-C72D48FAB8D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6942" cy="68728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EB5D9-2E3D-4049-8FFF-68DC534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3325" y="365125"/>
            <a:ext cx="6602896" cy="132556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14BB62-8006-0F48-B1A6-E6C6EE8AE57D}"/>
              </a:ext>
            </a:extLst>
          </p:cNvPr>
          <p:cNvSpPr>
            <a:spLocks noChangeAspect="1"/>
          </p:cNvSpPr>
          <p:nvPr userDrawn="1"/>
        </p:nvSpPr>
        <p:spPr>
          <a:xfrm>
            <a:off x="3708400" y="211328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2ED14BAA-D34E-8246-89C8-F862F6188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86942" y="215825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A88EE49-B375-B24F-BB21-D2EF7A334D34}"/>
              </a:ext>
            </a:extLst>
          </p:cNvPr>
          <p:cNvSpPr>
            <a:spLocks noChangeAspect="1"/>
          </p:cNvSpPr>
          <p:nvPr userDrawn="1"/>
        </p:nvSpPr>
        <p:spPr>
          <a:xfrm>
            <a:off x="3241040" y="3020908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6C622521-F3C0-9949-814B-9F9458542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937000" y="3063875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628CE18-55A3-204D-9CC8-71CEF24CE1F5}"/>
              </a:ext>
            </a:extLst>
          </p:cNvPr>
          <p:cNvSpPr>
            <a:spLocks noChangeAspect="1"/>
          </p:cNvSpPr>
          <p:nvPr userDrawn="1"/>
        </p:nvSpPr>
        <p:spPr>
          <a:xfrm>
            <a:off x="2926080" y="3928535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45190D82-A26C-6540-9855-2F742887C80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04622" y="3969491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9B9DE94-C86F-B541-B300-2E564FA712BD}"/>
              </a:ext>
            </a:extLst>
          </p:cNvPr>
          <p:cNvSpPr>
            <a:spLocks noChangeAspect="1"/>
          </p:cNvSpPr>
          <p:nvPr userDrawn="1"/>
        </p:nvSpPr>
        <p:spPr>
          <a:xfrm>
            <a:off x="2519680" y="4836161"/>
            <a:ext cx="457200" cy="455083"/>
          </a:xfrm>
          <a:prstGeom prst="ellipse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AA51DE8-6BB2-CE4D-A8CE-C803BB71E08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41040" y="4881139"/>
            <a:ext cx="7189279" cy="365125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238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52B12-9A2C-4645-939B-D024F16522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817A1F-A8F2-2A4C-92A5-A05CAC4755F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5116636-C5D3-F342-A8F2-601E2EA3F7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2743999"/>
            <a:ext cx="5701496" cy="160808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</a:t>
            </a:r>
            <a:r>
              <a:rPr lang="en-US" dirty="0" err="1"/>
              <a:t>maximillis</a:t>
            </a:r>
            <a:r>
              <a:rPr lang="en-US" dirty="0"/>
              <a:t> as </a:t>
            </a:r>
            <a:r>
              <a:rPr lang="en-US" dirty="0" err="1"/>
              <a:t>digenimilles</a:t>
            </a:r>
            <a:r>
              <a:rPr lang="en-US" dirty="0"/>
              <a:t> </a:t>
            </a:r>
            <a:r>
              <a:rPr lang="en-US" dirty="0" err="1"/>
              <a:t>nos</a:t>
            </a:r>
            <a:r>
              <a:rPr lang="en-US" dirty="0"/>
              <a:t> </a:t>
            </a:r>
            <a:r>
              <a:rPr lang="en-US" dirty="0" err="1"/>
              <a:t>quatia</a:t>
            </a:r>
            <a:r>
              <a:rPr lang="en-US" dirty="0"/>
              <a:t> net </a:t>
            </a:r>
            <a:r>
              <a:rPr lang="en-US" dirty="0" err="1"/>
              <a:t>optiis</a:t>
            </a:r>
            <a:r>
              <a:rPr lang="en-US" dirty="0"/>
              <a:t> del is as </a:t>
            </a:r>
            <a:r>
              <a:rPr lang="en-US" dirty="0" err="1"/>
              <a:t>niendellant</a:t>
            </a:r>
            <a:r>
              <a:rPr lang="en-US" dirty="0"/>
              <a:t> </a:t>
            </a:r>
            <a:r>
              <a:rPr lang="en-US" dirty="0" err="1"/>
              <a:t>paru</a:t>
            </a:r>
            <a:r>
              <a:rPr lang="en-US" dirty="0"/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9209189-A07C-3B45-85AA-13F3A5A75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0156" r="10650"/>
          <a:stretch/>
        </p:blipFill>
        <p:spPr>
          <a:xfrm>
            <a:off x="6996897" y="0"/>
            <a:ext cx="5195104" cy="68769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2D5497D-2D7B-0443-A188-741EB7F88B5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0867" y="6176963"/>
            <a:ext cx="1335024" cy="45829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E2B87F8-EB48-974A-A0E5-CF0E9493C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0509"/>
            <a:ext cx="6602896" cy="1325563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27F4EF6B-1418-C34A-97FC-ECC630DD22D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17934" y="683972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51A5D1D-4C43-0245-B50B-C9F11EBB2A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417934" y="1539432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1411C11-B966-884E-87A0-920E1D57ED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17934" y="2454898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CD5A88AB-4B5F-6F4A-A26B-E1CEBC1FE5B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417934" y="3310358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F15CCC5-27BF-5645-AE6F-9C1B26E7F9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17934" y="4098503"/>
            <a:ext cx="2237772" cy="855460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72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85%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27828E-0E95-3A49-9D7F-A4C58083DAC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17934" y="4953963"/>
            <a:ext cx="2237772" cy="37039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400" b="1" smtClean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voluptis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0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0" y="2835797"/>
            <a:ext cx="3044952" cy="2696902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038760" y="2835797"/>
            <a:ext cx="3044952" cy="269690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080616" y="2835797"/>
            <a:ext cx="3044952" cy="269690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9116280" y="2835797"/>
            <a:ext cx="3044952" cy="2696902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053017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C1ACB4F1-36F2-8D43-9E84-64A6EB95F312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097968" y="2372066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19602ACF-6BD9-F241-9B30-0ACF91D0F83A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713672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8D183AD6-B84F-B641-BF00-0387412E8323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175488" y="2369433"/>
            <a:ext cx="932727" cy="93272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0055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4A8DADB-379D-A24C-96FB-4E8F085110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6500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78C8738B-A11B-3347-84B0-312C1C66A69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03767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F5B29A80-610C-D942-8845-8C38B2468C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42526" y="3550535"/>
            <a:ext cx="2398650" cy="17337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, </a:t>
            </a:r>
            <a:r>
              <a:rPr lang="en-US" dirty="0" err="1"/>
              <a:t>cuptate</a:t>
            </a:r>
            <a:r>
              <a:rPr lang="en-US" dirty="0"/>
              <a:t> </a:t>
            </a:r>
            <a:r>
              <a:rPr lang="en-US" dirty="0" err="1"/>
              <a:t>cuptate</a:t>
            </a:r>
            <a:r>
              <a:rPr lang="en-US" dirty="0"/>
              <a:t> nobis </a:t>
            </a:r>
            <a:r>
              <a:rPr lang="en-US" dirty="0" err="1"/>
              <a:t>eumqui</a:t>
            </a:r>
            <a:r>
              <a:rPr lang="en-US" dirty="0"/>
              <a:t> </a:t>
            </a:r>
            <a:r>
              <a:rPr lang="en-US" dirty="0" err="1"/>
              <a:t>anditaq</a:t>
            </a:r>
            <a:r>
              <a:rPr lang="en-US" dirty="0"/>
              <a:t> </a:t>
            </a:r>
            <a:r>
              <a:rPr lang="en-US" dirty="0" err="1"/>
              <a:t>uiducitia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49600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5A940-317F-0543-8343-65A20A305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F0AEB-9D48-5B4E-A3D8-0A8D784A3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1E68-D2BE-9242-A29A-9CA10C8DC3B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C26F060-F2D2-794B-A043-FB51BD523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91C6E0-C6E2-0C44-B42F-BC49AC196FE0}"/>
              </a:ext>
            </a:extLst>
          </p:cNvPr>
          <p:cNvSpPr/>
          <p:nvPr userDrawn="1"/>
        </p:nvSpPr>
        <p:spPr>
          <a:xfrm>
            <a:off x="749129" y="3584044"/>
            <a:ext cx="2743200" cy="593203"/>
          </a:xfrm>
          <a:prstGeom prst="rect">
            <a:avLst/>
          </a:prstGeom>
          <a:solidFill>
            <a:srgbClr val="323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36BCA7-DF62-5C4C-A014-BB30AE0BC5EB}"/>
              </a:ext>
            </a:extLst>
          </p:cNvPr>
          <p:cNvSpPr/>
          <p:nvPr userDrawn="1"/>
        </p:nvSpPr>
        <p:spPr>
          <a:xfrm>
            <a:off x="3486137" y="3584044"/>
            <a:ext cx="2743200" cy="59320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3F805F-01C4-9447-B074-9CFF56735112}"/>
              </a:ext>
            </a:extLst>
          </p:cNvPr>
          <p:cNvSpPr/>
          <p:nvPr userDrawn="1"/>
        </p:nvSpPr>
        <p:spPr>
          <a:xfrm>
            <a:off x="6230298" y="3584044"/>
            <a:ext cx="2743200" cy="5932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291DD9-8591-6D49-B489-8347B60AB5A3}"/>
              </a:ext>
            </a:extLst>
          </p:cNvPr>
          <p:cNvSpPr/>
          <p:nvPr userDrawn="1"/>
        </p:nvSpPr>
        <p:spPr>
          <a:xfrm>
            <a:off x="8973498" y="3578739"/>
            <a:ext cx="2743200" cy="593203"/>
          </a:xfrm>
          <a:prstGeom prst="rect">
            <a:avLst/>
          </a:prstGeom>
          <a:solidFill>
            <a:srgbClr val="B529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66E6E1C3-C7FD-1742-86E3-3E0261B34834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501380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C27EEF69-E895-8347-AB1F-1915C726A1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77097" y="4378924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0" name="Picture Placeholder 9">
            <a:extLst>
              <a:ext uri="{FF2B5EF4-FFF2-40B4-BE49-F238E27FC236}">
                <a16:creationId xmlns:a16="http://schemas.microsoft.com/office/drawing/2014/main" id="{32AE554C-F025-FA4C-A7C7-57864527206C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31751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1" name="Picture Placeholder 9">
            <a:extLst>
              <a:ext uri="{FF2B5EF4-FFF2-40B4-BE49-F238E27FC236}">
                <a16:creationId xmlns:a16="http://schemas.microsoft.com/office/drawing/2014/main" id="{9A312206-CB62-5742-9484-0A54A209B2B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59183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0DD65EA-DA22-2340-9CC3-33D31840B9CD}"/>
              </a:ext>
            </a:extLst>
          </p:cNvPr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8661531" y="3558205"/>
            <a:ext cx="613737" cy="613737"/>
          </a:xfrm>
          <a:prstGeom prst="ellipse">
            <a:avLst/>
          </a:prstGeom>
          <a:pattFill prst="pct50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5C4AD9DA-8010-2749-8C1D-99D14A9CFDC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62423" y="2457527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E48A8A60-3C47-9044-8AB5-7D8CDF966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51921" y="4355776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9854E4B6-BB49-C941-8D28-0857D11608E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90949" y="2538550"/>
            <a:ext cx="2398650" cy="88256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>
                <a:solidFill>
                  <a:schemeClr val="bg2">
                    <a:lumMod val="25000"/>
                  </a:schemeClr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Evendis</a:t>
            </a:r>
            <a:r>
              <a:rPr lang="en-US" dirty="0"/>
              <a:t> </a:t>
            </a:r>
            <a:r>
              <a:rPr lang="en-US" dirty="0" err="1"/>
              <a:t>voluptis</a:t>
            </a:r>
            <a:r>
              <a:rPr lang="en-US" dirty="0"/>
              <a:t> </a:t>
            </a:r>
            <a:r>
              <a:rPr lang="en-US" dirty="0" err="1"/>
              <a:t>exeratur</a:t>
            </a:r>
            <a:r>
              <a:rPr lang="en-US" dirty="0"/>
              <a:t>, </a:t>
            </a:r>
            <a:r>
              <a:rPr lang="en-US" dirty="0" err="1"/>
              <a:t>unt</a:t>
            </a:r>
            <a:r>
              <a:rPr lang="en-US" dirty="0"/>
              <a:t> </a:t>
            </a:r>
            <a:r>
              <a:rPr lang="en-US" dirty="0" err="1"/>
              <a:t>audia</a:t>
            </a:r>
            <a:r>
              <a:rPr lang="en-US" dirty="0"/>
              <a:t> </a:t>
            </a:r>
            <a:r>
              <a:rPr lang="en-US" dirty="0" err="1"/>
              <a:t>doluptatum</a:t>
            </a:r>
            <a:r>
              <a:rPr lang="en-US" dirty="0"/>
              <a:t> </a:t>
            </a:r>
            <a:r>
              <a:rPr lang="en-US" dirty="0" err="1"/>
              <a:t>autem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quia</a:t>
            </a:r>
            <a:r>
              <a:rPr lang="en-US" dirty="0"/>
              <a:t> </a:t>
            </a:r>
            <a:r>
              <a:rPr lang="en-US" dirty="0" err="1"/>
              <a:t>cus</a:t>
            </a:r>
            <a:r>
              <a:rPr lang="en-US" dirty="0"/>
              <a:t>.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5FA75D00-DE37-9944-A0B8-F391B6FB5BB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229635" y="37035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1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6872AB68-6EC6-8249-9774-6C74ADBCF70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919085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2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2D1280E4-5024-804D-B446-B250FCA6EDE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7321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3</a:t>
            </a: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77259517-0E47-FE44-ABBC-B62EE97A245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28433" y="3714724"/>
            <a:ext cx="1385484" cy="343632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STEP 4</a:t>
            </a:r>
          </a:p>
        </p:txBody>
      </p:sp>
    </p:spTree>
    <p:extLst>
      <p:ext uri="{BB962C8B-B14F-4D97-AF65-F5344CB8AC3E}">
        <p14:creationId xmlns:p14="http://schemas.microsoft.com/office/powerpoint/2010/main" val="1703089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CCE9274-FB85-BD4B-AE7E-D57321C6D17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FEBB28-D473-274A-BFF6-9E2DB85547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758B61-6DFE-5C4E-806A-85BB4F79C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1E68-D2BE-9242-A29A-9CA10C8DC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61208F-B069-1B43-B4CC-08408C10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EE34797-B603-3247-BB64-9D7765621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C794DDD-3BE3-2241-89A1-4E095D976CCF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10000488" y="6226236"/>
            <a:ext cx="1353312" cy="4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186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4" r:id="rId3"/>
    <p:sldLayoutId id="2147483665" r:id="rId4"/>
    <p:sldLayoutId id="2147483667" r:id="rId5"/>
    <p:sldLayoutId id="2147483673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66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matematicasenprimaria2016.blogspot.com/2016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akersfieldcollege.edu/about/administration/finance-and-administrative-services/budget-office-request-form.html" TargetMode="External"/><Relationship Id="rId2" Type="http://schemas.openxmlformats.org/officeDocument/2006/relationships/hyperlink" Target="https://www.bakersfieldcollege.edu/about/administration/finance-and-administrative-services/budget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urses.lumenlearning.com/suny-hccc-introbusiness/chapter/reading-douglas-mcgregors-theory-x-and-theory-y-2/" TargetMode="Externa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cbusinessoffice@bakersfieldcollege.edu" TargetMode="External"/><Relationship Id="rId2" Type="http://schemas.openxmlformats.org/officeDocument/2006/relationships/hyperlink" Target="https://www.kccd.edu/business-services/index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urses.lumenlearning.com/suny-hccc-introbusiness/chapter/reading-douglas-mcgregors-theory-x-and-theory-y-2/" TargetMode="Externa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43623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87458&amp;picture=questions-and-answers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BF50-EC87-0F49-817B-EEF8626572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Budget Office</a:t>
            </a:r>
            <a:b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 </a:t>
            </a:r>
            <a:br>
              <a:rPr lang="en-US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b="1" dirty="0">
                <a:solidFill>
                  <a:srgbClr val="00B05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Business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607B4-48B4-624C-8272-59F48B5EC2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en-US" sz="4000" b="1" dirty="0">
                <a:solidFill>
                  <a:srgbClr val="C00000"/>
                </a:solidFill>
                <a:latin typeface="Comic Sans MS" panose="030F0702030302020204" pitchFamily="66" charset="0"/>
              </a:rPr>
              <a:t>What is the difference</a:t>
            </a:r>
            <a:r>
              <a:rPr lang="en-US" sz="4000" b="1" dirty="0">
                <a:solidFill>
                  <a:srgbClr val="C00000"/>
                </a:solidFill>
                <a:latin typeface="Gigi" panose="04040504061007020D02" pitchFamily="82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5CC120-9E1D-316A-23F4-55563473E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9386047" y="3619967"/>
            <a:ext cx="2563906" cy="256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22283"/>
      </p:ext>
    </p:extLst>
  </p:cSld>
  <p:clrMapOvr>
    <a:masterClrMapping/>
  </p:clrMapOvr>
  <p:transition spd="med">
    <p:randomBar dir="vert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8DA1A9-2EBD-CEFC-EEBC-77A987337C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752015"/>
              </p:ext>
            </p:extLst>
          </p:nvPr>
        </p:nvGraphicFramePr>
        <p:xfrm>
          <a:off x="305554" y="801147"/>
          <a:ext cx="11580892" cy="471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446">
                  <a:extLst>
                    <a:ext uri="{9D8B030D-6E8A-4147-A177-3AD203B41FA5}">
                      <a16:colId xmlns:a16="http://schemas.microsoft.com/office/drawing/2014/main" val="2409734314"/>
                    </a:ext>
                  </a:extLst>
                </a:gridCol>
                <a:gridCol w="5790446">
                  <a:extLst>
                    <a:ext uri="{9D8B030D-6E8A-4147-A177-3AD203B41FA5}">
                      <a16:colId xmlns:a16="http://schemas.microsoft.com/office/drawing/2014/main" val="543921633"/>
                    </a:ext>
                  </a:extLst>
                </a:gridCol>
              </a:tblGrid>
              <a:tr h="78320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Budget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Business Services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746977"/>
                  </a:ext>
                </a:extLst>
              </a:tr>
              <a:tr h="39320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2000" dirty="0"/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BC Department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Reports to the Director, Finance and Grants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|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VP, Finance and Admin Services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|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President</a:t>
                      </a:r>
                      <a:br>
                        <a:rPr lang="en-US" sz="2000" dirty="0"/>
                      </a:b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sz="2000" dirty="0"/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District Department located on BC campus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Reports to the Assistant Director, Accounting Services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|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Associate VC, Accounting Services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|</a:t>
                      </a:r>
                      <a:br>
                        <a:rPr lang="en-US" sz="2000"/>
                      </a:br>
                      <a:r>
                        <a:rPr lang="en-US" sz="2000"/>
                        <a:t>CFO</a:t>
                      </a:r>
                      <a:endParaRPr lang="en-US" sz="2000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55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036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383DF-8542-90EF-D67C-78B152170A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633E3EC-1D20-B403-4229-B8E06C17DC56}"/>
              </a:ext>
            </a:extLst>
          </p:cNvPr>
          <p:cNvGraphicFramePr>
            <a:graphicFrameLocks noGrp="1"/>
          </p:cNvGraphicFramePr>
          <p:nvPr/>
        </p:nvGraphicFramePr>
        <p:xfrm>
          <a:off x="433057" y="801147"/>
          <a:ext cx="11325886" cy="4715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62943">
                  <a:extLst>
                    <a:ext uri="{9D8B030D-6E8A-4147-A177-3AD203B41FA5}">
                      <a16:colId xmlns:a16="http://schemas.microsoft.com/office/drawing/2014/main" val="2409734314"/>
                    </a:ext>
                  </a:extLst>
                </a:gridCol>
                <a:gridCol w="5662943">
                  <a:extLst>
                    <a:ext uri="{9D8B030D-6E8A-4147-A177-3AD203B41FA5}">
                      <a16:colId xmlns:a16="http://schemas.microsoft.com/office/drawing/2014/main" val="543921633"/>
                    </a:ext>
                  </a:extLst>
                </a:gridCol>
              </a:tblGrid>
              <a:tr h="78320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Budget Office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Business Services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0746977"/>
                  </a:ext>
                </a:extLst>
              </a:tr>
              <a:tr h="39320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Budget Development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Budget Revisions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Budget Transfers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FOAPAL Change Forms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Expenditure Transfers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Approval Queues Maintenance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Labor Updates/Changes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Accounting Services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Accounts Payable (Invoices, Cal-Cards, Direct Pays)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Purchase Orders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Accounts Receivable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Student Account Transaction (Refunds &amp; Payments)</a:t>
                      </a:r>
                    </a:p>
                    <a:p>
                      <a:pPr marL="0" indent="0" algn="ctr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000" dirty="0"/>
                        <a:t>Cash Receipts Processing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555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7690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891CD-786B-7B4E-A3CE-9C9374CD3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504" y="1398556"/>
            <a:ext cx="7143187" cy="4033546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pt-BR" sz="36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Budget Office</a:t>
            </a:r>
            <a:br>
              <a:rPr lang="pt-BR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https://www.bakersfieldcollege.edu/about/administration/finance-and-administrative-services/budget.html</a:t>
            </a:r>
            <a:b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Budget Office Request Form</a:t>
            </a:r>
            <a:b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https://www.bakersfieldcollege.edu/about/administration/finance-and-administrative-services/budget-office-request-form.html</a:t>
            </a:r>
            <a:b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BAC12F41-898B-988B-B2C7-3821DC072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52" r="352"/>
          <a:stretch>
            <a:fillRect/>
          </a:stretch>
        </p:blipFill>
        <p:spPr>
          <a:xfrm>
            <a:off x="1685872" y="2671481"/>
            <a:ext cx="2760621" cy="2760621"/>
          </a:xfrm>
        </p:spPr>
      </p:pic>
    </p:spTree>
    <p:extLst>
      <p:ext uri="{BB962C8B-B14F-4D97-AF65-F5344CB8AC3E}">
        <p14:creationId xmlns:p14="http://schemas.microsoft.com/office/powerpoint/2010/main" val="123710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79DE1-2987-F88D-026F-CD7AAB1C5B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0A1D4-4798-4613-DAD4-2058257B7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412" y="2082298"/>
            <a:ext cx="7143187" cy="2983344"/>
          </a:xfrm>
        </p:spPr>
        <p:txBody>
          <a:bodyPr>
            <a:normAutofit fontScale="90000"/>
          </a:bodyPr>
          <a:lstStyle/>
          <a:p>
            <a:pPr algn="ctr" fontAlgn="t"/>
            <a:r>
              <a:rPr lang="pt-BR" sz="3600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Business Services</a:t>
            </a:r>
            <a:br>
              <a:rPr lang="pt-BR" b="1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https://www.kccd.edu/business-services/index.html</a:t>
            </a:r>
            <a:b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i="0" dirty="0">
                <a:solidFill>
                  <a:srgbClr val="00B050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  <a:t>Email</a:t>
            </a:r>
            <a:b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bcbusi</a:t>
            </a:r>
            <a:r>
              <a:rPr lang="en-US" sz="2800" dirty="0">
                <a:solidFill>
                  <a:srgbClr val="1F1F1F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  <a:hlinkClick r:id="rId3"/>
              </a:rPr>
              <a:t>nessoffice@bakersfieldcollege.edu</a:t>
            </a:r>
            <a:br>
              <a:rPr lang="en-US" sz="2800" dirty="0">
                <a:solidFill>
                  <a:srgbClr val="1F1F1F"/>
                </a:solidFill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2800" b="0" i="0" dirty="0">
                <a:solidFill>
                  <a:srgbClr val="1F1F1F"/>
                </a:solidFill>
                <a:effectLst/>
                <a:highlight>
                  <a:srgbClr val="FFFFFF"/>
                </a:highlight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44D94183-0A18-DC34-41E5-5DA6BEDA14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352" r="352"/>
          <a:stretch>
            <a:fillRect/>
          </a:stretch>
        </p:blipFill>
        <p:spPr>
          <a:xfrm>
            <a:off x="1685872" y="2671481"/>
            <a:ext cx="2760621" cy="2760621"/>
          </a:xfrm>
        </p:spPr>
      </p:pic>
    </p:spTree>
    <p:extLst>
      <p:ext uri="{BB962C8B-B14F-4D97-AF65-F5344CB8AC3E}">
        <p14:creationId xmlns:p14="http://schemas.microsoft.com/office/powerpoint/2010/main" val="156664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47965-E02F-524A-B67B-4B98DD1784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5573857"/>
          </a:xfrm>
        </p:spPr>
        <p:txBody>
          <a:bodyPr>
            <a:normAutofit/>
          </a:bodyPr>
          <a:lstStyle/>
          <a:p>
            <a:b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b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48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Tools</a:t>
            </a:r>
            <a:r>
              <a:rPr lang="en-US" sz="2700" b="1" dirty="0">
                <a:latin typeface="Segoe UI" panose="020B0502040204020203" pitchFamily="34" charset="0"/>
                <a:cs typeface="Segoe UI" panose="020B0502040204020203" pitchFamily="34" charset="0"/>
              </a:rPr>
              <a:t>                                                                                    </a:t>
            </a:r>
            <a:b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Budget Orientation Video </a:t>
            </a:r>
            <a:b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Finance SSB9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Cognos Reports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NHIDIST Labor Reports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FGITRND Transaction Reports</a:t>
            </a:r>
            <a:br>
              <a:rPr lang="en-US" sz="48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48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 descr="A wrench and screwdriver crossed in a gear&#10;&#10;Description automatically generated">
            <a:extLst>
              <a:ext uri="{FF2B5EF4-FFF2-40B4-BE49-F238E27FC236}">
                <a16:creationId xmlns:a16="http://schemas.microsoft.com/office/drawing/2014/main" id="{9AAB9621-7E5D-9F06-12CA-25B580DCAD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54537" y="821510"/>
            <a:ext cx="2382156" cy="233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434845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AB2C437-78CB-2F3D-2D60-5083252EE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latin typeface="Segoe UI" panose="020B0502040204020203" pitchFamily="34" charset="0"/>
                <a:cs typeface="Segoe UI" panose="020B0502040204020203" pitchFamily="34" charset="0"/>
              </a:rPr>
              <a:t>Q &amp; A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2C68EF5-5A15-4CE2-6449-FE3BD9C3DA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sz="2800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3" name="Picture 2" descr="A close up of words&#10;&#10;Description automatically generated">
            <a:extLst>
              <a:ext uri="{FF2B5EF4-FFF2-40B4-BE49-F238E27FC236}">
                <a16:creationId xmlns:a16="http://schemas.microsoft.com/office/drawing/2014/main" id="{E80221FA-3BC6-745E-EEE2-67344744B6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30201" y="1690688"/>
            <a:ext cx="5131597" cy="368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581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E1F26204994F4C820DC3CF82A5C593" ma:contentTypeVersion="" ma:contentTypeDescription="Create a new document." ma:contentTypeScope="" ma:versionID="0c88b1973b0b81ee0d7e790dfb858122">
  <xsd:schema xmlns:xsd="http://www.w3.org/2001/XMLSchema" xmlns:xs="http://www.w3.org/2001/XMLSchema" xmlns:p="http://schemas.microsoft.com/office/2006/metadata/properties" xmlns:ns2="454fd486-4e42-4a7f-bc2f-e2145d19cd8b" xmlns:ns3="1d82f014-3bbf-4efb-8a96-bc315d6ad8ed" targetNamespace="http://schemas.microsoft.com/office/2006/metadata/properties" ma:root="true" ma:fieldsID="cc9dd9a5c2faa79e6120156cc8a7a58b" ns2:_="" ns3:_="">
    <xsd:import namespace="454fd486-4e42-4a7f-bc2f-e2145d19cd8b"/>
    <xsd:import namespace="1d82f014-3bbf-4efb-8a96-bc315d6ad8e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4fd486-4e42-4a7f-bc2f-e2145d19cd8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765839eb-f74a-49db-a4ae-21be6eea6ea5}" ma:internalName="TaxCatchAll" ma:showField="CatchAllData" ma:web="454fd486-4e42-4a7f-bc2f-e2145d19c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2f014-3bbf-4efb-8a96-bc315d6ad8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0c773ff0-bf06-4c50-8fe9-1046dad418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d82f014-3bbf-4efb-8a96-bc315d6ad8ed">
      <Terms xmlns="http://schemas.microsoft.com/office/infopath/2007/PartnerControls"/>
    </lcf76f155ced4ddcb4097134ff3c332f>
    <TaxCatchAll xmlns="454fd486-4e42-4a7f-bc2f-e2145d19cd8b" xsi:nil="true"/>
  </documentManagement>
</p:properties>
</file>

<file path=customXml/itemProps1.xml><?xml version="1.0" encoding="utf-8"?>
<ds:datastoreItem xmlns:ds="http://schemas.openxmlformats.org/officeDocument/2006/customXml" ds:itemID="{FFE43AF0-CABF-4C6A-9281-6EF4B235AD2D}"/>
</file>

<file path=customXml/itemProps2.xml><?xml version="1.0" encoding="utf-8"?>
<ds:datastoreItem xmlns:ds="http://schemas.openxmlformats.org/officeDocument/2006/customXml" ds:itemID="{DCED88C7-634A-41CC-B348-E7997487EA11}"/>
</file>

<file path=customXml/itemProps3.xml><?xml version="1.0" encoding="utf-8"?>
<ds:datastoreItem xmlns:ds="http://schemas.openxmlformats.org/officeDocument/2006/customXml" ds:itemID="{4195C8E8-E76C-472A-8902-0CE5814CD246}"/>
</file>

<file path=docProps/app.xml><?xml version="1.0" encoding="utf-8"?>
<Properties xmlns="http://schemas.openxmlformats.org/officeDocument/2006/extended-properties" xmlns:vt="http://schemas.openxmlformats.org/officeDocument/2006/docPropsVTypes">
  <TotalTime>2133</TotalTime>
  <Words>212</Words>
  <Application>Microsoft Office PowerPoint</Application>
  <PresentationFormat>Widescreen</PresentationFormat>
  <Paragraphs>30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Gigi</vt:lpstr>
      <vt:lpstr>Segoe UI</vt:lpstr>
      <vt:lpstr>Office Theme</vt:lpstr>
      <vt:lpstr>Budget Office and  Business Services</vt:lpstr>
      <vt:lpstr>PowerPoint Presentation</vt:lpstr>
      <vt:lpstr>PowerPoint Presentation</vt:lpstr>
      <vt:lpstr>Budget Office https://www.bakersfieldcollege.edu/about/administration/finance-and-administrative-services/budget.html  Budget Office Request Form https://www.bakersfieldcollege.edu/about/administration/finance-and-administrative-services/budget-office-request-form.html </vt:lpstr>
      <vt:lpstr>Business Services https://www.kccd.edu/business-services/index.html  Email bcbusinessoffice@bakersfieldcollege.edu  </vt:lpstr>
      <vt:lpstr>  Tools                                                                                     Budget Orientation Video  Finance SSB9 Cognos Reports NHIDIST Labor Reports FGITRND Transaction Reports </vt:lpstr>
      <vt:lpstr>Q &amp; 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Sheng Yuan Wang</dc:creator>
  <cp:lastModifiedBy>Somaly Boles</cp:lastModifiedBy>
  <cp:revision>37</cp:revision>
  <dcterms:created xsi:type="dcterms:W3CDTF">2019-12-12T19:29:56Z</dcterms:created>
  <dcterms:modified xsi:type="dcterms:W3CDTF">2025-02-10T21:58:44Z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0x0101003DE1F26204994F4C820DC3CF82A5C593</vt:lpwstr>
  </property>
</Properties>
</file>