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DBEAD-B0E8-0062-6E20-517F61C75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6BA02-1A7A-E302-B914-9B5B7FF57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3B129-92A0-072E-E19F-F1244708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0DF41-74C2-9BF0-72CA-4BFEE93D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6B00-BA37-26E4-3F7E-0B02CECC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8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0192-EF2F-DD5C-5DB7-51B9BC3A2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DA174-E0F9-45CA-903F-B451F6068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B665-D8FD-E44C-01B7-9CF4C9FA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0EABB-2F80-6FC1-22DF-0C53EE61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47A7-9B04-FFB0-DFFA-3DED87FF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E47257-FDBD-0B73-AA63-57B97FD11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4743E-7BF0-EEFC-9491-B673C2381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F6BF9-81AE-FB7A-20E4-5AABE963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4D9A4-7231-7175-0193-0A7B5EDF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84AA6-262C-892C-0A67-F01CBB85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8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1BA2-E61D-5FF9-23F1-D4F0512E7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96091-F123-32FA-593E-AA6A6910D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BFA47-36E2-34C2-594F-D09BC603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83D9D-24B3-690B-D934-C736378F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D1956-C7CF-31BB-C52B-2BF75035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9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5908-5228-E40B-5FEA-80F47AC0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49103-923F-278C-A30A-B47E1ABD8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FDB86-587F-7ECF-27C5-3E0A14BA4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9F0F3-1DE9-B02E-6BED-646973D6F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FEDE-2344-BB97-E7CB-1853C6EE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2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65C02-EED5-8557-4864-BBF6A01E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564F6-C65F-78CB-962C-C92095BCD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2294D-4A7E-6428-1DBE-8F7A2F3F8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56148-9A9F-5EED-D0E4-B82EA7966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C2DC8-8E32-B026-6D9B-7ABAB3499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33384-49B3-6C95-7296-18C46505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2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B864A-8206-EF05-2228-D7B5B7A8A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7C5F6-31A3-A0ED-99DD-E638BB119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CA65C-2904-8F0A-B5CF-0469518B0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C8505-DE25-60ED-9138-FDB796DF7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6DBBFE-CB93-6E1E-45BB-0AADA53FB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B5762-2571-A724-BC2A-B9BB16F7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1766B5-B5FB-9CA1-B5E8-A4E7E08B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8D8617-4CAC-BADA-24AA-51FC0387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9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2F70-7880-A492-CD61-B97C7A25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3F56E-31F8-DE5F-5549-62229D75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EFD57-286B-5691-998B-C249C0C7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AC3DF-F98A-6358-BCD7-A33D95D4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3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9B4541-CCC9-D420-E15F-612944BE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C1564-DAE2-117F-7F5A-7881C4CD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C4BB4-3E2C-5F15-415E-1E6B0B962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3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824F-A09E-999A-5DC5-18D9989E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F1A2B-FC4A-A197-DAA1-DAB2F5D50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7B355-172F-FDBF-A629-309F409A2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5C9DF-67C3-5103-8FFE-3BA6E675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92AEA-E220-D206-BE82-43C0FF43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66542-D3F0-2299-C28E-EFA7BBBC5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9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66D6-8859-F5EC-2772-7BB7B604B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187E7-A1D3-0F29-278E-AE7C7635A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96F4F-4C81-CD31-BD0F-D21CE0E53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0CDB5-7B83-D2C7-43C8-43FE3A57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A530A-DE3A-E69B-52C7-A420DD40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F43F4-39B3-C3F1-E06A-A7DBEC67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3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46F31F-2E73-E2EE-7F10-1507541C5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B14BD-C950-B332-544A-359781A83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33126-5C3A-8D81-B4ED-EF859ADA3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7301C-617C-44EC-B896-7B346663CC1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CA21D-8999-E383-796F-1300DF4A7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B95E6-657A-D1B3-DCBC-B020A2AED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EC88D2-35C9-49D7-A706-BA2E3EDBD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0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kersfieldcollege.edu/services-and-resources/graduation/pre-commencement/african-american-celebr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kersfieldcollege.edu/services-and-resources/graduation/pre-commencement/lgbtqia-lavender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kersfieldcollege.edu/services-and-resources/graduation/pre-commencement/veteran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E90F-3274-FF9D-1DA4-A2A1B6FEE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110</a:t>
            </a:r>
            <a:r>
              <a:rPr lang="en-US" baseline="30000" dirty="0"/>
              <a:t>th</a:t>
            </a:r>
            <a:r>
              <a:rPr lang="en-US" dirty="0"/>
              <a:t> BC Commencement!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8DB70-9E03-B3B4-B76B-8C0DB47F5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0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D03E6-EE57-355B-5129-33356637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Invitation Only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0E4D-2838-46E1-0E2B-29283143D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298"/>
            <a:ext cx="10515600" cy="5508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Education Department Accomplishment Celebration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Inter"/>
              </a:rPr>
              <a:t>April 19, 6:00 pm, Renegade Event Center (East)</a:t>
            </a:r>
            <a:endParaRPr lang="en-US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Firefighter 1 Graduation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Inter"/>
              </a:rPr>
              <a:t>May 8, 6:00 pm, Edward Simonsen Indoor Theatre</a:t>
            </a:r>
            <a:endParaRPr lang="en-US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Pre-Law Celebration</a:t>
            </a:r>
          </a:p>
          <a:p>
            <a:pPr lvl="1"/>
            <a:r>
              <a:rPr lang="en-US" i="0" dirty="0">
                <a:solidFill>
                  <a:srgbClr val="000000"/>
                </a:solidFill>
                <a:effectLst/>
                <a:latin typeface="Inter"/>
              </a:rPr>
              <a:t>May 2, 6:00 pm, Fireside Room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Radiological Technology Pinning Ceremony</a:t>
            </a:r>
          </a:p>
          <a:p>
            <a:pPr lvl="1"/>
            <a:r>
              <a:rPr lang="en-US" i="0" dirty="0">
                <a:solidFill>
                  <a:srgbClr val="000000"/>
                </a:solidFill>
                <a:effectLst/>
                <a:latin typeface="Inter"/>
              </a:rPr>
              <a:t>May 9, 6:00 pm, Renegade Event Center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RN Pinning Ceremony</a:t>
            </a:r>
          </a:p>
          <a:p>
            <a:pPr lvl="1"/>
            <a:r>
              <a:rPr lang="en-US" i="0" dirty="0">
                <a:solidFill>
                  <a:srgbClr val="000000"/>
                </a:solidFill>
                <a:effectLst/>
                <a:latin typeface="Inter"/>
              </a:rPr>
              <a:t>May 9, 6:00 pm, Edward Simonsen Outdoor Theatre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Scholarship Celebration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Inter"/>
              </a:rPr>
              <a:t>May 3, 10:00 am, Campus Center Breezeway</a:t>
            </a:r>
            <a:endParaRPr lang="en-US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9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F2371-B2E5-7AF1-7130-EEA277BF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78" y="811174"/>
            <a:ext cx="6201472" cy="4407597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Segoe UI" panose="020B0502040204020203" pitchFamily="34" charset="0"/>
              </a:rPr>
              <a:t>Bakersfield College </a:t>
            </a:r>
            <a:br>
              <a:rPr lang="en-US" dirty="0"/>
            </a:br>
            <a:r>
              <a:rPr lang="en-US" b="0" i="0" dirty="0">
                <a:effectLst/>
                <a:latin typeface="Segoe UI" panose="020B0502040204020203" pitchFamily="34" charset="0"/>
              </a:rPr>
              <a:t>110th Commencement</a:t>
            </a:r>
            <a:br>
              <a:rPr lang="en-US" b="0" i="0" dirty="0">
                <a:effectLst/>
                <a:latin typeface="Segoe UI" panose="020B0502040204020203" pitchFamily="34" charset="0"/>
              </a:rPr>
            </a:br>
            <a:r>
              <a:rPr lang="en-US" b="0" i="0" dirty="0">
                <a:effectLst/>
                <a:latin typeface="Segoe UI" panose="020B0502040204020203" pitchFamily="34" charset="0"/>
              </a:rPr>
              <a:t> </a:t>
            </a:r>
            <a:br>
              <a:rPr lang="en-US" dirty="0"/>
            </a:br>
            <a:r>
              <a:rPr lang="en-US" b="0" i="0" dirty="0">
                <a:effectLst/>
                <a:latin typeface="Segoe UI" panose="020B0502040204020203" pitchFamily="34" charset="0"/>
              </a:rPr>
              <a:t>Processional Sign Up</a:t>
            </a:r>
            <a:br>
              <a:rPr lang="en-US" b="0" i="0" dirty="0">
                <a:effectLst/>
                <a:latin typeface="Segoe UI" panose="020B0502040204020203" pitchFamily="34" charset="0"/>
              </a:rPr>
            </a:b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526D3A-BB22-DBA3-918B-6E495F5EF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0" y="714375"/>
            <a:ext cx="54292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2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F2371-B2E5-7AF1-7130-EEA277BF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78" y="811174"/>
            <a:ext cx="6201472" cy="4920553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Segoe UI" panose="020B0502040204020203" pitchFamily="34" charset="0"/>
              </a:rPr>
              <a:t>Bakersfield College </a:t>
            </a:r>
            <a:br>
              <a:rPr lang="en-US" dirty="0"/>
            </a:br>
            <a:r>
              <a:rPr lang="en-US" b="0" i="0" dirty="0">
                <a:effectLst/>
                <a:latin typeface="Segoe UI" panose="020B0502040204020203" pitchFamily="34" charset="0"/>
              </a:rPr>
              <a:t>110th Commencement </a:t>
            </a:r>
            <a:br>
              <a:rPr lang="en-US" dirty="0"/>
            </a:br>
            <a:br>
              <a:rPr lang="en-US" b="0" i="0" dirty="0">
                <a:effectLst/>
                <a:latin typeface="Segoe UI" panose="020B0502040204020203" pitchFamily="34" charset="0"/>
              </a:rPr>
            </a:br>
            <a:r>
              <a:rPr lang="en-US" b="0" i="0" dirty="0">
                <a:effectLst/>
                <a:latin typeface="Segoe UI" panose="020B0502040204020203" pitchFamily="34" charset="0"/>
              </a:rPr>
              <a:t>Event Assistance</a:t>
            </a:r>
            <a:br>
              <a:rPr lang="en-US" b="0" i="0" dirty="0">
                <a:effectLst/>
                <a:latin typeface="Segoe UI" panose="020B0502040204020203" pitchFamily="34" charset="0"/>
              </a:rPr>
            </a:br>
            <a:r>
              <a:rPr lang="en-US" sz="3200" b="0" i="0" dirty="0">
                <a:effectLst/>
                <a:latin typeface="Segoe UI" panose="020B0502040204020203" pitchFamily="34" charset="0"/>
              </a:rPr>
              <a:t>Check-in 3:00 pm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362CE-9944-2B98-6E29-3B81C946C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2472" y="617576"/>
            <a:ext cx="54292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4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41C23-9AE5-1A78-0675-E49E490A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African American 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1D624-C6EC-15D4-6CB6-23F2B2F1C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 10, 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4:00PM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 Edward Simonsen Indoor Theatre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RSVP's due by May 2, 2024 by 10:00AM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See the </a:t>
            </a:r>
            <a:r>
              <a:rPr lang="en-US" b="1" i="0" dirty="0">
                <a:solidFill>
                  <a:srgbClr val="000000"/>
                </a:solidFill>
                <a:effectLst/>
                <a:latin typeface="Inter"/>
                <a:hlinkClick r:id="rId2"/>
              </a:rPr>
              <a:t>African American Pre-Commencement page</a:t>
            </a: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Paula Parks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0C20-751B-BBCA-ABB4-1BB530D8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Chicano/Latino 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7B9E-F50D-CC6F-E459-3884C6874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 10,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3:00PM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 Edward Simonsen Outdoor Theatre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RSVP’s due by April 26, 2024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Student Application Fee: $20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285750" indent="-285750"/>
            <a:r>
              <a:rPr lang="en-US" dirty="0">
                <a:solidFill>
                  <a:srgbClr val="000000"/>
                </a:solidFill>
                <a:latin typeface="Inter"/>
              </a:rPr>
              <a:t>Staff/Faculty/Admin participation</a:t>
            </a:r>
          </a:p>
          <a:p>
            <a:pPr marL="742950" lvl="1" indent="-285750"/>
            <a:r>
              <a:rPr lang="en-US" dirty="0">
                <a:solidFill>
                  <a:srgbClr val="000000"/>
                </a:solidFill>
                <a:latin typeface="Inter"/>
              </a:rPr>
              <a:t>Patricia Ramirez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1A559E-D396-CEAE-8270-6B0F27FB7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222" y="1334972"/>
            <a:ext cx="2338134" cy="22998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B226CE-2F42-B507-9C2E-5BA681F6C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0626" y="3666814"/>
            <a:ext cx="3955061" cy="31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6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055D-E2E1-F799-5F89-5A365244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Delano 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E2526-CE1A-C2A7-C4EC-926DA0425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 10,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11:30AM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 Bakersfield College, Delano Campus - DST 109 &amp; 118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1450 Timmons Avenue, Delano, CA 93215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Brian Rodriguez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0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BA1FC-B13F-3932-12B1-748B9210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Industrial Automation Baccalaureate Degree</a:t>
            </a:r>
            <a:br>
              <a:rPr lang="en-US" b="1" i="0" dirty="0">
                <a:solidFill>
                  <a:srgbClr val="000000"/>
                </a:solidFill>
                <a:effectLst/>
                <a:latin typeface="Inter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8467E-5A54-9E33-D1E7-572AA9B1C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 10,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4:00PM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 Renegade Events Center (East)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This event is invitation only.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RSVP’s due by April 26, 2024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Maximum guests allowed is 6 per graduate.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Carlos Medina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73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FE16-AB71-080A-9304-59516D1D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Lavender (LGBTQIA+) 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7CCE7-AB57-7C0A-5FBF-F0448DC15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 10,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3:00PM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 Renegade Events Center (West)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Annual Pre-Commencement Event to honor lesbian, gay, bisexual, transgender, queer, &amp; ally students.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For more information, visit </a:t>
            </a:r>
            <a:r>
              <a:rPr lang="en-US" b="1" i="0" dirty="0">
                <a:solidFill>
                  <a:srgbClr val="000000"/>
                </a:solidFill>
                <a:effectLst/>
                <a:latin typeface="Inter"/>
                <a:hlinkClick r:id="rId2"/>
              </a:rPr>
              <a:t>Lavender Pre-Commencement Event page</a:t>
            </a: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Kimy Salazar &amp; Leo Ayala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4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91596-ADA7-C1A4-784F-AB0B72FE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Inter"/>
              </a:rPr>
              <a:t>Veterans Pre-Commencement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E1413-2DBB-6507-F592-11C5E7146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Date: May, 10 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Time: 4:00PM (graduates arrive by 3:45PM)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Location: Veterans Resource Center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More Information: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RSVP by May 3, 2024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For more information, visit </a:t>
            </a:r>
            <a:r>
              <a:rPr lang="en-US" b="1" i="0" dirty="0">
                <a:solidFill>
                  <a:srgbClr val="000000"/>
                </a:solidFill>
                <a:effectLst/>
                <a:latin typeface="Inter"/>
                <a:hlinkClick r:id="rId2"/>
              </a:rPr>
              <a:t>Veterans Pre-Commencement Event</a:t>
            </a:r>
            <a:r>
              <a:rPr lang="en-US" b="0" i="0" dirty="0">
                <a:solidFill>
                  <a:srgbClr val="000000"/>
                </a:solidFill>
                <a:effectLst/>
                <a:latin typeface="Inter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"/>
              </a:rPr>
              <a:t>Jenny Frank</a:t>
            </a:r>
            <a:endParaRPr lang="en-US" b="0" i="0" dirty="0">
              <a:solidFill>
                <a:srgbClr val="00000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9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C2F198E4-41C1-4477-9DD1-68AF234A704C}"/>
</file>

<file path=customXml/itemProps2.xml><?xml version="1.0" encoding="utf-8"?>
<ds:datastoreItem xmlns:ds="http://schemas.openxmlformats.org/officeDocument/2006/customXml" ds:itemID="{D7ADF4EC-97E7-45FB-8DB7-3B486F691690}"/>
</file>

<file path=customXml/itemProps3.xml><?xml version="1.0" encoding="utf-8"?>
<ds:datastoreItem xmlns:ds="http://schemas.openxmlformats.org/officeDocument/2006/customXml" ds:itemID="{C4CF510F-21C1-4610-AFB0-2CC2FED23538}"/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383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Inter</vt:lpstr>
      <vt:lpstr>Segoe UI</vt:lpstr>
      <vt:lpstr>Office Theme</vt:lpstr>
      <vt:lpstr>110th BC Commencement!</vt:lpstr>
      <vt:lpstr>Bakersfield College  110th Commencement   Processional Sign Up </vt:lpstr>
      <vt:lpstr>Bakersfield College  110th Commencement   Event Assistance Check-in 3:00 pm</vt:lpstr>
      <vt:lpstr>African American Pre-Commencement Event</vt:lpstr>
      <vt:lpstr>Chicano/Latino Pre-Commencement Event</vt:lpstr>
      <vt:lpstr>Delano Pre-Commencement Event</vt:lpstr>
      <vt:lpstr>Industrial Automation Baccalaureate Degree Pre-Commencement Event</vt:lpstr>
      <vt:lpstr>Lavender (LGBTQIA+) Pre-Commencement Event</vt:lpstr>
      <vt:lpstr>Veterans Pre-Commencement Event</vt:lpstr>
      <vt:lpstr>By Invitation Only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Commencement Signup</dc:title>
  <dc:creator>Stephen Waller</dc:creator>
  <cp:lastModifiedBy>Stephen Waller</cp:lastModifiedBy>
  <cp:revision>8</cp:revision>
  <dcterms:created xsi:type="dcterms:W3CDTF">2024-04-02T20:16:34Z</dcterms:created>
  <dcterms:modified xsi:type="dcterms:W3CDTF">2024-04-08T19:35:10Z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