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49E3E-9994-F07C-68C9-21CC26A69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2EDD2-7C90-13C9-624D-392CA6A8B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FFF59-89D7-D0D2-145B-95C39BC53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9DFE-E33B-4CCF-8829-0257A01C3EE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0179D-173E-92A0-2E5D-4F6EC81A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E569B-1D79-21DA-A04A-3C07E7C2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401-CD0A-435E-9F62-D4665605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3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34BD-B901-73B7-1A38-0F715EFB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52B0C2-A053-2D78-3513-951A91F00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6D65E-7932-F887-5600-B9965EF1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9DFE-E33B-4CCF-8829-0257A01C3EE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6B4A6-CC77-739F-1D35-0541745B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69724-42A9-E208-C4C0-CAD14A141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401-CD0A-435E-9F62-D4665605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7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7A8C1-C588-2F28-CFFA-20B65C22C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0864C7-93B3-59CD-4458-0E28AF874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EF237-EDEC-17B3-2A97-5E086987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9DFE-E33B-4CCF-8829-0257A01C3EE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195E0-9806-62C6-0A67-5A8ABF7D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7699-BCAB-F662-7AF1-191A79E3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401-CD0A-435E-9F62-D4665605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3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BA047-6092-417D-491C-7EF956825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4D762-42D9-E4F7-5296-5A70C456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0851B-7384-97BB-DAC2-419DBF10E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9DFE-E33B-4CCF-8829-0257A01C3EE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6889A-CD62-962A-DA4F-E0AA58F9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156D-2C77-4AAB-56EF-EA52BB69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401-CD0A-435E-9F62-D4665605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5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A40F-9F17-910F-51F2-C3F359850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F9201-9E4E-64EE-8990-585D8E333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7AE20-CB21-65D4-0A9A-EC28E23B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9DFE-E33B-4CCF-8829-0257A01C3EE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3D921-5EED-A498-83B6-64A3F145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7851D-5338-AA5F-81C8-D75FD9DD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401-CD0A-435E-9F62-D4665605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4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89C6-9A5D-5186-37D9-919E7FE0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53BE8-6BE8-8734-E0A1-B5FF8CD30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9D0B5-9566-E261-58C1-F43EF846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2C239-60A6-2437-CAB3-44B2E7D4F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9DFE-E33B-4CCF-8829-0257A01C3EE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ADC5F-DFE7-A95D-9417-9FD695FB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8B2FE-50AD-C4B5-C315-4ED2C6BC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401-CD0A-435E-9F62-D4665605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9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0238-6A3D-A3CC-7BFB-EAD589036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2FEB3-42BF-3290-7DFF-7181A3386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B940E-2D20-74D1-F823-67BB218B0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F9FC8-2B14-EE41-2FC8-1D46A5BF6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1B3949-FB06-72C1-71B9-2AF410F2D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94A3A6-C6D4-619F-C683-9272BA3F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9DFE-E33B-4CCF-8829-0257A01C3EE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C4702A-FC8A-1D43-DFCF-E386828D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1734D4-CC1F-4EC5-8784-6661BA39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401-CD0A-435E-9F62-D4665605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F7AFF-11B6-1944-BC15-55D3C490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1F8EA-AB32-BC8C-C12B-38AF80DD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9DFE-E33B-4CCF-8829-0257A01C3EE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15B6F-56F3-71C7-25D1-9B9F7C17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D1670-9C48-7AE5-97A0-8E28628D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401-CD0A-435E-9F62-D4665605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3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30B50-3E85-21CA-B266-63D2AE029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9DFE-E33B-4CCF-8829-0257A01C3EE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AD2C50-251F-F52A-B589-292E5D17B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FC5BF-F3CA-A21F-6DCA-0968D8D2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401-CD0A-435E-9F62-D4665605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32642-9FD5-239F-72E8-4A91DB97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8776B-A22E-DE07-A5FA-C31F305F4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06E8D-3279-9D96-998B-657A81E9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6A641-C847-D562-D15B-464955674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9DFE-E33B-4CCF-8829-0257A01C3EE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B14A6-3469-047E-3176-FDFAACF5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0B971-1C81-1D8B-9CFA-2FD57BDF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401-CD0A-435E-9F62-D4665605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5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B2E6-9711-40F1-940F-D66F8E108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09D2A8-9FA1-50CB-4BF1-3A0574454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4F480-A9FA-F770-ACF6-76CC4D4AE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B8D34-AB67-6B5A-9D1F-08F920D4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9DFE-E33B-4CCF-8829-0257A01C3EE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59464-2303-99F1-60CA-6FE263F13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D5DA-D777-FCD9-7A31-24FBCA3C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401-CD0A-435E-9F62-D4665605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A828A3-4030-BDC5-D641-A6C77127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9D508-12A3-E8FA-805A-AF2F3EB3E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9889E-214A-C4CD-FEFC-005260F04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9DFE-E33B-4CCF-8829-0257A01C3EE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260D7-14BD-17AA-691E-3AC1B8BBE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4D054-5860-BCC6-FE52-4FF103922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2F401-CD0A-435E-9F62-D4665605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4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SzRm5URZ0f_EIAuXgGpBAaToqQz-hxmys7A3q1Symr4/edit?usp=shari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want" TargetMode="External"/><Relationship Id="rId2" Type="http://schemas.openxmlformats.org/officeDocument/2006/relationships/image" Target="../media/image17.1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marketing-spring2016/chapter/reading-packagin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BB3D7-DFAD-C327-6886-F36FCFC55E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STEM Common Hours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40295E-EED9-7465-F4DD-7E06085322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Stephen Waller</a:t>
            </a:r>
          </a:p>
          <a:p>
            <a:r>
              <a:rPr lang="en-US" dirty="0"/>
              <a:t>Exec Dean of Instruction, STEM</a:t>
            </a:r>
          </a:p>
        </p:txBody>
      </p:sp>
    </p:spTree>
    <p:extLst>
      <p:ext uri="{BB962C8B-B14F-4D97-AF65-F5344CB8AC3E}">
        <p14:creationId xmlns:p14="http://schemas.microsoft.com/office/powerpoint/2010/main" val="321020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A7795-F88F-5D14-4434-4BCFC392B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855A-6C00-9143-D565-F7D9366AE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Hour is not Uncommon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EF20-FE80-F9B0-E404-1DB191685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96EF3-732A-93E7-9EC5-57B80A993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457326"/>
            <a:ext cx="5257799" cy="1476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341ED0-68BB-CCB5-4FF0-38D31D356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958" y="2934074"/>
            <a:ext cx="10222240" cy="37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45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11F06-E9B5-5CFF-3715-9FC6ED1A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Hour is not Uncommon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333D1-084B-6821-E79E-BAF9C817F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EE666-1B49-090D-352E-D660B08A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45" y="1491916"/>
            <a:ext cx="11578728" cy="517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0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CE52-FE70-A4DE-ECC4-C3AB7E3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BC’s First Semester with Common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5ACF-65A7-D2E3-CD7C-F13AFAD1D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STEM has $ for interventions and a new building, but no time!</a:t>
            </a:r>
          </a:p>
          <a:p>
            <a:pPr marL="0" indent="0">
              <a:buNone/>
            </a:pPr>
            <a:endParaRPr lang="en-US" sz="3200" dirty="0"/>
          </a:p>
          <a:p>
            <a:pPr marL="1376363" indent="-1376363">
              <a:buNone/>
            </a:pPr>
            <a:r>
              <a:rPr lang="en-US" dirty="0"/>
              <a:t>April 2023 – VP approves the Spring 2024 STEM schedule on the Panorama Campus to pilot STEM Common Hours.</a:t>
            </a:r>
          </a:p>
          <a:p>
            <a:pPr marL="1376363" indent="-1376363">
              <a:buNone/>
            </a:pPr>
            <a:r>
              <a:rPr lang="en-US" dirty="0"/>
              <a:t>May 2023 – STEM departments agree to delay 1:00 pm classes on Tuesdays and Thursdays to start at 1:30 pm, to give ~1 hour free time from ~12:30 – 1:30 pm without STEM classes.</a:t>
            </a:r>
          </a:p>
          <a:p>
            <a:pPr marL="1376363" indent="-1376363">
              <a:buNone/>
            </a:pPr>
            <a:r>
              <a:rPr lang="en-US" dirty="0"/>
              <a:t>September 2023 – STEM department chairs build Spring 2024 schedule for Panorama Campus with Tuesday/Thursday Common Hour.</a:t>
            </a:r>
          </a:p>
        </p:txBody>
      </p:sp>
    </p:spTree>
    <p:extLst>
      <p:ext uri="{BB962C8B-B14F-4D97-AF65-F5344CB8AC3E}">
        <p14:creationId xmlns:p14="http://schemas.microsoft.com/office/powerpoint/2010/main" val="3209735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4438-DDB0-2D0B-C93F-1E49713DF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Common Hours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ADDD7-1619-4DC0-50C9-3AC9803EA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Communicated to students through…</a:t>
            </a:r>
          </a:p>
          <a:p>
            <a:pPr marL="1376363"/>
            <a:r>
              <a:rPr lang="en-US" dirty="0"/>
              <a:t>STEM Completion Coaching emails</a:t>
            </a:r>
          </a:p>
          <a:p>
            <a:pPr marL="1376363"/>
            <a:r>
              <a:rPr lang="en-US" dirty="0"/>
              <a:t>STEM faculty</a:t>
            </a:r>
          </a:p>
          <a:p>
            <a:pPr marL="1376363"/>
            <a:r>
              <a:rPr lang="en-US" dirty="0"/>
              <a:t>STEM Counselors and Ed Advisors</a:t>
            </a:r>
          </a:p>
          <a:p>
            <a:pPr marL="1376363"/>
            <a:r>
              <a:rPr lang="en-US" dirty="0"/>
              <a:t>STEM Clubs and MESA</a:t>
            </a:r>
          </a:p>
          <a:p>
            <a:pPr marL="1376363"/>
            <a:r>
              <a:rPr lang="en-US" dirty="0"/>
              <a:t>STEM Discord Channel</a:t>
            </a:r>
          </a:p>
          <a:p>
            <a:pPr marL="1376363"/>
            <a:r>
              <a:rPr lang="en-US" dirty="0"/>
              <a:t>Google Event List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STEM Common Hour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37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2073-D9A9-FD06-925C-1E730A14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Common Hours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F0511-641A-8F4D-F956-1203FD93B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Tuesdays and Thursdays: ~12:30 – 1:30 pm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800" dirty="0"/>
              <a:t>STEM Resource Fair</a:t>
            </a:r>
          </a:p>
          <a:p>
            <a:pPr marL="0" indent="0">
              <a:buNone/>
            </a:pPr>
            <a:r>
              <a:rPr lang="en-US" sz="2800" dirty="0"/>
              <a:t>Math Matters Speaker Series</a:t>
            </a:r>
          </a:p>
          <a:p>
            <a:pPr marL="0" indent="0">
              <a:buNone/>
            </a:pPr>
            <a:r>
              <a:rPr lang="en-US" sz="2800" dirty="0"/>
              <a:t>Student Research Presentations</a:t>
            </a:r>
          </a:p>
          <a:p>
            <a:pPr marL="0" indent="0">
              <a:buNone/>
            </a:pPr>
            <a:r>
              <a:rPr lang="en-US" sz="2800" dirty="0"/>
              <a:t>Faculty Thursday Talks</a:t>
            </a:r>
          </a:p>
          <a:p>
            <a:pPr marL="0" indent="0">
              <a:buNone/>
            </a:pPr>
            <a:r>
              <a:rPr lang="en-US" sz="2800" dirty="0"/>
              <a:t>Transfer Information Sessions (STEM and Pre-Med)</a:t>
            </a:r>
          </a:p>
          <a:p>
            <a:pPr marL="0" indent="0">
              <a:buNone/>
            </a:pPr>
            <a:r>
              <a:rPr lang="en-US" sz="2800" dirty="0"/>
              <a:t>Community College BS Degree Info Sessions</a:t>
            </a:r>
          </a:p>
          <a:p>
            <a:pPr marL="0" indent="0">
              <a:buNone/>
            </a:pPr>
            <a:r>
              <a:rPr lang="en-US" sz="2800" dirty="0"/>
              <a:t>MESA Workshops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13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B09E-E7FF-2A4E-BD82-DB1BD342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Common Hours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F028-F9B7-ABB1-69F6-344E93DE7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Financial Aid Workshops (in planning stages)</a:t>
            </a:r>
          </a:p>
          <a:p>
            <a:pPr marL="0" indent="0">
              <a:buNone/>
            </a:pPr>
            <a:r>
              <a:rPr lang="en-US" sz="2800" dirty="0"/>
              <a:t>Degree Navigation and Success Workshops</a:t>
            </a:r>
          </a:p>
          <a:p>
            <a:pPr marL="0" indent="0">
              <a:buNone/>
            </a:pPr>
            <a:r>
              <a:rPr lang="en-US" sz="2800" dirty="0"/>
              <a:t>Pi-Day (Thursday, March 14</a:t>
            </a:r>
            <a:r>
              <a:rPr lang="en-US" sz="2800" baseline="30000" dirty="0"/>
              <a:t>th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STEM Student Clubs Meetings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STEM Faculty Completion Coaching Team Meetings</a:t>
            </a:r>
          </a:p>
          <a:p>
            <a:pPr marL="0" indent="0">
              <a:buNone/>
            </a:pPr>
            <a:r>
              <a:rPr lang="en-US" sz="2800" dirty="0"/>
              <a:t>STEM Faculty Research Project Information Sessions</a:t>
            </a:r>
          </a:p>
          <a:p>
            <a:pPr marL="0" indent="0">
              <a:buNone/>
            </a:pPr>
            <a:r>
              <a:rPr lang="en-US" sz="2800" dirty="0"/>
              <a:t>STEM Faculty Professional Development Book Discussions</a:t>
            </a:r>
          </a:p>
        </p:txBody>
      </p:sp>
    </p:spTree>
    <p:extLst>
      <p:ext uri="{BB962C8B-B14F-4D97-AF65-F5344CB8AC3E}">
        <p14:creationId xmlns:p14="http://schemas.microsoft.com/office/powerpoint/2010/main" val="438853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DAE3-6BD8-398A-8B4A-75A1538A1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STEM Resource Fair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57EFC-58A8-E9FD-5555-4BCE20015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group of people standing in the Science and Engineering Building 1st floor hallway at information tables.">
            <a:extLst>
              <a:ext uri="{FF2B5EF4-FFF2-40B4-BE49-F238E27FC236}">
                <a16:creationId xmlns:a16="http://schemas.microsoft.com/office/drawing/2014/main" id="{1853F92F-DC8C-A07A-9385-C0CD029E2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77" y="1795676"/>
            <a:ext cx="5037442" cy="4330050"/>
          </a:xfrm>
          <a:prstGeom prst="rect">
            <a:avLst/>
          </a:prstGeom>
        </p:spPr>
      </p:pic>
      <p:pic>
        <p:nvPicPr>
          <p:cNvPr id="5" name="Picture 4" descr="The B C Research Lab Tech program manager standing at a table giving a student information about the program.">
            <a:extLst>
              <a:ext uri="{FF2B5EF4-FFF2-40B4-BE49-F238E27FC236}">
                <a16:creationId xmlns:a16="http://schemas.microsoft.com/office/drawing/2014/main" id="{8C95946D-5DD5-1046-654E-B0838CE89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69" y="1795676"/>
            <a:ext cx="4352497" cy="469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71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59B02-5119-A18E-E5E4-E599574D9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Faculty Talks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3D206-ABF8-2E8C-7C81-AB29F6595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Josh Lewis -</a:t>
            </a:r>
          </a:p>
          <a:p>
            <a:pPr marL="0" indent="0">
              <a:buNone/>
            </a:pPr>
            <a:r>
              <a:rPr lang="en-US" dirty="0"/>
              <a:t>Being Successful</a:t>
            </a:r>
          </a:p>
          <a:p>
            <a:pPr marL="0" indent="0">
              <a:buNone/>
            </a:pPr>
            <a:r>
              <a:rPr lang="en-US" dirty="0"/>
              <a:t>In Math</a:t>
            </a:r>
          </a:p>
        </p:txBody>
      </p:sp>
      <p:pic>
        <p:nvPicPr>
          <p:cNvPr id="4" name="Content Placeholder 4" descr="Prof Josh Lewis is doing a presentation in a lecture room about how to be successful at math. The room is filled beyond capacity.">
            <a:extLst>
              <a:ext uri="{FF2B5EF4-FFF2-40B4-BE49-F238E27FC236}">
                <a16:creationId xmlns:a16="http://schemas.microsoft.com/office/drawing/2014/main" id="{4A0F7F39-C0F6-882A-6CEA-0504EE9F4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16" y="1793463"/>
            <a:ext cx="7892784" cy="506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34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C07D-5B38-A3DC-004E-DB4FDFD2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 the Dean Sessions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36E16-4B27-B9B5-3169-21C50CCF3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From STEM Degrees to Pedigrees</a:t>
            </a:r>
            <a:endParaRPr lang="en-US" dirty="0"/>
          </a:p>
        </p:txBody>
      </p:sp>
      <p:pic>
        <p:nvPicPr>
          <p:cNvPr id="1026" name="C0828E8A-630E-485E-A299-1B3DBD99DB59" descr="IMG_1855.jpg">
            <a:extLst>
              <a:ext uri="{FF2B5EF4-FFF2-40B4-BE49-F238E27FC236}">
                <a16:creationId xmlns:a16="http://schemas.microsoft.com/office/drawing/2014/main" id="{D3C05F53-D506-1A9C-F4E9-2528F4DD8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5" b="12362"/>
          <a:stretch/>
        </p:blipFill>
        <p:spPr bwMode="auto">
          <a:xfrm>
            <a:off x="838200" y="2549389"/>
            <a:ext cx="10284728" cy="40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057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8453-B94A-99C1-DFD6-6EEC68E71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Common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1EC1A-AA10-E03E-0E66-E0829E52F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12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We’ve only just begun!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have a session too!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Please join us in helping</a:t>
            </a:r>
            <a:br>
              <a:rPr lang="en-US" sz="3600" dirty="0"/>
            </a:br>
            <a:r>
              <a:rPr lang="en-US" sz="3600" dirty="0"/>
              <a:t>students be successful in</a:t>
            </a:r>
            <a:br>
              <a:rPr lang="en-US" sz="3600" dirty="0"/>
            </a:br>
            <a:r>
              <a:rPr lang="en-US" sz="3600" dirty="0"/>
              <a:t>learning!</a:t>
            </a:r>
          </a:p>
        </p:txBody>
      </p:sp>
      <p:pic>
        <p:nvPicPr>
          <p:cNvPr id="5" name="Picture 4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E74E85F5-CFC3-DB32-49C0-0DE5CAB95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06206" y="1929015"/>
            <a:ext cx="5486873" cy="36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3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412E-306E-497B-CD29-43324D5F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College Administrators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72144-795A-B78B-6C1A-DC94197ED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4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We create…</a:t>
            </a:r>
          </a:p>
          <a:p>
            <a:pPr marL="0" indent="0">
              <a:buNone/>
            </a:pPr>
            <a:endParaRPr lang="en-US" sz="1000" dirty="0"/>
          </a:p>
          <a:p>
            <a:pPr marL="1828800" indent="-514350">
              <a:buFont typeface="+mj-lt"/>
              <a:buAutoNum type="arabicPeriod"/>
            </a:pPr>
            <a:r>
              <a:rPr lang="en-US" sz="3200" dirty="0"/>
              <a:t>Spaces</a:t>
            </a:r>
          </a:p>
          <a:p>
            <a:pPr marL="1828800" indent="-514350">
              <a:buFont typeface="+mj-lt"/>
              <a:buAutoNum type="arabicPeriod"/>
            </a:pPr>
            <a:r>
              <a:rPr lang="en-US" sz="3200" dirty="0"/>
              <a:t>Time</a:t>
            </a:r>
          </a:p>
          <a:p>
            <a:pPr marL="1828800" indent="-514350">
              <a:buFont typeface="+mj-lt"/>
              <a:buAutoNum type="arabicPeriod"/>
            </a:pPr>
            <a:r>
              <a:rPr lang="en-US" sz="3200" dirty="0"/>
              <a:t>Resources</a:t>
            </a:r>
          </a:p>
          <a:p>
            <a:pPr marL="1828800" indent="-514350">
              <a:buFont typeface="+mj-lt"/>
              <a:buAutoNum type="arabicPeriod"/>
            </a:pPr>
            <a:r>
              <a:rPr lang="en-US" sz="3200" dirty="0"/>
              <a:t>Processes</a:t>
            </a:r>
          </a:p>
          <a:p>
            <a:pPr marL="1828800" indent="-514350">
              <a:buFont typeface="+mj-lt"/>
              <a:buAutoNum type="arabicPeriod"/>
            </a:pPr>
            <a:r>
              <a:rPr lang="en-US" sz="3200" dirty="0"/>
              <a:t>Communications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200" dirty="0"/>
              <a:t>		… for students to be successful in learning</a:t>
            </a:r>
          </a:p>
        </p:txBody>
      </p:sp>
    </p:spTree>
    <p:extLst>
      <p:ext uri="{BB962C8B-B14F-4D97-AF65-F5344CB8AC3E}">
        <p14:creationId xmlns:p14="http://schemas.microsoft.com/office/powerpoint/2010/main" val="1366348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85F7-4618-6063-0D50-90F23775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 our STEM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CFD1E-6AAA-0258-BD56-37F4DF565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STEM Department Chairs and Faculty</a:t>
            </a:r>
          </a:p>
          <a:p>
            <a:pPr marL="0" indent="0">
              <a:buNone/>
            </a:pPr>
            <a:r>
              <a:rPr lang="en-US" sz="3200" dirty="0"/>
              <a:t>STEM Counselors and Ed Advisors</a:t>
            </a:r>
          </a:p>
          <a:p>
            <a:pPr marL="0" indent="0">
              <a:buNone/>
            </a:pPr>
            <a:r>
              <a:rPr lang="en-US" sz="3200" dirty="0"/>
              <a:t>STEM Title III Grant Team</a:t>
            </a:r>
          </a:p>
          <a:p>
            <a:pPr marL="0" indent="0">
              <a:buNone/>
            </a:pPr>
            <a:r>
              <a:rPr lang="en-US" dirty="0"/>
              <a:t>	James </a:t>
            </a:r>
            <a:r>
              <a:rPr lang="en-US" dirty="0" err="1"/>
              <a:t>McGarrah</a:t>
            </a:r>
            <a:r>
              <a:rPr lang="en-US" dirty="0"/>
              <a:t>, Crystal Ramos, Jessica Martinez, Nicol Silva</a:t>
            </a:r>
          </a:p>
          <a:p>
            <a:pPr marL="0" indent="0">
              <a:buNone/>
            </a:pPr>
            <a:r>
              <a:rPr lang="en-US" sz="3200" dirty="0"/>
              <a:t>STEM MESA Program</a:t>
            </a:r>
          </a:p>
          <a:p>
            <a:pPr marL="0" indent="0">
              <a:buNone/>
            </a:pPr>
            <a:r>
              <a:rPr lang="en-US" dirty="0"/>
              <a:t>	Connie Gonzalez, Megan </a:t>
            </a:r>
            <a:r>
              <a:rPr lang="en-US" dirty="0" err="1"/>
              <a:t>McCullah</a:t>
            </a:r>
            <a:endParaRPr lang="en-US" dirty="0"/>
          </a:p>
          <a:p>
            <a:pPr marL="0" indent="0">
              <a:buNone/>
            </a:pPr>
            <a:r>
              <a:rPr lang="en-US" sz="3200" dirty="0"/>
              <a:t>RTEC and INDA BS Programs</a:t>
            </a:r>
          </a:p>
          <a:p>
            <a:pPr marL="0" indent="0">
              <a:buNone/>
            </a:pPr>
            <a:r>
              <a:rPr lang="en-US" dirty="0"/>
              <a:t>	Dorothy Mullen, Carlos Media</a:t>
            </a:r>
          </a:p>
          <a:p>
            <a:pPr marL="0" indent="0">
              <a:buNone/>
            </a:pPr>
            <a:r>
              <a:rPr lang="en-US" sz="3200" dirty="0"/>
              <a:t>STEM Pre-Med Pathway</a:t>
            </a:r>
          </a:p>
          <a:p>
            <a:pPr marL="0" indent="0">
              <a:buNone/>
            </a:pPr>
            <a:r>
              <a:rPr lang="en-US" dirty="0"/>
              <a:t>	Bianca Garibay</a:t>
            </a:r>
          </a:p>
        </p:txBody>
      </p:sp>
    </p:spTree>
    <p:extLst>
      <p:ext uri="{BB962C8B-B14F-4D97-AF65-F5344CB8AC3E}">
        <p14:creationId xmlns:p14="http://schemas.microsoft.com/office/powerpoint/2010/main" val="381898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ECEA-B6C3-FCE0-673F-0D43C5AD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Not Fully Used by BC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841E7-5CBA-0B45-4B70-4EDE834DF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r>
              <a:rPr lang="en-US" sz="3200" dirty="0"/>
              <a:t>Faculty “Office Hours”</a:t>
            </a:r>
          </a:p>
          <a:p>
            <a:r>
              <a:rPr lang="en-US" sz="3200" dirty="0"/>
              <a:t>Academic Support Services</a:t>
            </a:r>
          </a:p>
          <a:p>
            <a:r>
              <a:rPr lang="en-US" sz="3200" dirty="0"/>
              <a:t>Advising/Counseling</a:t>
            </a:r>
          </a:p>
          <a:p>
            <a:r>
              <a:rPr lang="en-US" sz="3200" dirty="0"/>
              <a:t>Health (Physical &amp; Mental) Services</a:t>
            </a:r>
          </a:p>
          <a:p>
            <a:r>
              <a:rPr lang="en-US" sz="3200" dirty="0"/>
              <a:t>Financial Aid and Scholarships</a:t>
            </a:r>
          </a:p>
          <a:p>
            <a:r>
              <a:rPr lang="en-US" sz="3200" dirty="0"/>
              <a:t>Grant-funded Activities and Interventions</a:t>
            </a:r>
          </a:p>
          <a:p>
            <a:r>
              <a:rPr lang="en-US" sz="3200" dirty="0"/>
              <a:t>Speaker and Other Engaging Events </a:t>
            </a:r>
          </a:p>
          <a:p>
            <a:pPr marL="457200" lvl="1" indent="0">
              <a:buNone/>
            </a:pPr>
            <a:r>
              <a:rPr lang="en-US" sz="2800" dirty="0"/>
              <a:t>like STEM Week Zero, annual STEM &amp;Pre-Med Conference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383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326D-4536-DB59-1A2E-040BA0C4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with More Boxes</a:t>
            </a:r>
          </a:p>
        </p:txBody>
      </p:sp>
      <p:pic>
        <p:nvPicPr>
          <p:cNvPr id="5" name="Content Placeholder 4" descr="A box of pyramid tea bags&#10;&#10;Description automatically generated">
            <a:extLst>
              <a:ext uri="{FF2B5EF4-FFF2-40B4-BE49-F238E27FC236}">
                <a16:creationId xmlns:a16="http://schemas.microsoft.com/office/drawing/2014/main" id="{BC4629B4-243B-FAD0-53DC-D08F5D191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90551" y="1752901"/>
            <a:ext cx="5463249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C94408-DD56-4685-C963-42B69EDCF41D}"/>
              </a:ext>
            </a:extLst>
          </p:cNvPr>
          <p:cNvSpPr txBox="1"/>
          <p:nvPr/>
        </p:nvSpPr>
        <p:spPr>
          <a:xfrm>
            <a:off x="5561037" y="6166452"/>
            <a:ext cx="5463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urses.lumenlearning.com/marketing-spring2016/chapter/reading-packag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581B2B-1362-8BD7-600C-D099579112EA}"/>
              </a:ext>
            </a:extLst>
          </p:cNvPr>
          <p:cNvSpPr txBox="1"/>
          <p:nvPr/>
        </p:nvSpPr>
        <p:spPr>
          <a:xfrm>
            <a:off x="557049" y="1912633"/>
            <a:ext cx="512544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Anyone can think </a:t>
            </a:r>
          </a:p>
          <a:p>
            <a:r>
              <a:rPr lang="en-US" sz="3200" dirty="0"/>
              <a:t>“outside of the box”.</a:t>
            </a:r>
          </a:p>
          <a:p>
            <a:endParaRPr lang="en-US" sz="3200" dirty="0"/>
          </a:p>
          <a:p>
            <a:r>
              <a:rPr lang="en-US" sz="3200" dirty="0"/>
              <a:t>However, a problem-solver</a:t>
            </a:r>
          </a:p>
          <a:p>
            <a:r>
              <a:rPr lang="en-US" sz="3200" dirty="0"/>
              <a:t>thinks with more boxes!</a:t>
            </a:r>
          </a:p>
          <a:p>
            <a:endParaRPr lang="en-US" sz="3200" dirty="0"/>
          </a:p>
          <a:p>
            <a:r>
              <a:rPr lang="en-US" sz="3200" dirty="0"/>
              <a:t>Learn about what others do</a:t>
            </a:r>
          </a:p>
          <a:p>
            <a:r>
              <a:rPr lang="en-US" sz="3200" dirty="0"/>
              <a:t>and then steal the good stuff!</a:t>
            </a:r>
          </a:p>
        </p:txBody>
      </p:sp>
    </p:spTree>
    <p:extLst>
      <p:ext uri="{BB962C8B-B14F-4D97-AF65-F5344CB8AC3E}">
        <p14:creationId xmlns:p14="http://schemas.microsoft.com/office/powerpoint/2010/main" val="131149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CD66-5901-193F-6D23-9071457E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Hour is not Uncommon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D2C6E-2D45-8E59-EEE8-249FCBB2D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32C97-D4BB-364B-7BEE-FFB5A623E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6619"/>
            <a:ext cx="10598226" cy="551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8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FD18A-2BB1-33D1-9D08-4DBFF9840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A65B-655B-CC85-4A5A-4B15C7DD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Hour is not Uncommon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D7A83-BCE1-3360-6DCC-6B87BA814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4089A-3766-DCA2-86E7-BDE68B9E7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52" y="1336198"/>
            <a:ext cx="9514490" cy="552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9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3CF43-124D-A3B4-8223-2028434DA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2761-7DBF-D57C-6FCB-23425AB2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Hour is not Uncommon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92048-61AC-48FF-87A4-7BABB410D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CE819E-76ED-48CB-9414-48EC464C7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973" y="1985789"/>
            <a:ext cx="9443234" cy="4916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4CEBAC-69DE-5D01-C73F-4EA012C45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539"/>
            <a:ext cx="5777831" cy="7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CBBB2-BE1E-ACCB-DC1C-09060593A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B791-1399-1229-2D15-B453DFDC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Hour is not Uncommon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30697-9073-69D6-6355-5DEA4DD13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32E760-F8C6-8E53-828F-91A985E08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2971800" cy="1200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C1F8D0-8A80-1FE3-EFD6-6368D666C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92" y="2863754"/>
            <a:ext cx="11353800" cy="33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0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F001E-5CBA-37FC-942C-EED899B26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4005-587F-F332-70B6-F16CDE8E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Hour is not Uncommon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7A473-1EC0-53B0-F2FA-575A38297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7E4D6-4FFD-9E37-9755-DEDD9E2D2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0241"/>
            <a:ext cx="3209925" cy="1323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EB4C8A-35A7-FB60-71F7-E98A36599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789" y="2887323"/>
            <a:ext cx="9710450" cy="393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70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E1F26204994F4C820DC3CF82A5C593" ma:contentTypeVersion="" ma:contentTypeDescription="Create a new document." ma:contentTypeScope="" ma:versionID="0c88b1973b0b81ee0d7e790dfb858122">
  <xsd:schema xmlns:xsd="http://www.w3.org/2001/XMLSchema" xmlns:xs="http://www.w3.org/2001/XMLSchema" xmlns:p="http://schemas.microsoft.com/office/2006/metadata/properties" xmlns:ns2="454fd486-4e42-4a7f-bc2f-e2145d19cd8b" xmlns:ns3="1d82f014-3bbf-4efb-8a96-bc315d6ad8ed" targetNamespace="http://schemas.microsoft.com/office/2006/metadata/properties" ma:root="true" ma:fieldsID="cc9dd9a5c2faa79e6120156cc8a7a58b" ns2:_="" ns3:_="">
    <xsd:import namespace="454fd486-4e42-4a7f-bc2f-e2145d19cd8b"/>
    <xsd:import namespace="1d82f014-3bbf-4efb-8a96-bc315d6ad8e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d486-4e42-4a7f-bc2f-e2145d19cd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65839eb-f74a-49db-a4ae-21be6eea6ea5}" ma:internalName="TaxCatchAll" ma:showField="CatchAllData" ma:web="454fd486-4e42-4a7f-bc2f-e2145d19cd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2f014-3bbf-4efb-8a96-bc315d6ad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c773ff0-bf06-4c50-8fe9-1046dad418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82f014-3bbf-4efb-8a96-bc315d6ad8ed">
      <Terms xmlns="http://schemas.microsoft.com/office/infopath/2007/PartnerControls"/>
    </lcf76f155ced4ddcb4097134ff3c332f>
    <TaxCatchAll xmlns="454fd486-4e42-4a7f-bc2f-e2145d19cd8b" xsi:nil="true"/>
  </documentManagement>
</p:properties>
</file>

<file path=customXml/itemProps1.xml><?xml version="1.0" encoding="utf-8"?>
<ds:datastoreItem xmlns:ds="http://schemas.openxmlformats.org/officeDocument/2006/customXml" ds:itemID="{B536EFB2-77A0-413E-930D-0611A2802E8E}"/>
</file>

<file path=customXml/itemProps2.xml><?xml version="1.0" encoding="utf-8"?>
<ds:datastoreItem xmlns:ds="http://schemas.openxmlformats.org/officeDocument/2006/customXml" ds:itemID="{D051E232-8A41-450D-A3FB-3823640E70EC}"/>
</file>

<file path=customXml/itemProps3.xml><?xml version="1.0" encoding="utf-8"?>
<ds:datastoreItem xmlns:ds="http://schemas.openxmlformats.org/officeDocument/2006/customXml" ds:itemID="{AC3485B2-E6B9-4DF2-9A9C-8ACA7C1D37C8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487</Words>
  <Application>Microsoft Office PowerPoint</Application>
  <PresentationFormat>Widescreen</PresentationFormat>
  <Paragraphs>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STEM Common Hours</vt:lpstr>
      <vt:lpstr>Community College Administrators</vt:lpstr>
      <vt:lpstr>Resources Not Fully Used by BC Students</vt:lpstr>
      <vt:lpstr>Think with More Boxes</vt:lpstr>
      <vt:lpstr>Common Hour is not Uncommon</vt:lpstr>
      <vt:lpstr>Common Hour is not Uncommon</vt:lpstr>
      <vt:lpstr>Common Hour is not Uncommon</vt:lpstr>
      <vt:lpstr>Common Hour is not Uncommon</vt:lpstr>
      <vt:lpstr>Common Hour is not Uncommon</vt:lpstr>
      <vt:lpstr>Common Hour is not Uncommon</vt:lpstr>
      <vt:lpstr>Common Hour is not Uncommon</vt:lpstr>
      <vt:lpstr>BC’s First Semester with Common Hours</vt:lpstr>
      <vt:lpstr>STEM Common Hours Activities</vt:lpstr>
      <vt:lpstr>STEM Common Hours Activities</vt:lpstr>
      <vt:lpstr>STEM Common Hours Activities</vt:lpstr>
      <vt:lpstr>STEM Resource Fair</vt:lpstr>
      <vt:lpstr>STEM Faculty Talks</vt:lpstr>
      <vt:lpstr>Meet the Dean Sessions</vt:lpstr>
      <vt:lpstr>STEM Common Hours</vt:lpstr>
      <vt:lpstr>Thanks to our STEM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Common Hours</dc:title>
  <dc:creator>Stephen Waller</dc:creator>
  <cp:lastModifiedBy>Stephen Waller</cp:lastModifiedBy>
  <cp:revision>9</cp:revision>
  <dcterms:created xsi:type="dcterms:W3CDTF">2024-02-12T16:35:58Z</dcterms:created>
  <dcterms:modified xsi:type="dcterms:W3CDTF">2024-02-12T18:07:54Z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0x0101003DE1F26204994F4C820DC3CF82A5C593</vt:lpwstr>
  </property>
</Properties>
</file>